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7" r:id="rId2"/>
    <p:sldId id="286" r:id="rId3"/>
    <p:sldId id="258" r:id="rId4"/>
    <p:sldId id="259" r:id="rId5"/>
    <p:sldId id="260" r:id="rId6"/>
    <p:sldId id="293" r:id="rId7"/>
    <p:sldId id="261" r:id="rId8"/>
    <p:sldId id="294" r:id="rId9"/>
    <p:sldId id="262" r:id="rId10"/>
    <p:sldId id="263" r:id="rId11"/>
    <p:sldId id="295" r:id="rId12"/>
    <p:sldId id="264" r:id="rId13"/>
    <p:sldId id="265" r:id="rId14"/>
    <p:sldId id="266" r:id="rId15"/>
    <p:sldId id="313" r:id="rId16"/>
    <p:sldId id="267" r:id="rId17"/>
    <p:sldId id="268" r:id="rId18"/>
    <p:sldId id="269" r:id="rId19"/>
    <p:sldId id="314" r:id="rId20"/>
    <p:sldId id="270" r:id="rId21"/>
    <p:sldId id="271" r:id="rId22"/>
    <p:sldId id="272" r:id="rId23"/>
    <p:sldId id="273" r:id="rId24"/>
    <p:sldId id="304" r:id="rId25"/>
    <p:sldId id="274" r:id="rId26"/>
    <p:sldId id="275" r:id="rId27"/>
    <p:sldId id="276" r:id="rId28"/>
    <p:sldId id="310" r:id="rId29"/>
    <p:sldId id="277" r:id="rId30"/>
    <p:sldId id="296" r:id="rId31"/>
    <p:sldId id="278" r:id="rId32"/>
    <p:sldId id="279" r:id="rId33"/>
    <p:sldId id="280" r:id="rId34"/>
    <p:sldId id="281" r:id="rId35"/>
    <p:sldId id="305" r:id="rId36"/>
    <p:sldId id="306" r:id="rId37"/>
    <p:sldId id="307" r:id="rId38"/>
    <p:sldId id="312" r:id="rId39"/>
    <p:sldId id="308" r:id="rId40"/>
    <p:sldId id="283" r:id="rId41"/>
    <p:sldId id="284" r:id="rId42"/>
    <p:sldId id="285" r:id="rId43"/>
    <p:sldId id="288" r:id="rId44"/>
    <p:sldId id="289" r:id="rId45"/>
    <p:sldId id="290" r:id="rId46"/>
    <p:sldId id="297" r:id="rId47"/>
    <p:sldId id="298" r:id="rId48"/>
    <p:sldId id="299" r:id="rId49"/>
    <p:sldId id="300" r:id="rId50"/>
    <p:sldId id="301" r:id="rId51"/>
    <p:sldId id="302" r:id="rId52"/>
    <p:sldId id="303" r:id="rId53"/>
    <p:sldId id="291" r:id="rId54"/>
    <p:sldId id="29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13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8C0CF-E2FD-44C9-A79F-7FAEFF3545BF}"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A57A6-27EE-4047-84D7-BD020969FBE1}" type="slidenum">
              <a:rPr lang="en-US" smtClean="0"/>
              <a:t>‹#›</a:t>
            </a:fld>
            <a:endParaRPr lang="en-US"/>
          </a:p>
        </p:txBody>
      </p:sp>
    </p:spTree>
    <p:extLst>
      <p:ext uri="{BB962C8B-B14F-4D97-AF65-F5344CB8AC3E}">
        <p14:creationId xmlns:p14="http://schemas.microsoft.com/office/powerpoint/2010/main" val="326078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831236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A218D0B-057F-41E4-B2D1-2887EBB92D41}" type="slidenum">
              <a:rPr lang="en-US" altLang="en-US">
                <a:solidFill>
                  <a:prstClr val="black"/>
                </a:solidFill>
              </a:rPr>
              <a:pPr/>
              <a:t>19</a:t>
            </a:fld>
            <a:endParaRPr lang="en-US" altLang="en-US">
              <a:solidFill>
                <a:prstClr val="black"/>
              </a:solidFill>
            </a:endParaRPr>
          </a:p>
        </p:txBody>
      </p:sp>
    </p:spTree>
    <p:extLst>
      <p:ext uri="{BB962C8B-B14F-4D97-AF65-F5344CB8AC3E}">
        <p14:creationId xmlns:p14="http://schemas.microsoft.com/office/powerpoint/2010/main" val="1130558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A218D0B-057F-41E4-B2D1-2887EBB92D41}" type="slidenum">
              <a:rPr lang="en-US" altLang="en-US">
                <a:solidFill>
                  <a:prstClr val="black"/>
                </a:solidFill>
              </a:rPr>
              <a:pPr/>
              <a:t>20</a:t>
            </a:fld>
            <a:endParaRPr lang="en-US" altLang="en-US">
              <a:solidFill>
                <a:prstClr val="black"/>
              </a:solidFill>
            </a:endParaRPr>
          </a:p>
        </p:txBody>
      </p:sp>
    </p:spTree>
    <p:extLst>
      <p:ext uri="{BB962C8B-B14F-4D97-AF65-F5344CB8AC3E}">
        <p14:creationId xmlns:p14="http://schemas.microsoft.com/office/powerpoint/2010/main" val="142475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8E066A4-0CB7-4172-AC0C-EA61262231D8}" type="slidenum">
              <a:rPr lang="en-US" altLang="en-US">
                <a:solidFill>
                  <a:prstClr val="black"/>
                </a:solidFill>
              </a:rPr>
              <a:pPr/>
              <a:t>21</a:t>
            </a:fld>
            <a:endParaRPr lang="en-US" altLang="en-US">
              <a:solidFill>
                <a:prstClr val="black"/>
              </a:solidFill>
            </a:endParaRPr>
          </a:p>
        </p:txBody>
      </p:sp>
    </p:spTree>
    <p:extLst>
      <p:ext uri="{BB962C8B-B14F-4D97-AF65-F5344CB8AC3E}">
        <p14:creationId xmlns:p14="http://schemas.microsoft.com/office/powerpoint/2010/main" val="1170286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F4E5068-4874-4305-AF26-9776C70A615E}" type="slidenum">
              <a:rPr lang="en-US" altLang="en-US">
                <a:solidFill>
                  <a:prstClr val="black"/>
                </a:solidFill>
              </a:rPr>
              <a:pPr/>
              <a:t>23</a:t>
            </a:fld>
            <a:endParaRPr lang="en-US" altLang="en-US">
              <a:solidFill>
                <a:prstClr val="black"/>
              </a:solidFill>
            </a:endParaRPr>
          </a:p>
        </p:txBody>
      </p:sp>
    </p:spTree>
    <p:extLst>
      <p:ext uri="{BB962C8B-B14F-4D97-AF65-F5344CB8AC3E}">
        <p14:creationId xmlns:p14="http://schemas.microsoft.com/office/powerpoint/2010/main" val="4221951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F4E5068-4874-4305-AF26-9776C70A615E}" type="slidenum">
              <a:rPr lang="en-US" altLang="en-US">
                <a:solidFill>
                  <a:prstClr val="black"/>
                </a:solidFill>
              </a:rPr>
              <a:pPr/>
              <a:t>24</a:t>
            </a:fld>
            <a:endParaRPr lang="en-US" altLang="en-US">
              <a:solidFill>
                <a:prstClr val="black"/>
              </a:solidFill>
            </a:endParaRPr>
          </a:p>
        </p:txBody>
      </p:sp>
    </p:spTree>
    <p:extLst>
      <p:ext uri="{BB962C8B-B14F-4D97-AF65-F5344CB8AC3E}">
        <p14:creationId xmlns:p14="http://schemas.microsoft.com/office/powerpoint/2010/main" val="514665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E1BC209-C684-4A16-B535-11566A1EA38E}" type="slidenum">
              <a:rPr lang="en-US" altLang="en-US">
                <a:solidFill>
                  <a:prstClr val="black"/>
                </a:solidFill>
              </a:rPr>
              <a:pPr/>
              <a:t>25</a:t>
            </a:fld>
            <a:endParaRPr lang="en-US" altLang="en-US">
              <a:solidFill>
                <a:prstClr val="black"/>
              </a:solidFill>
            </a:endParaRPr>
          </a:p>
        </p:txBody>
      </p:sp>
    </p:spTree>
    <p:extLst>
      <p:ext uri="{BB962C8B-B14F-4D97-AF65-F5344CB8AC3E}">
        <p14:creationId xmlns:p14="http://schemas.microsoft.com/office/powerpoint/2010/main" val="301253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DD38BF8-CA78-4F64-AD12-259A3D493C3B}" type="slidenum">
              <a:rPr lang="en-US" altLang="en-US">
                <a:solidFill>
                  <a:prstClr val="black"/>
                </a:solidFill>
              </a:rPr>
              <a:pPr/>
              <a:t>29</a:t>
            </a:fld>
            <a:endParaRPr lang="en-US" altLang="en-US">
              <a:solidFill>
                <a:prstClr val="black"/>
              </a:solidFill>
            </a:endParaRPr>
          </a:p>
        </p:txBody>
      </p:sp>
    </p:spTree>
    <p:extLst>
      <p:ext uri="{BB962C8B-B14F-4D97-AF65-F5344CB8AC3E}">
        <p14:creationId xmlns:p14="http://schemas.microsoft.com/office/powerpoint/2010/main" val="3743162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DD38BF8-CA78-4F64-AD12-259A3D493C3B}" type="slidenum">
              <a:rPr lang="en-US" altLang="en-US">
                <a:solidFill>
                  <a:prstClr val="black"/>
                </a:solidFill>
              </a:rPr>
              <a:pPr/>
              <a:t>30</a:t>
            </a:fld>
            <a:endParaRPr lang="en-US" altLang="en-US">
              <a:solidFill>
                <a:prstClr val="black"/>
              </a:solidFill>
            </a:endParaRPr>
          </a:p>
        </p:txBody>
      </p:sp>
    </p:spTree>
    <p:extLst>
      <p:ext uri="{BB962C8B-B14F-4D97-AF65-F5344CB8AC3E}">
        <p14:creationId xmlns:p14="http://schemas.microsoft.com/office/powerpoint/2010/main" val="1966026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EEAB9F3-210B-4B93-8627-A9BA5D244E50}" type="slidenum">
              <a:rPr lang="en-US" altLang="en-US">
                <a:solidFill>
                  <a:prstClr val="black"/>
                </a:solidFill>
              </a:rPr>
              <a:pPr/>
              <a:t>33</a:t>
            </a:fld>
            <a:endParaRPr lang="en-US" altLang="en-US">
              <a:solidFill>
                <a:prstClr val="black"/>
              </a:solidFill>
            </a:endParaRPr>
          </a:p>
        </p:txBody>
      </p:sp>
    </p:spTree>
    <p:extLst>
      <p:ext uri="{BB962C8B-B14F-4D97-AF65-F5344CB8AC3E}">
        <p14:creationId xmlns:p14="http://schemas.microsoft.com/office/powerpoint/2010/main" val="743463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CD12A3F-2603-4B19-BDAA-E76A86472001}" type="slidenum">
              <a:rPr lang="en-US" altLang="en-US">
                <a:solidFill>
                  <a:prstClr val="black"/>
                </a:solidFill>
              </a:rPr>
              <a:pPr/>
              <a:t>42</a:t>
            </a:fld>
            <a:endParaRPr lang="en-US" altLang="en-US">
              <a:solidFill>
                <a:prstClr val="black"/>
              </a:solidFill>
            </a:endParaRPr>
          </a:p>
        </p:txBody>
      </p:sp>
    </p:spTree>
    <p:extLst>
      <p:ext uri="{BB962C8B-B14F-4D97-AF65-F5344CB8AC3E}">
        <p14:creationId xmlns:p14="http://schemas.microsoft.com/office/powerpoint/2010/main" val="72755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53148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8172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6BEEC60-492F-45F4-9C5A-1469EE9F4AD7}" type="slidenum">
              <a:rPr lang="en-US" altLang="en-US">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211213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6BEEC60-492F-45F4-9C5A-1469EE9F4AD7}" type="slidenum">
              <a:rPr lang="en-US" altLang="en-US">
                <a:solidFill>
                  <a:prstClr val="black"/>
                </a:solidFill>
              </a:rPr>
              <a:pPr/>
              <a:t>8</a:t>
            </a:fld>
            <a:endParaRPr lang="en-US" altLang="en-US">
              <a:solidFill>
                <a:prstClr val="black"/>
              </a:solidFill>
            </a:endParaRPr>
          </a:p>
        </p:txBody>
      </p:sp>
    </p:spTree>
    <p:extLst>
      <p:ext uri="{BB962C8B-B14F-4D97-AF65-F5344CB8AC3E}">
        <p14:creationId xmlns:p14="http://schemas.microsoft.com/office/powerpoint/2010/main" val="239310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440E23F-E3E3-4E19-8DC8-9A987ECA9B57}" type="slidenum">
              <a:rPr lang="en-US" altLang="en-US">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31339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Between 10 and 20 percent of the white male population in this country experience color blindness.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D024EBF-6031-4516-A5EE-6A82A8C46C10}" type="slidenum">
              <a:rPr lang="en-US" altLang="en-US">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val="408860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Between 10 and 20 percent of the white male population in this country experience color blindness.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D024EBF-6031-4516-A5EE-6A82A8C46C10}" type="slidenum">
              <a:rPr lang="en-US" altLang="en-US">
                <a:solidFill>
                  <a:prstClr val="black"/>
                </a:solidFill>
              </a:rPr>
              <a:pPr/>
              <a:t>11</a:t>
            </a:fld>
            <a:endParaRPr lang="en-US" altLang="en-US">
              <a:solidFill>
                <a:prstClr val="black"/>
              </a:solidFill>
            </a:endParaRPr>
          </a:p>
        </p:txBody>
      </p:sp>
    </p:spTree>
    <p:extLst>
      <p:ext uri="{BB962C8B-B14F-4D97-AF65-F5344CB8AC3E}">
        <p14:creationId xmlns:p14="http://schemas.microsoft.com/office/powerpoint/2010/main" val="2054446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Can you see the navigation options at the top and bottom of this page?</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514F0AD-F8BB-40FB-8597-B09839469285}" type="slidenum">
              <a:rPr lang="en-US" altLang="en-US">
                <a:solidFill>
                  <a:prstClr val="black"/>
                </a:solidFill>
              </a:rPr>
              <a:pPr/>
              <a:t>12</a:t>
            </a:fld>
            <a:endParaRPr lang="en-US" altLang="en-US">
              <a:solidFill>
                <a:prstClr val="black"/>
              </a:solidFill>
            </a:endParaRPr>
          </a:p>
        </p:txBody>
      </p:sp>
    </p:spTree>
    <p:extLst>
      <p:ext uri="{BB962C8B-B14F-4D97-AF65-F5344CB8AC3E}">
        <p14:creationId xmlns:p14="http://schemas.microsoft.com/office/powerpoint/2010/main" val="3695846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A218D0B-057F-41E4-B2D1-2887EBB92D41}" type="slidenum">
              <a:rPr lang="en-US" altLang="en-US">
                <a:solidFill>
                  <a:prstClr val="black"/>
                </a:solidFill>
              </a:rPr>
              <a:pPr/>
              <a:t>18</a:t>
            </a:fld>
            <a:endParaRPr lang="en-US" altLang="en-US">
              <a:solidFill>
                <a:prstClr val="black"/>
              </a:solidFill>
            </a:endParaRPr>
          </a:p>
        </p:txBody>
      </p:sp>
    </p:spTree>
    <p:extLst>
      <p:ext uri="{BB962C8B-B14F-4D97-AF65-F5344CB8AC3E}">
        <p14:creationId xmlns:p14="http://schemas.microsoft.com/office/powerpoint/2010/main" val="93182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7/18/2023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195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7/18/2023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994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7/18/2023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001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7/18/2023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782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7/18/2023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173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F851E-2928-4682-9B42-D2579E13F8BF}" type="datetimeFigureOut">
              <a:rPr lang="en-US" smtClean="0">
                <a:solidFill>
                  <a:prstClr val="black">
                    <a:tint val="75000"/>
                  </a:prstClr>
                </a:solidFill>
              </a:rPr>
              <a:pPr/>
              <a:t>7/18/2023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45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3F851E-2928-4682-9B42-D2579E13F8BF}" type="datetimeFigureOut">
              <a:rPr lang="en-US" smtClean="0">
                <a:solidFill>
                  <a:prstClr val="black">
                    <a:tint val="75000"/>
                  </a:prstClr>
                </a:solidFill>
              </a:rPr>
              <a:pPr/>
              <a:t>7/18/2023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239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F851E-2928-4682-9B42-D2579E13F8BF}" type="datetimeFigureOut">
              <a:rPr lang="en-US" smtClean="0">
                <a:solidFill>
                  <a:prstClr val="black">
                    <a:tint val="75000"/>
                  </a:prstClr>
                </a:solidFill>
              </a:rPr>
              <a:pPr/>
              <a:t>7/18/2023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20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851E-2928-4682-9B42-D2579E13F8BF}" type="datetimeFigureOut">
              <a:rPr lang="en-US" smtClean="0">
                <a:solidFill>
                  <a:prstClr val="black">
                    <a:tint val="75000"/>
                  </a:prstClr>
                </a:solidFill>
              </a:rPr>
              <a:pPr/>
              <a:t>7/18/2023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155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solidFill>
                  <a:prstClr val="black">
                    <a:tint val="75000"/>
                  </a:prstClr>
                </a:solidFill>
              </a:rPr>
              <a:pPr/>
              <a:t>7/18/2023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290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solidFill>
                  <a:prstClr val="black">
                    <a:tint val="75000"/>
                  </a:prstClr>
                </a:solidFill>
              </a:rPr>
              <a:pPr/>
              <a:t>7/18/2023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809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F851E-2928-4682-9B42-D2579E13F8BF}" type="datetimeFigureOut">
              <a:rPr lang="en-US" smtClean="0">
                <a:solidFill>
                  <a:prstClr val="black">
                    <a:tint val="75000"/>
                  </a:prstClr>
                </a:solidFill>
              </a:rPr>
              <a:pPr/>
              <a:t>7/18/2023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5417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badi Extra Light" panose="020B02040201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Extra Light" panose="020B02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Extra Light" panose="020B02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Extra Light" panose="020B02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Extra Light" panose="020B02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Extra Light" panose="020B02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3.org/WAI/ER/tools/" TargetMode="External"/><Relationship Id="rId7" Type="http://schemas.openxmlformats.org/officeDocument/2006/relationships/hyperlink" Target="http://wave.webaim.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colorfilter.wickline.org/" TargetMode="External"/><Relationship Id="rId5" Type="http://schemas.openxmlformats.org/officeDocument/2006/relationships/hyperlink" Target="http://www.accesskeys.org/tools/color-contrast.html" TargetMode="External"/><Relationship Id="rId4" Type="http://schemas.openxmlformats.org/officeDocument/2006/relationships/hyperlink" Target="http://www.checkmycolour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w3.org/WAI/eval/preliminary.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amazon.com/Dont-Make-Think-Revisited-Usability/dp/0321965515" TargetMode="Externa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tsu.edu/irb/"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risonexp.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simplypsychology.org/milgram.html" TargetMode="External"/><Relationship Id="rId4" Type="http://schemas.openxmlformats.org/officeDocument/2006/relationships/hyperlink" Target="https://www.cdc.gov/tuskegee/timeline.ht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sci1210.com/video_lectures/morae.ph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BrVnBdW6_rE?feature=oembed" TargetMode="External"/><Relationship Id="rId4" Type="http://schemas.openxmlformats.org/officeDocument/2006/relationships/hyperlink" Target="https://csci1210.com/video_lectures/testing.php"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BrVnBdW6_r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HyKAyoe24v4?feature=oembed"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ogle.com/webmasters/tools/submit-url?pli=1" TargetMode="External"/><Relationship Id="rId2" Type="http://schemas.openxmlformats.org/officeDocument/2006/relationships/hyperlink" Target="http://search.yahoo.com/info/submit.html" TargetMode="External"/><Relationship Id="rId1" Type="http://schemas.openxmlformats.org/officeDocument/2006/relationships/slideLayout" Target="../slideLayouts/slideLayout2.xml"/><Relationship Id="rId4" Type="http://schemas.openxmlformats.org/officeDocument/2006/relationships/hyperlink" Target="http://www.bing.com/toolbox/webmaster/"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smartinsights.com/search-engine-marketing/search-engine-statistics/" TargetMode="External"/><Relationship Id="rId2" Type="http://schemas.openxmlformats.org/officeDocument/2006/relationships/hyperlink" Target="http://www.w3.org/WAI/eval/preliminary.html" TargetMode="External"/><Relationship Id="rId1" Type="http://schemas.openxmlformats.org/officeDocument/2006/relationships/slideLayout" Target="../slideLayouts/slideLayout2.xml"/><Relationship Id="rId4" Type="http://schemas.openxmlformats.org/officeDocument/2006/relationships/hyperlink" Target="https://usabilitygeek.com/bad-vs-good-accessible-design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3.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w3.org/WAI/"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525373"/>
            <a:ext cx="10515600" cy="2852737"/>
          </a:xfrm>
        </p:spPr>
        <p:txBody>
          <a:bodyPr/>
          <a:lstStyle/>
          <a:p>
            <a:pPr algn="ctr"/>
            <a:r>
              <a:rPr lang="en-US" dirty="0"/>
              <a:t>Web Design Lifecycle</a:t>
            </a:r>
          </a:p>
        </p:txBody>
      </p:sp>
      <p:sp>
        <p:nvSpPr>
          <p:cNvPr id="3" name="Text Placeholder 2"/>
          <p:cNvSpPr>
            <a:spLocks noGrp="1"/>
          </p:cNvSpPr>
          <p:nvPr>
            <p:ph type="body" idx="1"/>
          </p:nvPr>
        </p:nvSpPr>
        <p:spPr>
          <a:xfrm>
            <a:off x="831850" y="3405099"/>
            <a:ext cx="10515600" cy="435382"/>
          </a:xfrm>
        </p:spPr>
        <p:txBody>
          <a:bodyPr/>
          <a:lstStyle/>
          <a:p>
            <a:pPr algn="ctr"/>
            <a:r>
              <a:rPr lang="en-US" dirty="0"/>
              <a:t>Usability – Accessibility – Testing – Implementation and Marketing</a:t>
            </a:r>
          </a:p>
        </p:txBody>
      </p:sp>
      <p:sp>
        <p:nvSpPr>
          <p:cNvPr id="4" name="Text Placeholder 2">
            <a:extLst>
              <a:ext uri="{FF2B5EF4-FFF2-40B4-BE49-F238E27FC236}">
                <a16:creationId xmlns:a16="http://schemas.microsoft.com/office/drawing/2014/main" id="{ACC0F67D-6659-4806-A60C-EB4CB50B420C}"/>
              </a:ext>
            </a:extLst>
          </p:cNvPr>
          <p:cNvSpPr txBox="1">
            <a:spLocks/>
          </p:cNvSpPr>
          <p:nvPr/>
        </p:nvSpPr>
        <p:spPr>
          <a:xfrm>
            <a:off x="838200" y="4393522"/>
            <a:ext cx="10515600" cy="78807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dirty="0">
                <a:solidFill>
                  <a:schemeClr val="tx1"/>
                </a:solidFill>
                <a:latin typeface="Abadi Extra Light" panose="020B0204020104020204" pitchFamily="34" charset="0"/>
              </a:rPr>
              <a:t>Essentials of Web Design</a:t>
            </a:r>
          </a:p>
          <a:p>
            <a:pPr algn="ctr"/>
            <a:r>
              <a:rPr lang="en-US" dirty="0">
                <a:solidFill>
                  <a:schemeClr val="tx1"/>
                </a:solidFill>
                <a:latin typeface="Abadi Extra Light" panose="020B0204020104020204" pitchFamily="34" charset="0"/>
              </a:rPr>
              <a:t>CSCI 1210</a:t>
            </a:r>
          </a:p>
        </p:txBody>
      </p:sp>
    </p:spTree>
    <p:extLst>
      <p:ext uri="{BB962C8B-B14F-4D97-AF65-F5344CB8AC3E}">
        <p14:creationId xmlns:p14="http://schemas.microsoft.com/office/powerpoint/2010/main" val="248309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a:bodyPr>
          <a:lstStyle/>
          <a:p>
            <a:pPr>
              <a:defRPr/>
            </a:pPr>
            <a:r>
              <a:rPr lang="en-US" dirty="0"/>
              <a:t>Accessibility Example: Contrast</a:t>
            </a:r>
          </a:p>
        </p:txBody>
      </p:sp>
      <p:sp>
        <p:nvSpPr>
          <p:cNvPr id="17411" name="Rectangle 3"/>
          <p:cNvSpPr>
            <a:spLocks noGrp="1" noChangeArrowheads="1"/>
          </p:cNvSpPr>
          <p:nvPr>
            <p:ph idx="1"/>
          </p:nvPr>
        </p:nvSpPr>
        <p:spPr>
          <a:xfrm>
            <a:off x="838200" y="1484742"/>
            <a:ext cx="11275031" cy="4351338"/>
          </a:xfrm>
        </p:spPr>
        <p:txBody>
          <a:bodyPr>
            <a:normAutofit/>
          </a:bodyPr>
          <a:lstStyle/>
          <a:p>
            <a:pPr marL="0" indent="0">
              <a:spcAft>
                <a:spcPts val="600"/>
              </a:spcAft>
              <a:buNone/>
            </a:pPr>
            <a:r>
              <a:rPr lang="en-US" altLang="en-US" b="1" dirty="0">
                <a:solidFill>
                  <a:srgbClr val="FF0000"/>
                </a:solidFill>
              </a:rPr>
              <a:t>Principle</a:t>
            </a:r>
            <a:r>
              <a:rPr lang="en-US" altLang="en-US" dirty="0">
                <a:solidFill>
                  <a:srgbClr val="FF0000"/>
                </a:solidFill>
              </a:rPr>
              <a:t>: </a:t>
            </a:r>
            <a:r>
              <a:rPr lang="en-US" altLang="en-US" dirty="0"/>
              <a:t>Make sure contrast between text and background yields readable text</a:t>
            </a:r>
          </a:p>
          <a:p>
            <a:pPr marL="0" indent="0">
              <a:spcAft>
                <a:spcPts val="600"/>
              </a:spcAft>
              <a:buNone/>
            </a:pPr>
            <a:r>
              <a:rPr lang="en-US" altLang="en-US" b="1" dirty="0">
                <a:solidFill>
                  <a:srgbClr val="FF0000"/>
                </a:solidFill>
              </a:rPr>
              <a:t>Why?</a:t>
            </a:r>
            <a:r>
              <a:rPr lang="en-US" altLang="en-US" dirty="0">
                <a:solidFill>
                  <a:srgbClr val="FF0000"/>
                </a:solidFill>
              </a:rPr>
              <a:t> </a:t>
            </a:r>
            <a:r>
              <a:rPr lang="en-US" altLang="en-US" dirty="0"/>
              <a:t>Many people are colorblind or lose visual acuity with age or handicap. Fully sighted people may experience eye strain</a:t>
            </a:r>
          </a:p>
          <a:p>
            <a:pPr marL="0" indent="0">
              <a:spcAft>
                <a:spcPts val="600"/>
              </a:spcAft>
              <a:buNone/>
            </a:pPr>
            <a:r>
              <a:rPr lang="en-US" altLang="en-US" b="1" dirty="0">
                <a:solidFill>
                  <a:srgbClr val="FF0000"/>
                </a:solidFill>
              </a:rPr>
              <a:t>Test:</a:t>
            </a:r>
            <a:r>
              <a:rPr lang="en-US" altLang="en-US" dirty="0"/>
              <a:t> View on monochrome monitor, or print web page with background showing (non-color printer) and examine output (</a:t>
            </a:r>
            <a:r>
              <a:rPr lang="en-US" altLang="en-US" dirty="0" err="1"/>
              <a:t>Paletton</a:t>
            </a:r>
            <a:r>
              <a:rPr lang="en-US" altLang="en-US" dirty="0"/>
              <a:t>/other services)</a:t>
            </a:r>
          </a:p>
          <a:p>
            <a:pPr marL="457200" lvl="1" indent="0">
              <a:spcAft>
                <a:spcPts val="600"/>
              </a:spcAft>
              <a:buNone/>
            </a:pPr>
            <a:r>
              <a:rPr lang="en-US" altLang="en-US" dirty="0"/>
              <a:t>Turn on print background color in browser</a:t>
            </a:r>
          </a:p>
          <a:p>
            <a:pPr marL="0" indent="0">
              <a:spcAft>
                <a:spcPts val="600"/>
              </a:spcAft>
              <a:buNone/>
            </a:pPr>
            <a:r>
              <a:rPr lang="en-US" altLang="en-US" b="1" dirty="0">
                <a:solidFill>
                  <a:srgbClr val="FF0000"/>
                </a:solidFill>
              </a:rPr>
              <a:t>Remedy:</a:t>
            </a:r>
            <a:r>
              <a:rPr lang="en-US" altLang="en-US" dirty="0"/>
              <a:t> Adjust contrast as needed</a:t>
            </a:r>
            <a:endParaRPr lang="en-US" altLang="en-US" b="1" dirty="0"/>
          </a:p>
          <a:p>
            <a:pPr>
              <a:spcAft>
                <a:spcPts val="600"/>
              </a:spcAft>
            </a:pPr>
            <a:endParaRPr lang="en-US" altLang="en-US" b="1" dirty="0"/>
          </a:p>
        </p:txBody>
      </p:sp>
    </p:spTree>
    <p:extLst>
      <p:ext uri="{BB962C8B-B14F-4D97-AF65-F5344CB8AC3E}">
        <p14:creationId xmlns:p14="http://schemas.microsoft.com/office/powerpoint/2010/main" val="361496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fade">
                                      <p:cBhvr>
                                        <p:cTn id="11" dur="500"/>
                                        <p:tgtEl>
                                          <p:spTgt spid="1741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fade">
                                      <p:cBhvr>
                                        <p:cTn id="15" dur="500"/>
                                        <p:tgtEl>
                                          <p:spTgt spid="1741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Effect transition="in" filter="fade">
                                      <p:cBhvr>
                                        <p:cTn id="19" dur="500"/>
                                        <p:tgtEl>
                                          <p:spTgt spid="1741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Effect transition="in" filter="fade">
                                      <p:cBhvr>
                                        <p:cTn id="23"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a:bodyPr>
          <a:lstStyle/>
          <a:p>
            <a:pPr>
              <a:defRPr/>
            </a:pPr>
            <a:r>
              <a:rPr lang="en-US" dirty="0"/>
              <a:t>Accessibility Tools</a:t>
            </a:r>
          </a:p>
        </p:txBody>
      </p:sp>
      <p:sp>
        <p:nvSpPr>
          <p:cNvPr id="17411" name="Rectangle 3"/>
          <p:cNvSpPr>
            <a:spLocks noGrp="1" noChangeArrowheads="1"/>
          </p:cNvSpPr>
          <p:nvPr>
            <p:ph idx="1"/>
          </p:nvPr>
        </p:nvSpPr>
        <p:spPr>
          <a:xfrm>
            <a:off x="2413948" y="1690688"/>
            <a:ext cx="7364104" cy="3067831"/>
          </a:xfrm>
        </p:spPr>
        <p:txBody>
          <a:bodyPr>
            <a:normAutofit/>
          </a:bodyPr>
          <a:lstStyle/>
          <a:p>
            <a:pPr marL="0" indent="0">
              <a:spcAft>
                <a:spcPts val="600"/>
              </a:spcAft>
              <a:buNone/>
            </a:pPr>
            <a:r>
              <a:rPr lang="en-US" altLang="en-US" dirty="0">
                <a:hlinkClick r:id="rId3"/>
              </a:rPr>
              <a:t>https://www.w3.org/WAI/ER/tools/</a:t>
            </a:r>
            <a:endParaRPr lang="en-US" altLang="en-US" dirty="0"/>
          </a:p>
          <a:p>
            <a:pPr marL="0" indent="0">
              <a:spcAft>
                <a:spcPts val="600"/>
              </a:spcAft>
              <a:buNone/>
            </a:pPr>
            <a:r>
              <a:rPr lang="en-US" altLang="en-US" dirty="0">
                <a:hlinkClick r:id="rId4"/>
              </a:rPr>
              <a:t>http://www.checkmycolours.com/</a:t>
            </a:r>
            <a:endParaRPr lang="en-US" altLang="en-US" dirty="0"/>
          </a:p>
          <a:p>
            <a:pPr marL="0" indent="0">
              <a:spcAft>
                <a:spcPts val="600"/>
              </a:spcAft>
              <a:buNone/>
            </a:pPr>
            <a:r>
              <a:rPr lang="en-US" altLang="en-US" dirty="0">
                <a:hlinkClick r:id="rId5"/>
              </a:rPr>
              <a:t>http://www.accesskeys.org/tools/color-contrast.html</a:t>
            </a:r>
            <a:endParaRPr lang="en-US" altLang="en-US" dirty="0"/>
          </a:p>
          <a:p>
            <a:pPr marL="0" indent="0">
              <a:spcAft>
                <a:spcPts val="600"/>
              </a:spcAft>
              <a:buNone/>
            </a:pPr>
            <a:r>
              <a:rPr lang="en-US" altLang="en-US" dirty="0">
                <a:hlinkClick r:id="rId6"/>
              </a:rPr>
              <a:t>http://colorfilter.wickline.org/</a:t>
            </a:r>
            <a:endParaRPr lang="en-US" altLang="en-US" dirty="0"/>
          </a:p>
          <a:p>
            <a:pPr marL="0" indent="0">
              <a:spcAft>
                <a:spcPts val="600"/>
              </a:spcAft>
              <a:buNone/>
            </a:pPr>
            <a:r>
              <a:rPr lang="en-US" altLang="en-US" dirty="0">
                <a:hlinkClick r:id="rId7"/>
              </a:rPr>
              <a:t>http://wave.webaim.org/</a:t>
            </a:r>
            <a:endParaRPr lang="en-US" altLang="en-US" dirty="0"/>
          </a:p>
          <a:p>
            <a:pPr marL="0" indent="0">
              <a:spcAft>
                <a:spcPts val="600"/>
              </a:spcAft>
              <a:buNone/>
            </a:pPr>
            <a:endParaRPr lang="en-US" altLang="en-US" dirty="0"/>
          </a:p>
        </p:txBody>
      </p:sp>
    </p:spTree>
    <p:extLst>
      <p:ext uri="{BB962C8B-B14F-4D97-AF65-F5344CB8AC3E}">
        <p14:creationId xmlns:p14="http://schemas.microsoft.com/office/powerpoint/2010/main" val="79854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fade">
                                      <p:cBhvr>
                                        <p:cTn id="11" dur="500"/>
                                        <p:tgtEl>
                                          <p:spTgt spid="1741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fade">
                                      <p:cBhvr>
                                        <p:cTn id="15" dur="500"/>
                                        <p:tgtEl>
                                          <p:spTgt spid="1741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Effect transition="in" filter="fade">
                                      <p:cBhvr>
                                        <p:cTn id="19" dur="500"/>
                                        <p:tgtEl>
                                          <p:spTgt spid="1741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Effect transition="in" filter="fade">
                                      <p:cBhvr>
                                        <p:cTn id="23"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erson reaching out in a room with poor light. The caption on the image reads, &quot;Even a little light can make a difference in the dark.&quot; The caption is written in dark colours, making it very difficult to read against the dark background.">
            <a:extLst>
              <a:ext uri="{FF2B5EF4-FFF2-40B4-BE49-F238E27FC236}">
                <a16:creationId xmlns:a16="http://schemas.microsoft.com/office/drawing/2014/main" id="{BDF0BD50-4FC6-492D-8A68-373A36A35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2552"/>
            <a:ext cx="9753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18434" name="Footer Placeholder 1"/>
          <p:cNvSpPr>
            <a:spLocks noGrp="1"/>
          </p:cNvSpPr>
          <p:nvPr>
            <p:ph type="ftr" sz="quarter" idx="4294967295"/>
          </p:nvPr>
        </p:nvSpPr>
        <p:spPr bwMode="auto">
          <a:xfrm>
            <a:off x="1524000" y="6630988"/>
            <a:ext cx="9144000" cy="227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solidFill>
                  <a:prstClr val="black"/>
                </a:solidFill>
              </a:rPr>
              <a:t>	CS 338 Web Design	Spring 2007	Dr. Pittarese</a:t>
            </a:r>
          </a:p>
        </p:txBody>
      </p:sp>
      <p:sp>
        <p:nvSpPr>
          <p:cNvPr id="4" name="Oval 3"/>
          <p:cNvSpPr/>
          <p:nvPr/>
        </p:nvSpPr>
        <p:spPr>
          <a:xfrm>
            <a:off x="3239071" y="1522862"/>
            <a:ext cx="3734936" cy="211199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solidFill>
                <a:prstClr val="black"/>
              </a:solidFill>
            </a:endParaRPr>
          </a:p>
        </p:txBody>
      </p:sp>
    </p:spTree>
    <p:extLst>
      <p:ext uri="{BB962C8B-B14F-4D97-AF65-F5344CB8AC3E}">
        <p14:creationId xmlns:p14="http://schemas.microsoft.com/office/powerpoint/2010/main" val="269951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a:bodyPr>
          <a:lstStyle/>
          <a:p>
            <a:pPr>
              <a:defRPr/>
            </a:pPr>
            <a:r>
              <a:rPr lang="en-US" dirty="0"/>
              <a:t>Accessibility Example: Mouse</a:t>
            </a:r>
            <a:endParaRPr lang="en-US" dirty="0">
              <a:solidFill>
                <a:schemeClr val="tx2">
                  <a:lumMod val="20000"/>
                  <a:lumOff val="80000"/>
                </a:schemeClr>
              </a:solidFill>
            </a:endParaRPr>
          </a:p>
        </p:txBody>
      </p:sp>
      <p:sp>
        <p:nvSpPr>
          <p:cNvPr id="19459" name="Rectangle 3"/>
          <p:cNvSpPr>
            <a:spLocks noGrp="1" noChangeArrowheads="1"/>
          </p:cNvSpPr>
          <p:nvPr>
            <p:ph idx="1"/>
          </p:nvPr>
        </p:nvSpPr>
        <p:spPr>
          <a:xfrm>
            <a:off x="838200" y="1690688"/>
            <a:ext cx="10515600" cy="4351338"/>
          </a:xfrm>
        </p:spPr>
        <p:txBody>
          <a:bodyPr/>
          <a:lstStyle/>
          <a:p>
            <a:pPr marL="0" indent="0">
              <a:spcAft>
                <a:spcPts val="600"/>
              </a:spcAft>
              <a:buNone/>
            </a:pPr>
            <a:r>
              <a:rPr lang="en-US" altLang="en-US" b="1" dirty="0">
                <a:solidFill>
                  <a:srgbClr val="FF0000"/>
                </a:solidFill>
              </a:rPr>
              <a:t>Principle</a:t>
            </a:r>
            <a:r>
              <a:rPr lang="en-US" altLang="en-US" dirty="0">
                <a:solidFill>
                  <a:srgbClr val="FF0000"/>
                </a:solidFill>
              </a:rPr>
              <a:t>:</a:t>
            </a:r>
            <a:r>
              <a:rPr lang="en-US" altLang="en-US" dirty="0"/>
              <a:t> Make sure page is usable without mouse</a:t>
            </a:r>
          </a:p>
          <a:p>
            <a:pPr marL="0" indent="0">
              <a:spcAft>
                <a:spcPts val="600"/>
              </a:spcAft>
              <a:buNone/>
            </a:pPr>
            <a:r>
              <a:rPr lang="en-US" altLang="en-US" b="1" dirty="0">
                <a:solidFill>
                  <a:srgbClr val="FF0000"/>
                </a:solidFill>
              </a:rPr>
              <a:t>Why?</a:t>
            </a:r>
            <a:r>
              <a:rPr lang="en-US" altLang="en-US" dirty="0"/>
              <a:t> Special devices may be used or fine motor skills lacking</a:t>
            </a:r>
          </a:p>
          <a:p>
            <a:pPr marL="0" indent="0">
              <a:spcAft>
                <a:spcPts val="600"/>
              </a:spcAft>
              <a:buNone/>
            </a:pPr>
            <a:r>
              <a:rPr lang="en-US" altLang="en-US" b="1" dirty="0">
                <a:solidFill>
                  <a:srgbClr val="FF0000"/>
                </a:solidFill>
              </a:rPr>
              <a:t>Test:</a:t>
            </a:r>
            <a:r>
              <a:rPr lang="en-US" altLang="en-US" dirty="0"/>
              <a:t> Use keyboard only to navigate your site. Make sure you can access all links and controls. Check tab order.</a:t>
            </a:r>
          </a:p>
          <a:p>
            <a:pPr marL="0" indent="0">
              <a:spcAft>
                <a:spcPts val="600"/>
              </a:spcAft>
              <a:buNone/>
            </a:pPr>
            <a:r>
              <a:rPr lang="en-US" altLang="en-US" b="1" dirty="0">
                <a:solidFill>
                  <a:srgbClr val="FF0000"/>
                </a:solidFill>
              </a:rPr>
              <a:t>Remedy:</a:t>
            </a:r>
            <a:r>
              <a:rPr lang="en-US" altLang="en-US" dirty="0"/>
              <a:t> Remove controls or provide alternatives when problems discovered.  Make sure all non-accessible navigation is paired with accessible alternative</a:t>
            </a:r>
          </a:p>
        </p:txBody>
      </p:sp>
    </p:spTree>
    <p:extLst>
      <p:ext uri="{BB962C8B-B14F-4D97-AF65-F5344CB8AC3E}">
        <p14:creationId xmlns:p14="http://schemas.microsoft.com/office/powerpoint/2010/main" val="488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fade">
                                      <p:cBhvr>
                                        <p:cTn id="11" dur="500"/>
                                        <p:tgtEl>
                                          <p:spTgt spid="1945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500"/>
                                        <p:tgtEl>
                                          <p:spTgt spid="1945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Effect transition="in" filter="fade">
                                      <p:cBhvr>
                                        <p:cTn id="19"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365125"/>
            <a:ext cx="11353800" cy="1325563"/>
          </a:xfrm>
        </p:spPr>
        <p:txBody>
          <a:bodyPr rtlCol="0">
            <a:normAutofit/>
          </a:bodyPr>
          <a:lstStyle/>
          <a:p>
            <a:pPr>
              <a:defRPr/>
            </a:pPr>
            <a:r>
              <a:rPr lang="en-US" dirty="0"/>
              <a:t>Easy Checks – A First Review of Web Accessibility</a:t>
            </a:r>
            <a:endParaRPr lang="en-US" dirty="0">
              <a:solidFill>
                <a:schemeClr val="tx2">
                  <a:lumMod val="20000"/>
                  <a:lumOff val="80000"/>
                </a:schemeClr>
              </a:solidFill>
            </a:endParaRPr>
          </a:p>
        </p:txBody>
      </p:sp>
      <p:sp>
        <p:nvSpPr>
          <p:cNvPr id="19459" name="Rectangle 3"/>
          <p:cNvSpPr>
            <a:spLocks noGrp="1" noChangeArrowheads="1"/>
          </p:cNvSpPr>
          <p:nvPr>
            <p:ph idx="1"/>
          </p:nvPr>
        </p:nvSpPr>
        <p:spPr>
          <a:xfrm>
            <a:off x="838200" y="1414242"/>
            <a:ext cx="11134060" cy="4381612"/>
          </a:xfrm>
        </p:spPr>
        <p:txBody>
          <a:bodyPr>
            <a:normAutofit/>
          </a:bodyPr>
          <a:lstStyle/>
          <a:p>
            <a:pPr marL="0" indent="0">
              <a:lnSpc>
                <a:spcPct val="100000"/>
              </a:lnSpc>
              <a:spcBef>
                <a:spcPts val="0"/>
              </a:spcBef>
              <a:buNone/>
            </a:pPr>
            <a:r>
              <a:rPr lang="en-US" altLang="en-US" sz="2400" dirty="0"/>
              <a:t>W3C WAI has a Working Draft on some guidelines for first review of a website for web accessibility.  These items include:</a:t>
            </a:r>
          </a:p>
          <a:p>
            <a:pPr marL="457200" lvl="1" indent="0">
              <a:lnSpc>
                <a:spcPct val="100000"/>
              </a:lnSpc>
              <a:spcBef>
                <a:spcPts val="0"/>
              </a:spcBef>
              <a:buNone/>
            </a:pPr>
            <a:r>
              <a:rPr lang="en-US" altLang="en-US" sz="2000" dirty="0"/>
              <a:t>Page Title</a:t>
            </a:r>
          </a:p>
          <a:p>
            <a:pPr marL="457200" lvl="1" indent="0">
              <a:lnSpc>
                <a:spcPct val="100000"/>
              </a:lnSpc>
              <a:spcBef>
                <a:spcPts val="0"/>
              </a:spcBef>
              <a:buNone/>
            </a:pPr>
            <a:r>
              <a:rPr lang="en-US" altLang="en-US" sz="2000" dirty="0"/>
              <a:t>Image Text Alternatives (alt attribute)</a:t>
            </a:r>
          </a:p>
          <a:p>
            <a:pPr marL="457200" lvl="1" indent="0">
              <a:lnSpc>
                <a:spcPct val="100000"/>
              </a:lnSpc>
              <a:spcBef>
                <a:spcPts val="0"/>
              </a:spcBef>
              <a:buNone/>
            </a:pPr>
            <a:r>
              <a:rPr lang="en-US" altLang="en-US" sz="2000" dirty="0"/>
              <a:t>Headings</a:t>
            </a:r>
          </a:p>
          <a:p>
            <a:pPr marL="457200" lvl="1" indent="0">
              <a:lnSpc>
                <a:spcPct val="100000"/>
              </a:lnSpc>
              <a:spcBef>
                <a:spcPts val="0"/>
              </a:spcBef>
              <a:buNone/>
            </a:pPr>
            <a:r>
              <a:rPr lang="en-US" altLang="en-US" sz="2000" dirty="0"/>
              <a:t>Contrast Ratio (“Color Contrast”)</a:t>
            </a:r>
          </a:p>
          <a:p>
            <a:pPr marL="457200" lvl="1" indent="0">
              <a:lnSpc>
                <a:spcPct val="100000"/>
              </a:lnSpc>
              <a:spcBef>
                <a:spcPts val="0"/>
              </a:spcBef>
              <a:buNone/>
            </a:pPr>
            <a:r>
              <a:rPr lang="en-US" altLang="en-US" sz="2000" dirty="0"/>
              <a:t>Resize Text</a:t>
            </a:r>
          </a:p>
          <a:p>
            <a:pPr marL="457200" lvl="1" indent="0">
              <a:lnSpc>
                <a:spcPct val="100000"/>
              </a:lnSpc>
              <a:spcBef>
                <a:spcPts val="0"/>
              </a:spcBef>
              <a:buNone/>
            </a:pPr>
            <a:r>
              <a:rPr lang="en-US" altLang="en-US" sz="2000" dirty="0"/>
              <a:t>Keyboard Access and Visual Focus</a:t>
            </a:r>
          </a:p>
          <a:p>
            <a:pPr marL="457200" lvl="1" indent="0">
              <a:lnSpc>
                <a:spcPct val="100000"/>
              </a:lnSpc>
              <a:spcBef>
                <a:spcPts val="0"/>
              </a:spcBef>
              <a:buNone/>
            </a:pPr>
            <a:r>
              <a:rPr lang="en-US" altLang="en-US" sz="2000" dirty="0"/>
              <a:t>Forms, Labels, and Errors</a:t>
            </a:r>
          </a:p>
          <a:p>
            <a:pPr marL="457200" lvl="1" indent="0">
              <a:lnSpc>
                <a:spcPct val="100000"/>
              </a:lnSpc>
              <a:spcBef>
                <a:spcPts val="0"/>
              </a:spcBef>
              <a:buNone/>
            </a:pPr>
            <a:r>
              <a:rPr lang="en-US" altLang="en-US" sz="2000" dirty="0"/>
              <a:t>Multimedia (video, audio) alternatives</a:t>
            </a:r>
          </a:p>
          <a:p>
            <a:pPr marL="457200" lvl="1" indent="0">
              <a:lnSpc>
                <a:spcPct val="100000"/>
              </a:lnSpc>
              <a:spcBef>
                <a:spcPts val="0"/>
              </a:spcBef>
              <a:buNone/>
            </a:pPr>
            <a:r>
              <a:rPr lang="en-US" altLang="en-US" sz="2000" dirty="0"/>
              <a:t>Basic Structure Check</a:t>
            </a:r>
          </a:p>
          <a:p>
            <a:pPr marL="0" indent="0">
              <a:lnSpc>
                <a:spcPct val="100000"/>
              </a:lnSpc>
              <a:spcBef>
                <a:spcPts val="0"/>
              </a:spcBef>
              <a:buNone/>
            </a:pPr>
            <a:r>
              <a:rPr lang="en-US" altLang="en-US" sz="2400" dirty="0"/>
              <a:t>For more, visit: </a:t>
            </a:r>
            <a:r>
              <a:rPr lang="en-US" altLang="en-US" sz="2400" dirty="0">
                <a:hlinkClick r:id="rId2"/>
              </a:rPr>
              <a:t>http://www.w3.org/WAI/eval/preliminary.html</a:t>
            </a:r>
            <a:r>
              <a:rPr lang="en-US" altLang="en-US" sz="2400" dirty="0"/>
              <a:t> </a:t>
            </a:r>
          </a:p>
        </p:txBody>
      </p:sp>
    </p:spTree>
    <p:extLst>
      <p:ext uri="{BB962C8B-B14F-4D97-AF65-F5344CB8AC3E}">
        <p14:creationId xmlns:p14="http://schemas.microsoft.com/office/powerpoint/2010/main" val="300342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fade">
                                      <p:cBhvr>
                                        <p:cTn id="11" dur="500"/>
                                        <p:tgtEl>
                                          <p:spTgt spid="1945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500"/>
                                        <p:tgtEl>
                                          <p:spTgt spid="1945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Effect transition="in" filter="fade">
                                      <p:cBhvr>
                                        <p:cTn id="19" dur="500"/>
                                        <p:tgtEl>
                                          <p:spTgt spid="19459">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fade">
                                      <p:cBhvr>
                                        <p:cTn id="23" dur="500"/>
                                        <p:tgtEl>
                                          <p:spTgt spid="19459">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fade">
                                      <p:cBhvr>
                                        <p:cTn id="27" dur="500"/>
                                        <p:tgtEl>
                                          <p:spTgt spid="19459">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animEffect transition="in" filter="fade">
                                      <p:cBhvr>
                                        <p:cTn id="31" dur="500"/>
                                        <p:tgtEl>
                                          <p:spTgt spid="19459">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animEffect transition="in" filter="fade">
                                      <p:cBhvr>
                                        <p:cTn id="35" dur="500"/>
                                        <p:tgtEl>
                                          <p:spTgt spid="19459">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9459">
                                            <p:txEl>
                                              <p:pRg st="8" end="8"/>
                                            </p:txEl>
                                          </p:spTgt>
                                        </p:tgtEl>
                                        <p:attrNameLst>
                                          <p:attrName>style.visibility</p:attrName>
                                        </p:attrNameLst>
                                      </p:cBhvr>
                                      <p:to>
                                        <p:strVal val="visible"/>
                                      </p:to>
                                    </p:set>
                                    <p:animEffect transition="in" filter="fade">
                                      <p:cBhvr>
                                        <p:cTn id="39" dur="500"/>
                                        <p:tgtEl>
                                          <p:spTgt spid="19459">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9459">
                                            <p:txEl>
                                              <p:pRg st="9" end="9"/>
                                            </p:txEl>
                                          </p:spTgt>
                                        </p:tgtEl>
                                        <p:attrNameLst>
                                          <p:attrName>style.visibility</p:attrName>
                                        </p:attrNameLst>
                                      </p:cBhvr>
                                      <p:to>
                                        <p:strVal val="visible"/>
                                      </p:to>
                                    </p:set>
                                    <p:animEffect transition="in" filter="fade">
                                      <p:cBhvr>
                                        <p:cTn id="43" dur="500"/>
                                        <p:tgtEl>
                                          <p:spTgt spid="19459">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9459">
                                            <p:txEl>
                                              <p:pRg st="10" end="10"/>
                                            </p:txEl>
                                          </p:spTgt>
                                        </p:tgtEl>
                                        <p:attrNameLst>
                                          <p:attrName>style.visibility</p:attrName>
                                        </p:attrNameLst>
                                      </p:cBhvr>
                                      <p:to>
                                        <p:strVal val="visible"/>
                                      </p:to>
                                    </p:set>
                                    <p:animEffect transition="in" filter="fade">
                                      <p:cBhvr>
                                        <p:cTn id="47" dur="500"/>
                                        <p:tgtEl>
                                          <p:spTgt spid="194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365125"/>
            <a:ext cx="11353800" cy="1325563"/>
          </a:xfrm>
        </p:spPr>
        <p:txBody>
          <a:bodyPr rtlCol="0">
            <a:normAutofit/>
          </a:bodyPr>
          <a:lstStyle/>
          <a:p>
            <a:pPr>
              <a:defRPr/>
            </a:pPr>
            <a:r>
              <a:rPr lang="en-US" dirty="0"/>
              <a:t>Bad Practices</a:t>
            </a:r>
            <a:endParaRPr lang="en-US" dirty="0">
              <a:solidFill>
                <a:schemeClr val="tx2">
                  <a:lumMod val="20000"/>
                  <a:lumOff val="80000"/>
                </a:schemeClr>
              </a:solidFill>
            </a:endParaRPr>
          </a:p>
        </p:txBody>
      </p:sp>
      <p:sp>
        <p:nvSpPr>
          <p:cNvPr id="5" name="TextBox 4">
            <a:extLst>
              <a:ext uri="{FF2B5EF4-FFF2-40B4-BE49-F238E27FC236}">
                <a16:creationId xmlns:a16="http://schemas.microsoft.com/office/drawing/2014/main" id="{277984BE-0BB6-46B5-84D8-E54D110F2CBD}"/>
              </a:ext>
            </a:extLst>
          </p:cNvPr>
          <p:cNvSpPr txBox="1"/>
          <p:nvPr/>
        </p:nvSpPr>
        <p:spPr>
          <a:xfrm>
            <a:off x="1119118" y="1690688"/>
            <a:ext cx="4575412" cy="3585597"/>
          </a:xfrm>
          <a:prstGeom prst="rect">
            <a:avLst/>
          </a:prstGeom>
          <a:noFill/>
        </p:spPr>
        <p:txBody>
          <a:bodyPr wrap="square">
            <a:spAutoFit/>
          </a:bodyPr>
          <a:lstStyle/>
          <a:p>
            <a:pPr algn="l">
              <a:spcAft>
                <a:spcPts val="600"/>
              </a:spcAft>
            </a:pPr>
            <a:r>
              <a:rPr lang="en-US" sz="2400" b="0" i="0" dirty="0">
                <a:solidFill>
                  <a:srgbClr val="000000"/>
                </a:solidFill>
                <a:effectLst/>
                <a:latin typeface="Abadi Extra Light" panose="020B0204020104020204" pitchFamily="34" charset="0"/>
              </a:rPr>
              <a:t>Using Flash animations</a:t>
            </a:r>
          </a:p>
          <a:p>
            <a:pPr algn="l">
              <a:spcAft>
                <a:spcPts val="600"/>
              </a:spcAft>
            </a:pPr>
            <a:r>
              <a:rPr lang="en-US" sz="2400" b="0" i="0" dirty="0">
                <a:solidFill>
                  <a:srgbClr val="000000"/>
                </a:solidFill>
                <a:effectLst/>
                <a:latin typeface="Abadi Extra Light" panose="020B0204020104020204" pitchFamily="34" charset="0"/>
              </a:rPr>
              <a:t>Using images as links</a:t>
            </a:r>
          </a:p>
          <a:p>
            <a:pPr algn="l">
              <a:spcAft>
                <a:spcPts val="600"/>
              </a:spcAft>
            </a:pPr>
            <a:r>
              <a:rPr lang="en-US" sz="2400" b="0" i="0" dirty="0">
                <a:solidFill>
                  <a:srgbClr val="000000"/>
                </a:solidFill>
                <a:effectLst/>
                <a:latin typeface="Abadi Extra Light" panose="020B0204020104020204" pitchFamily="34" charset="0"/>
              </a:rPr>
              <a:t>Using underlined text</a:t>
            </a:r>
          </a:p>
          <a:p>
            <a:pPr algn="l">
              <a:spcAft>
                <a:spcPts val="600"/>
              </a:spcAft>
            </a:pPr>
            <a:r>
              <a:rPr lang="en-US" sz="2400" b="0" i="0" dirty="0">
                <a:solidFill>
                  <a:srgbClr val="000000"/>
                </a:solidFill>
                <a:effectLst/>
                <a:latin typeface="Abadi Extra Light" panose="020B0204020104020204" pitchFamily="34" charset="0"/>
              </a:rPr>
              <a:t>Using too many colors</a:t>
            </a:r>
          </a:p>
          <a:p>
            <a:pPr algn="l">
              <a:spcAft>
                <a:spcPts val="600"/>
              </a:spcAft>
            </a:pPr>
            <a:r>
              <a:rPr lang="en-US" sz="2400" b="0" i="0" dirty="0">
                <a:solidFill>
                  <a:srgbClr val="000000"/>
                </a:solidFill>
                <a:effectLst/>
                <a:latin typeface="Abadi Extra Light" panose="020B0204020104020204" pitchFamily="34" charset="0"/>
              </a:rPr>
              <a:t>Not using any color contrast</a:t>
            </a:r>
          </a:p>
          <a:p>
            <a:pPr algn="l">
              <a:spcAft>
                <a:spcPts val="600"/>
              </a:spcAft>
            </a:pPr>
            <a:r>
              <a:rPr lang="en-US" sz="2400" b="0" i="0" dirty="0">
                <a:solidFill>
                  <a:srgbClr val="000000"/>
                </a:solidFill>
                <a:effectLst/>
                <a:latin typeface="Abadi Extra Light" panose="020B0204020104020204" pitchFamily="34" charset="0"/>
              </a:rPr>
              <a:t>Not using captions</a:t>
            </a:r>
          </a:p>
          <a:p>
            <a:pPr>
              <a:spcAft>
                <a:spcPts val="600"/>
              </a:spcAft>
            </a:pPr>
            <a:r>
              <a:rPr lang="en-US" sz="2400" b="0" i="0" dirty="0">
                <a:solidFill>
                  <a:srgbClr val="000000"/>
                </a:solidFill>
                <a:effectLst/>
                <a:latin typeface="Abadi Extra Light" panose="020B0204020104020204" pitchFamily="34" charset="0"/>
              </a:rPr>
              <a:t>Not using alt text</a:t>
            </a:r>
          </a:p>
          <a:p>
            <a:pPr algn="l">
              <a:spcAft>
                <a:spcPts val="600"/>
              </a:spcAft>
            </a:pPr>
            <a:endParaRPr lang="en-US" sz="2400" b="0" i="0" dirty="0">
              <a:solidFill>
                <a:srgbClr val="000000"/>
              </a:solidFill>
              <a:effectLst/>
              <a:latin typeface="Abadi Extra Light" panose="020B0204020104020204" pitchFamily="34" charset="0"/>
            </a:endParaRPr>
          </a:p>
        </p:txBody>
      </p:sp>
      <p:sp>
        <p:nvSpPr>
          <p:cNvPr id="7" name="TextBox 6">
            <a:extLst>
              <a:ext uri="{FF2B5EF4-FFF2-40B4-BE49-F238E27FC236}">
                <a16:creationId xmlns:a16="http://schemas.microsoft.com/office/drawing/2014/main" id="{148A2A3E-3D2E-4E66-835D-F8A55BE04361}"/>
              </a:ext>
            </a:extLst>
          </p:cNvPr>
          <p:cNvSpPr txBox="1"/>
          <p:nvPr/>
        </p:nvSpPr>
        <p:spPr>
          <a:xfrm>
            <a:off x="5994780" y="1690688"/>
            <a:ext cx="5359020" cy="2985433"/>
          </a:xfrm>
          <a:prstGeom prst="rect">
            <a:avLst/>
          </a:prstGeom>
          <a:noFill/>
        </p:spPr>
        <p:txBody>
          <a:bodyPr wrap="square">
            <a:spAutoFit/>
          </a:bodyPr>
          <a:lstStyle/>
          <a:p>
            <a:pPr algn="l">
              <a:spcAft>
                <a:spcPts val="600"/>
              </a:spcAft>
            </a:pPr>
            <a:r>
              <a:rPr lang="en-US" sz="2400" b="0" i="0" dirty="0">
                <a:solidFill>
                  <a:srgbClr val="000000"/>
                </a:solidFill>
                <a:effectLst/>
                <a:latin typeface="Abadi Extra Light" panose="020B0204020104020204" pitchFamily="34" charset="0"/>
              </a:rPr>
              <a:t>Not having a clear heading hierarchy</a:t>
            </a:r>
          </a:p>
          <a:p>
            <a:pPr algn="l">
              <a:spcAft>
                <a:spcPts val="600"/>
              </a:spcAft>
            </a:pPr>
            <a:r>
              <a:rPr lang="en-US" sz="2400" b="0" i="0" dirty="0">
                <a:solidFill>
                  <a:srgbClr val="000000"/>
                </a:solidFill>
                <a:effectLst/>
                <a:latin typeface="Abadi Extra Light" panose="020B0204020104020204" pitchFamily="34" charset="0"/>
              </a:rPr>
              <a:t>Using a web font that is not easy to read</a:t>
            </a:r>
          </a:p>
          <a:p>
            <a:pPr algn="l">
              <a:spcAft>
                <a:spcPts val="600"/>
              </a:spcAft>
            </a:pPr>
            <a:r>
              <a:rPr lang="en-US" sz="2400" b="0" i="0" dirty="0">
                <a:solidFill>
                  <a:srgbClr val="000000"/>
                </a:solidFill>
                <a:effectLst/>
                <a:latin typeface="Abadi Extra Light" panose="020B0204020104020204" pitchFamily="34" charset="0"/>
              </a:rPr>
              <a:t>Using only visual design elements without providing any text</a:t>
            </a:r>
          </a:p>
          <a:p>
            <a:pPr algn="l">
              <a:spcAft>
                <a:spcPts val="600"/>
              </a:spcAft>
            </a:pPr>
            <a:r>
              <a:rPr lang="en-US" sz="2400" b="0" i="0" dirty="0">
                <a:solidFill>
                  <a:srgbClr val="000000"/>
                </a:solidFill>
                <a:effectLst/>
                <a:latin typeface="Abadi Extra Light" panose="020B0204020104020204" pitchFamily="34" charset="0"/>
              </a:rPr>
              <a:t>Not providing any accessible content at all</a:t>
            </a:r>
          </a:p>
          <a:p>
            <a:pPr algn="l">
              <a:spcAft>
                <a:spcPts val="600"/>
              </a:spcAft>
            </a:pPr>
            <a:r>
              <a:rPr lang="en-US" sz="2400" b="0" i="0" dirty="0">
                <a:solidFill>
                  <a:srgbClr val="000000"/>
                </a:solidFill>
                <a:effectLst/>
                <a:latin typeface="Abadi Extra Light" panose="020B0204020104020204" pitchFamily="34" charset="0"/>
              </a:rPr>
              <a:t>Using a fixed font size that is too small to read</a:t>
            </a:r>
          </a:p>
        </p:txBody>
      </p:sp>
    </p:spTree>
    <p:extLst>
      <p:ext uri="{BB962C8B-B14F-4D97-AF65-F5344CB8AC3E}">
        <p14:creationId xmlns:p14="http://schemas.microsoft.com/office/powerpoint/2010/main" val="139089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Accessibility</a:t>
            </a:r>
          </a:p>
        </p:txBody>
      </p:sp>
      <p:sp>
        <p:nvSpPr>
          <p:cNvPr id="21507" name="Content Placeholder 2"/>
          <p:cNvSpPr>
            <a:spLocks noGrp="1"/>
          </p:cNvSpPr>
          <p:nvPr>
            <p:ph idx="1"/>
          </p:nvPr>
        </p:nvSpPr>
        <p:spPr>
          <a:xfrm>
            <a:off x="838200" y="1501218"/>
            <a:ext cx="10515600" cy="4351338"/>
          </a:xfrm>
        </p:spPr>
        <p:txBody>
          <a:bodyPr>
            <a:normAutofit/>
          </a:bodyPr>
          <a:lstStyle/>
          <a:p>
            <a:pPr marL="0" indent="0">
              <a:spcAft>
                <a:spcPts val="600"/>
              </a:spcAft>
              <a:buNone/>
            </a:pPr>
            <a:r>
              <a:rPr lang="en-US" altLang="en-US" sz="2400" dirty="0"/>
              <a:t>Be aware of the need for accessibility and factor accessibility needs into your design process</a:t>
            </a:r>
          </a:p>
          <a:p>
            <a:pPr marL="0" indent="0">
              <a:spcAft>
                <a:spcPts val="600"/>
              </a:spcAft>
              <a:buNone/>
            </a:pPr>
            <a:r>
              <a:rPr lang="en-US" altLang="en-US" sz="2400" dirty="0"/>
              <a:t>Test accessibility before site deployment.  Use human testers with accessibility needs if possible</a:t>
            </a:r>
          </a:p>
          <a:p>
            <a:pPr marL="0" indent="0">
              <a:spcAft>
                <a:spcPts val="600"/>
              </a:spcAft>
              <a:buNone/>
            </a:pPr>
            <a:r>
              <a:rPr lang="en-US" altLang="en-US" sz="2400" dirty="0"/>
              <a:t>Be attentive to new tools or techniques that improve accessibility, and cautious of techniques that create accessibility problems</a:t>
            </a:r>
          </a:p>
          <a:p>
            <a:pPr marL="0" indent="0">
              <a:spcAft>
                <a:spcPts val="600"/>
              </a:spcAft>
              <a:buNone/>
            </a:pPr>
            <a:r>
              <a:rPr lang="en-US" altLang="en-US" sz="2400" dirty="0"/>
              <a:t>Set a goal of progressively improving your development team's knowledge of accessibility</a:t>
            </a:r>
          </a:p>
        </p:txBody>
      </p:sp>
    </p:spTree>
    <p:extLst>
      <p:ext uri="{BB962C8B-B14F-4D97-AF65-F5344CB8AC3E}">
        <p14:creationId xmlns:p14="http://schemas.microsoft.com/office/powerpoint/2010/main" val="382676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fade">
                                      <p:cBhvr>
                                        <p:cTn id="11" dur="500"/>
                                        <p:tgtEl>
                                          <p:spTgt spid="2150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fade">
                                      <p:cBhvr>
                                        <p:cTn id="15" dur="500"/>
                                        <p:tgtEl>
                                          <p:spTgt spid="2150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Effect transition="in" filter="fade">
                                      <p:cBhvr>
                                        <p:cTn id="19"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30882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838200" y="1690688"/>
            <a:ext cx="11165958" cy="4351338"/>
          </a:xfrm>
        </p:spPr>
        <p:txBody>
          <a:bodyPr>
            <a:normAutofit/>
          </a:bodyPr>
          <a:lstStyle/>
          <a:p>
            <a:pPr marL="457200" lvl="1" indent="0" eaLnBrk="1" hangingPunct="1">
              <a:lnSpc>
                <a:spcPct val="90000"/>
              </a:lnSpc>
              <a:buNone/>
            </a:pPr>
            <a:endParaRPr lang="en-US" altLang="en-US" sz="2000" dirty="0"/>
          </a:p>
          <a:p>
            <a:pPr lvl="1" eaLnBrk="1" hangingPunct="1">
              <a:lnSpc>
                <a:spcPct val="90000"/>
              </a:lnSpc>
            </a:pPr>
            <a:endParaRPr lang="en-US" altLang="en-US" sz="2000" dirty="0"/>
          </a:p>
          <a:p>
            <a:pPr eaLnBrk="1" hangingPunct="1"/>
            <a:endParaRPr lang="en-US" altLang="en-US" dirty="0"/>
          </a:p>
        </p:txBody>
      </p:sp>
      <p:sp>
        <p:nvSpPr>
          <p:cNvPr id="12291" name="Title 2"/>
          <p:cNvSpPr>
            <a:spLocks noGrp="1"/>
          </p:cNvSpPr>
          <p:nvPr>
            <p:ph type="title"/>
          </p:nvPr>
        </p:nvSpPr>
        <p:spPr/>
        <p:txBody>
          <a:bodyPr/>
          <a:lstStyle/>
          <a:p>
            <a:pPr eaLnBrk="1" hangingPunct="1"/>
            <a:r>
              <a:rPr lang="en-US" altLang="en-US"/>
              <a:t>Usability Testing</a:t>
            </a:r>
          </a:p>
        </p:txBody>
      </p:sp>
      <p:pic>
        <p:nvPicPr>
          <p:cNvPr id="2050" name="Picture 2">
            <a:extLst>
              <a:ext uri="{FF2B5EF4-FFF2-40B4-BE49-F238E27FC236}">
                <a16:creationId xmlns:a16="http://schemas.microsoft.com/office/drawing/2014/main" id="{F31F2F81-BCF1-4CAC-A5FE-9F12A5B34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979" y="0"/>
            <a:ext cx="5359021" cy="6874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xcerpt from Ch 1 of Steve Krug&amp;#39;s Don&amp;#39;t Make Me Think">
            <a:extLst>
              <a:ext uri="{FF2B5EF4-FFF2-40B4-BE49-F238E27FC236}">
                <a16:creationId xmlns:a16="http://schemas.microsoft.com/office/drawing/2014/main" id="{F2BFB5B2-A69A-4800-8285-D7067EC15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696" y="1429603"/>
            <a:ext cx="5765895" cy="33211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1C9468-3386-4225-AEEA-D1F21D71B673}"/>
              </a:ext>
            </a:extLst>
          </p:cNvPr>
          <p:cNvSpPr txBox="1"/>
          <p:nvPr/>
        </p:nvSpPr>
        <p:spPr>
          <a:xfrm>
            <a:off x="68240" y="5011844"/>
            <a:ext cx="7438030" cy="369332"/>
          </a:xfrm>
          <a:prstGeom prst="rect">
            <a:avLst/>
          </a:prstGeom>
          <a:solidFill>
            <a:schemeClr val="bg1"/>
          </a:solidFill>
        </p:spPr>
        <p:txBody>
          <a:bodyPr wrap="square">
            <a:spAutoFit/>
          </a:bodyPr>
          <a:lstStyle/>
          <a:p>
            <a:r>
              <a:rPr lang="en-US" dirty="0">
                <a:latin typeface="Abadi Extra Light" panose="020B0204020104020204" pitchFamily="34" charset="0"/>
                <a:hlinkClick r:id="rId5"/>
              </a:rPr>
              <a:t>https://www.amazon.com/Dont-Make-Think-Revisited-Usability/dp/0321965515</a:t>
            </a:r>
            <a:r>
              <a:rPr lang="en-US" dirty="0">
                <a:latin typeface="Abadi Extra Light" panose="020B0204020104020204" pitchFamily="34" charset="0"/>
              </a:rPr>
              <a:t> </a:t>
            </a:r>
          </a:p>
        </p:txBody>
      </p:sp>
    </p:spTree>
    <p:extLst>
      <p:ext uri="{BB962C8B-B14F-4D97-AF65-F5344CB8AC3E}">
        <p14:creationId xmlns:p14="http://schemas.microsoft.com/office/powerpoint/2010/main" val="325150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838200" y="1690688"/>
            <a:ext cx="11165958" cy="4351338"/>
          </a:xfrm>
        </p:spPr>
        <p:txBody>
          <a:bodyPr>
            <a:normAutofit/>
          </a:bodyPr>
          <a:lstStyle/>
          <a:p>
            <a:pPr marL="0" indent="0" eaLnBrk="1" hangingPunct="1">
              <a:lnSpc>
                <a:spcPct val="90000"/>
              </a:lnSpc>
              <a:buNone/>
            </a:pPr>
            <a:r>
              <a:rPr lang="en-US" altLang="en-US" dirty="0"/>
              <a:t>When creating a site, we’ve already thought about the audience’s:</a:t>
            </a:r>
          </a:p>
          <a:p>
            <a:pPr marL="457200" lvl="1" indent="0" eaLnBrk="1" hangingPunct="1">
              <a:lnSpc>
                <a:spcPct val="90000"/>
              </a:lnSpc>
              <a:buNone/>
            </a:pPr>
            <a:r>
              <a:rPr lang="en-US" altLang="en-US" sz="2800" dirty="0"/>
              <a:t>Desires and goals</a:t>
            </a:r>
          </a:p>
          <a:p>
            <a:pPr marL="457200" lvl="1" indent="0" eaLnBrk="1" hangingPunct="1">
              <a:lnSpc>
                <a:spcPct val="90000"/>
              </a:lnSpc>
              <a:buNone/>
            </a:pPr>
            <a:r>
              <a:rPr lang="en-US" altLang="en-US" sz="2800" dirty="0"/>
              <a:t>Computer and Internet skills </a:t>
            </a:r>
          </a:p>
          <a:p>
            <a:pPr marL="457200" lvl="1" indent="0" eaLnBrk="1" hangingPunct="1">
              <a:lnSpc>
                <a:spcPct val="90000"/>
              </a:lnSpc>
              <a:buNone/>
            </a:pPr>
            <a:r>
              <a:rPr lang="en-US" altLang="en-US" sz="2800" dirty="0"/>
              <a:t>Education, gender, age, occupation</a:t>
            </a:r>
          </a:p>
          <a:p>
            <a:pPr lvl="1" eaLnBrk="1" hangingPunct="1">
              <a:lnSpc>
                <a:spcPct val="90000"/>
              </a:lnSpc>
            </a:pPr>
            <a:endParaRPr lang="en-US" altLang="en-US" sz="2000" dirty="0"/>
          </a:p>
          <a:p>
            <a:pPr lvl="1" eaLnBrk="1" hangingPunct="1">
              <a:lnSpc>
                <a:spcPct val="90000"/>
              </a:lnSpc>
            </a:pPr>
            <a:endParaRPr lang="en-US" altLang="en-US" sz="2000" dirty="0"/>
          </a:p>
          <a:p>
            <a:pPr eaLnBrk="1" hangingPunct="1"/>
            <a:endParaRPr lang="en-US" altLang="en-US" dirty="0"/>
          </a:p>
        </p:txBody>
      </p:sp>
      <p:sp>
        <p:nvSpPr>
          <p:cNvPr id="12291" name="Title 2"/>
          <p:cNvSpPr>
            <a:spLocks noGrp="1"/>
          </p:cNvSpPr>
          <p:nvPr>
            <p:ph type="title"/>
          </p:nvPr>
        </p:nvSpPr>
        <p:spPr/>
        <p:txBody>
          <a:bodyPr/>
          <a:lstStyle/>
          <a:p>
            <a:pPr eaLnBrk="1" hangingPunct="1"/>
            <a:r>
              <a:rPr lang="en-US" altLang="en-US"/>
              <a:t>Usability Testing</a:t>
            </a:r>
          </a:p>
        </p:txBody>
      </p:sp>
    </p:spTree>
    <p:extLst>
      <p:ext uri="{BB962C8B-B14F-4D97-AF65-F5344CB8AC3E}">
        <p14:creationId xmlns:p14="http://schemas.microsoft.com/office/powerpoint/2010/main" val="318139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500"/>
                                        <p:tgtEl>
                                          <p:spTgt spid="1229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animEffect transition="in" filter="fade">
                                      <p:cBhvr>
                                        <p:cTn id="11" dur="500"/>
                                        <p:tgtEl>
                                          <p:spTgt spid="1229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animEffect transition="in" filter="fade">
                                      <p:cBhvr>
                                        <p:cTn id="15" dur="500"/>
                                        <p:tgtEl>
                                          <p:spTgt spid="12290">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animEffect transition="in" filter="fade">
                                      <p:cBhvr>
                                        <p:cTn id="19" dur="500"/>
                                        <p:tgtEl>
                                          <p:spTgt spid="12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for Universal Usability</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3846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838200" y="1690688"/>
            <a:ext cx="11165958" cy="4351338"/>
          </a:xfrm>
        </p:spPr>
        <p:txBody>
          <a:bodyPr>
            <a:normAutofit/>
          </a:bodyPr>
          <a:lstStyle/>
          <a:p>
            <a:pPr marL="0" indent="0" eaLnBrk="1" hangingPunct="1">
              <a:lnSpc>
                <a:spcPct val="90000"/>
              </a:lnSpc>
              <a:spcAft>
                <a:spcPts val="600"/>
              </a:spcAft>
              <a:buNone/>
            </a:pPr>
            <a:r>
              <a:rPr lang="en-US" altLang="en-US" dirty="0"/>
              <a:t>Usability testing is a way to check if the site is meeting those needs</a:t>
            </a:r>
          </a:p>
          <a:p>
            <a:pPr marL="457200" lvl="1" indent="0" eaLnBrk="1" hangingPunct="1">
              <a:lnSpc>
                <a:spcPct val="90000"/>
              </a:lnSpc>
              <a:spcAft>
                <a:spcPts val="600"/>
              </a:spcAft>
              <a:buNone/>
            </a:pPr>
            <a:r>
              <a:rPr lang="en-US" altLang="en-US" sz="2800" dirty="0"/>
              <a:t>Usefulness and utility can be measured</a:t>
            </a:r>
          </a:p>
          <a:p>
            <a:pPr marL="457200" lvl="1" indent="0" eaLnBrk="1" hangingPunct="1">
              <a:lnSpc>
                <a:spcPct val="90000"/>
              </a:lnSpc>
              <a:spcAft>
                <a:spcPts val="600"/>
              </a:spcAft>
              <a:buNone/>
            </a:pPr>
            <a:r>
              <a:rPr lang="en-US" altLang="en-US" sz="2800" dirty="0"/>
              <a:t>Their satisfaction with the site – “likes” and “dislikes” – can be recorded as well</a:t>
            </a:r>
          </a:p>
          <a:p>
            <a:pPr marL="0" indent="0" eaLnBrk="1" hangingPunct="1">
              <a:lnSpc>
                <a:spcPct val="90000"/>
              </a:lnSpc>
              <a:buNone/>
            </a:pPr>
            <a:r>
              <a:rPr lang="en-US" altLang="en-US" dirty="0"/>
              <a:t>There are several types of testing, but the most common one involves watching users use the site and gathering data about what they’re thinking and doing</a:t>
            </a:r>
          </a:p>
          <a:p>
            <a:pPr lvl="1" eaLnBrk="1" hangingPunct="1">
              <a:lnSpc>
                <a:spcPct val="90000"/>
              </a:lnSpc>
            </a:pPr>
            <a:endParaRPr lang="en-US" altLang="en-US" sz="2000" dirty="0"/>
          </a:p>
          <a:p>
            <a:pPr lvl="1" eaLnBrk="1" hangingPunct="1">
              <a:lnSpc>
                <a:spcPct val="90000"/>
              </a:lnSpc>
            </a:pPr>
            <a:endParaRPr lang="en-US" altLang="en-US" sz="2000" dirty="0"/>
          </a:p>
          <a:p>
            <a:pPr eaLnBrk="1" hangingPunct="1"/>
            <a:endParaRPr lang="en-US" altLang="en-US" dirty="0"/>
          </a:p>
        </p:txBody>
      </p:sp>
      <p:sp>
        <p:nvSpPr>
          <p:cNvPr id="12291" name="Title 2"/>
          <p:cNvSpPr>
            <a:spLocks noGrp="1"/>
          </p:cNvSpPr>
          <p:nvPr>
            <p:ph type="title"/>
          </p:nvPr>
        </p:nvSpPr>
        <p:spPr/>
        <p:txBody>
          <a:bodyPr/>
          <a:lstStyle/>
          <a:p>
            <a:pPr eaLnBrk="1" hangingPunct="1"/>
            <a:r>
              <a:rPr lang="en-US" altLang="en-US"/>
              <a:t>Usability Testing</a:t>
            </a:r>
          </a:p>
        </p:txBody>
      </p:sp>
    </p:spTree>
    <p:extLst>
      <p:ext uri="{BB962C8B-B14F-4D97-AF65-F5344CB8AC3E}">
        <p14:creationId xmlns:p14="http://schemas.microsoft.com/office/powerpoint/2010/main" val="322482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500"/>
                                        <p:tgtEl>
                                          <p:spTgt spid="1229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animEffect transition="in" filter="fade">
                                      <p:cBhvr>
                                        <p:cTn id="11" dur="500"/>
                                        <p:tgtEl>
                                          <p:spTgt spid="1229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animEffect transition="in" filter="fade">
                                      <p:cBhvr>
                                        <p:cTn id="15" dur="500"/>
                                        <p:tgtEl>
                                          <p:spTgt spid="12290">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animEffect transition="in" filter="fade">
                                      <p:cBhvr>
                                        <p:cTn id="19" dur="500"/>
                                        <p:tgtEl>
                                          <p:spTgt spid="12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p:txBody>
          <a:bodyPr/>
          <a:lstStyle/>
          <a:p>
            <a:pPr marL="0" indent="0" eaLnBrk="1" hangingPunct="1">
              <a:spcAft>
                <a:spcPts val="600"/>
              </a:spcAft>
              <a:buNone/>
            </a:pPr>
            <a:r>
              <a:rPr lang="en-US" altLang="en-US" dirty="0"/>
              <a:t>People who match the personas are a good starting point</a:t>
            </a:r>
          </a:p>
          <a:p>
            <a:pPr marL="457200" lvl="1" indent="0">
              <a:spcAft>
                <a:spcPts val="600"/>
              </a:spcAft>
              <a:buNone/>
            </a:pPr>
            <a:r>
              <a:rPr lang="en-US" altLang="en-US" dirty="0"/>
              <a:t>Find representative users from each of your audience groups</a:t>
            </a:r>
          </a:p>
          <a:p>
            <a:pPr marL="457200" lvl="1" indent="0">
              <a:spcAft>
                <a:spcPts val="600"/>
              </a:spcAft>
              <a:buNone/>
            </a:pPr>
            <a:r>
              <a:rPr lang="en-US" altLang="en-US" dirty="0"/>
              <a:t>Within groups, try to find a mix of skill and experience levels</a:t>
            </a:r>
          </a:p>
          <a:p>
            <a:pPr marL="0" indent="0" eaLnBrk="1" hangingPunct="1">
              <a:spcAft>
                <a:spcPts val="600"/>
              </a:spcAft>
              <a:buNone/>
            </a:pPr>
            <a:r>
              <a:rPr lang="en-US" altLang="en-US" dirty="0"/>
              <a:t>Most tests are done with 5 – 10 users, but even 1 or 2 may give you some good information</a:t>
            </a:r>
          </a:p>
        </p:txBody>
      </p:sp>
      <p:sp>
        <p:nvSpPr>
          <p:cNvPr id="13315" name="Rectangle 2"/>
          <p:cNvSpPr>
            <a:spLocks noGrp="1" noChangeArrowheads="1"/>
          </p:cNvSpPr>
          <p:nvPr>
            <p:ph type="title"/>
          </p:nvPr>
        </p:nvSpPr>
        <p:spPr/>
        <p:txBody>
          <a:bodyPr/>
          <a:lstStyle/>
          <a:p>
            <a:pPr eaLnBrk="1" hangingPunct="1"/>
            <a:r>
              <a:rPr lang="en-US" altLang="en-US"/>
              <a:t>Choosing Participants</a:t>
            </a:r>
          </a:p>
        </p:txBody>
      </p:sp>
    </p:spTree>
    <p:extLst>
      <p:ext uri="{BB962C8B-B14F-4D97-AF65-F5344CB8AC3E}">
        <p14:creationId xmlns:p14="http://schemas.microsoft.com/office/powerpoint/2010/main" val="297633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500"/>
                                        <p:tgtEl>
                                          <p:spTgt spid="1331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314">
                                            <p:txEl>
                                              <p:pRg st="1" end="1"/>
                                            </p:txEl>
                                          </p:spTgt>
                                        </p:tgtEl>
                                        <p:attrNameLst>
                                          <p:attrName>style.visibility</p:attrName>
                                        </p:attrNameLst>
                                      </p:cBhvr>
                                      <p:to>
                                        <p:strVal val="visible"/>
                                      </p:to>
                                    </p:set>
                                    <p:animEffect transition="in" filter="fade">
                                      <p:cBhvr>
                                        <p:cTn id="11" dur="500"/>
                                        <p:tgtEl>
                                          <p:spTgt spid="1331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314">
                                            <p:txEl>
                                              <p:pRg st="2" end="2"/>
                                            </p:txEl>
                                          </p:spTgt>
                                        </p:tgtEl>
                                        <p:attrNameLst>
                                          <p:attrName>style.visibility</p:attrName>
                                        </p:attrNameLst>
                                      </p:cBhvr>
                                      <p:to>
                                        <p:strVal val="visible"/>
                                      </p:to>
                                    </p:set>
                                    <p:animEffect transition="in" filter="fade">
                                      <p:cBhvr>
                                        <p:cTn id="15" dur="500"/>
                                        <p:tgtEl>
                                          <p:spTgt spid="1331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314">
                                            <p:txEl>
                                              <p:pRg st="3" end="3"/>
                                            </p:txEl>
                                          </p:spTgt>
                                        </p:tgtEl>
                                        <p:attrNameLst>
                                          <p:attrName>style.visibility</p:attrName>
                                        </p:attrNameLst>
                                      </p:cBhvr>
                                      <p:to>
                                        <p:strVal val="visible"/>
                                      </p:to>
                                    </p:set>
                                    <p:animEffect transition="in" filter="fade">
                                      <p:cBhvr>
                                        <p:cTn id="19" dur="500"/>
                                        <p:tgtEl>
                                          <p:spTgt spid="133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838199" y="1690688"/>
            <a:ext cx="11007811" cy="4351338"/>
          </a:xfrm>
        </p:spPr>
        <p:txBody>
          <a:bodyPr/>
          <a:lstStyle/>
          <a:p>
            <a:pPr marL="0" indent="0" eaLnBrk="1" hangingPunct="1">
              <a:spcAft>
                <a:spcPts val="600"/>
              </a:spcAft>
              <a:buNone/>
            </a:pPr>
            <a:r>
              <a:rPr lang="en-US" altLang="en-US" dirty="0"/>
              <a:t>Include the most commonly completed and most important tasks</a:t>
            </a:r>
          </a:p>
          <a:p>
            <a:pPr marL="0" indent="0" eaLnBrk="1" hangingPunct="1">
              <a:spcAft>
                <a:spcPts val="600"/>
              </a:spcAft>
              <a:buNone/>
            </a:pPr>
            <a:r>
              <a:rPr lang="en-US" altLang="en-US" dirty="0"/>
              <a:t>Tasks should not be leading, and if possible, shouldn’t contain the names of links or buttons to be clicked</a:t>
            </a:r>
          </a:p>
          <a:p>
            <a:pPr marL="0" indent="0" eaLnBrk="1" hangingPunct="1">
              <a:spcAft>
                <a:spcPts val="600"/>
              </a:spcAft>
              <a:buNone/>
            </a:pPr>
            <a:r>
              <a:rPr lang="en-US" altLang="en-US" dirty="0"/>
              <a:t>When you write them, decide what defines a “success”</a:t>
            </a:r>
          </a:p>
          <a:p>
            <a:pPr marL="457200" lvl="1" indent="0">
              <a:spcAft>
                <a:spcPts val="600"/>
              </a:spcAft>
              <a:buNone/>
            </a:pPr>
            <a:r>
              <a:rPr lang="en-US" altLang="en-US" dirty="0"/>
              <a:t>How long should it take?</a:t>
            </a:r>
          </a:p>
          <a:p>
            <a:pPr marL="457200" lvl="1" indent="0" eaLnBrk="1" hangingPunct="1">
              <a:spcAft>
                <a:spcPts val="600"/>
              </a:spcAft>
              <a:buNone/>
            </a:pPr>
            <a:r>
              <a:rPr lang="en-US" altLang="en-US" dirty="0"/>
              <a:t>What steps are required to complete the task?</a:t>
            </a:r>
          </a:p>
          <a:p>
            <a:pPr marL="457200" lvl="1" indent="0" eaLnBrk="1" hangingPunct="1">
              <a:spcAft>
                <a:spcPts val="600"/>
              </a:spcAft>
              <a:buNone/>
            </a:pPr>
            <a:r>
              <a:rPr lang="en-US" altLang="en-US" dirty="0"/>
              <a:t>Do errors or different paths matter?</a:t>
            </a:r>
          </a:p>
          <a:p>
            <a:pPr eaLnBrk="1" hangingPunct="1"/>
            <a:endParaRPr lang="en-US" altLang="en-US" dirty="0"/>
          </a:p>
        </p:txBody>
      </p:sp>
      <p:sp>
        <p:nvSpPr>
          <p:cNvPr id="14339" name="Rectangle 2"/>
          <p:cNvSpPr>
            <a:spLocks noGrp="1" noChangeArrowheads="1"/>
          </p:cNvSpPr>
          <p:nvPr>
            <p:ph type="title"/>
          </p:nvPr>
        </p:nvSpPr>
        <p:spPr/>
        <p:txBody>
          <a:bodyPr/>
          <a:lstStyle/>
          <a:p>
            <a:pPr eaLnBrk="1" hangingPunct="1"/>
            <a:r>
              <a:rPr lang="en-US" altLang="en-US"/>
              <a:t>Tasks</a:t>
            </a:r>
          </a:p>
        </p:txBody>
      </p:sp>
    </p:spTree>
    <p:extLst>
      <p:ext uri="{BB962C8B-B14F-4D97-AF65-F5344CB8AC3E}">
        <p14:creationId xmlns:p14="http://schemas.microsoft.com/office/powerpoint/2010/main" val="241116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500"/>
                                        <p:tgtEl>
                                          <p:spTgt spid="1433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animEffect transition="in" filter="fade">
                                      <p:cBhvr>
                                        <p:cTn id="11" dur="500"/>
                                        <p:tgtEl>
                                          <p:spTgt spid="14338">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animEffect transition="in" filter="fade">
                                      <p:cBhvr>
                                        <p:cTn id="15" dur="500"/>
                                        <p:tgtEl>
                                          <p:spTgt spid="14338">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animEffect transition="in" filter="fade">
                                      <p:cBhvr>
                                        <p:cTn id="19" dur="500"/>
                                        <p:tgtEl>
                                          <p:spTgt spid="14338">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338">
                                            <p:txEl>
                                              <p:pRg st="4" end="4"/>
                                            </p:txEl>
                                          </p:spTgt>
                                        </p:tgtEl>
                                        <p:attrNameLst>
                                          <p:attrName>style.visibility</p:attrName>
                                        </p:attrNameLst>
                                      </p:cBhvr>
                                      <p:to>
                                        <p:strVal val="visible"/>
                                      </p:to>
                                    </p:set>
                                    <p:animEffect transition="in" filter="fade">
                                      <p:cBhvr>
                                        <p:cTn id="23" dur="500"/>
                                        <p:tgtEl>
                                          <p:spTgt spid="14338">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338">
                                            <p:txEl>
                                              <p:pRg st="5" end="5"/>
                                            </p:txEl>
                                          </p:spTgt>
                                        </p:tgtEl>
                                        <p:attrNameLst>
                                          <p:attrName>style.visibility</p:attrName>
                                        </p:attrNameLst>
                                      </p:cBhvr>
                                      <p:to>
                                        <p:strVal val="visible"/>
                                      </p:to>
                                    </p:set>
                                    <p:animEffect transition="in" filter="fade">
                                      <p:cBhvr>
                                        <p:cTn id="27" dur="500"/>
                                        <p:tgtEl>
                                          <p:spTgt spid="143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838200" y="1690688"/>
            <a:ext cx="10515600" cy="4351338"/>
          </a:xfrm>
        </p:spPr>
        <p:txBody>
          <a:bodyPr/>
          <a:lstStyle/>
          <a:p>
            <a:pPr marL="0" indent="0">
              <a:spcAft>
                <a:spcPts val="600"/>
              </a:spcAft>
              <a:buNone/>
            </a:pPr>
            <a:r>
              <a:rPr lang="en-US" altLang="en-US" dirty="0"/>
              <a:t>Institutional Review Board (</a:t>
            </a:r>
            <a:r>
              <a:rPr lang="en-US" altLang="en-US" dirty="0">
                <a:hlinkClick r:id="rId3"/>
              </a:rPr>
              <a:t>https://www.etsu.edu/irb/</a:t>
            </a:r>
            <a:r>
              <a:rPr lang="en-US" altLang="en-US" dirty="0"/>
              <a:t>)</a:t>
            </a:r>
          </a:p>
          <a:p>
            <a:pPr marL="0" indent="0" eaLnBrk="1" hangingPunct="1">
              <a:spcAft>
                <a:spcPts val="600"/>
              </a:spcAft>
              <a:buNone/>
            </a:pPr>
            <a:r>
              <a:rPr lang="en-US" altLang="en-US" dirty="0"/>
              <a:t>Certifications for Human Subject Research</a:t>
            </a:r>
          </a:p>
          <a:p>
            <a:pPr marL="0" indent="0" eaLnBrk="1" hangingPunct="1">
              <a:spcAft>
                <a:spcPts val="600"/>
              </a:spcAft>
              <a:buNone/>
            </a:pPr>
            <a:r>
              <a:rPr lang="en-US" altLang="en-US" dirty="0"/>
              <a:t>Consent forms </a:t>
            </a:r>
          </a:p>
          <a:p>
            <a:pPr marL="457200" lvl="1" indent="0" eaLnBrk="1" hangingPunct="1">
              <a:spcAft>
                <a:spcPts val="600"/>
              </a:spcAft>
              <a:buNone/>
            </a:pPr>
            <a:r>
              <a:rPr lang="en-US" altLang="en-US" dirty="0"/>
              <a:t>	Audio recording</a:t>
            </a:r>
          </a:p>
          <a:p>
            <a:pPr marL="457200" lvl="1" indent="0" eaLnBrk="1" hangingPunct="1">
              <a:spcAft>
                <a:spcPts val="600"/>
              </a:spcAft>
              <a:buNone/>
            </a:pPr>
            <a:r>
              <a:rPr lang="en-US" altLang="en-US" dirty="0"/>
              <a:t>	Video recording</a:t>
            </a:r>
          </a:p>
          <a:p>
            <a:pPr marL="457200" lvl="1" indent="0" eaLnBrk="1" hangingPunct="1">
              <a:spcAft>
                <a:spcPts val="600"/>
              </a:spcAft>
              <a:buNone/>
            </a:pPr>
            <a:r>
              <a:rPr lang="en-US" altLang="en-US" dirty="0"/>
              <a:t>	Participation in a research study</a:t>
            </a:r>
          </a:p>
        </p:txBody>
      </p:sp>
      <p:sp>
        <p:nvSpPr>
          <p:cNvPr id="15363" name="Rectangle 2"/>
          <p:cNvSpPr>
            <a:spLocks noGrp="1" noChangeArrowheads="1"/>
          </p:cNvSpPr>
          <p:nvPr>
            <p:ph type="title"/>
          </p:nvPr>
        </p:nvSpPr>
        <p:spPr/>
        <p:txBody>
          <a:bodyPr/>
          <a:lstStyle/>
          <a:p>
            <a:pPr eaLnBrk="1" hangingPunct="1"/>
            <a:r>
              <a:rPr lang="en-US" altLang="en-US"/>
              <a:t>Legalities for Major Studies</a:t>
            </a:r>
          </a:p>
        </p:txBody>
      </p:sp>
    </p:spTree>
    <p:extLst>
      <p:ext uri="{BB962C8B-B14F-4D97-AF65-F5344CB8AC3E}">
        <p14:creationId xmlns:p14="http://schemas.microsoft.com/office/powerpoint/2010/main" val="266412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500"/>
                                        <p:tgtEl>
                                          <p:spTgt spid="1536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animEffect transition="in" filter="fade">
                                      <p:cBhvr>
                                        <p:cTn id="11" dur="500"/>
                                        <p:tgtEl>
                                          <p:spTgt spid="1536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animEffect transition="in" filter="fade">
                                      <p:cBhvr>
                                        <p:cTn id="15" dur="500"/>
                                        <p:tgtEl>
                                          <p:spTgt spid="1536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362">
                                            <p:txEl>
                                              <p:pRg st="3" end="3"/>
                                            </p:txEl>
                                          </p:spTgt>
                                        </p:tgtEl>
                                        <p:attrNameLst>
                                          <p:attrName>style.visibility</p:attrName>
                                        </p:attrNameLst>
                                      </p:cBhvr>
                                      <p:to>
                                        <p:strVal val="visible"/>
                                      </p:to>
                                    </p:set>
                                    <p:animEffect transition="in" filter="fade">
                                      <p:cBhvr>
                                        <p:cTn id="19" dur="500"/>
                                        <p:tgtEl>
                                          <p:spTgt spid="1536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362">
                                            <p:txEl>
                                              <p:pRg st="4" end="4"/>
                                            </p:txEl>
                                          </p:spTgt>
                                        </p:tgtEl>
                                        <p:attrNameLst>
                                          <p:attrName>style.visibility</p:attrName>
                                        </p:attrNameLst>
                                      </p:cBhvr>
                                      <p:to>
                                        <p:strVal val="visible"/>
                                      </p:to>
                                    </p:set>
                                    <p:animEffect transition="in" filter="fade">
                                      <p:cBhvr>
                                        <p:cTn id="23" dur="500"/>
                                        <p:tgtEl>
                                          <p:spTgt spid="1536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362">
                                            <p:txEl>
                                              <p:pRg st="5" end="5"/>
                                            </p:txEl>
                                          </p:spTgt>
                                        </p:tgtEl>
                                        <p:attrNameLst>
                                          <p:attrName>style.visibility</p:attrName>
                                        </p:attrNameLst>
                                      </p:cBhvr>
                                      <p:to>
                                        <p:strVal val="visible"/>
                                      </p:to>
                                    </p:set>
                                    <p:animEffect transition="in" filter="fade">
                                      <p:cBhvr>
                                        <p:cTn id="27" dur="500"/>
                                        <p:tgtEl>
                                          <p:spTgt spid="153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838200" y="1690688"/>
            <a:ext cx="10515600" cy="4351338"/>
          </a:xfrm>
        </p:spPr>
        <p:txBody>
          <a:bodyPr/>
          <a:lstStyle/>
          <a:p>
            <a:pPr marL="0" indent="0">
              <a:spcAft>
                <a:spcPts val="1800"/>
              </a:spcAft>
              <a:buNone/>
            </a:pPr>
            <a:r>
              <a:rPr lang="en-US" altLang="en-US" dirty="0"/>
              <a:t>Stanford Prison Experiment: </a:t>
            </a:r>
            <a:r>
              <a:rPr lang="en-US" altLang="en-US" dirty="0">
                <a:hlinkClick r:id="rId3"/>
              </a:rPr>
              <a:t>http://www.prisonexp.org/</a:t>
            </a:r>
            <a:r>
              <a:rPr lang="en-US" altLang="en-US" dirty="0"/>
              <a:t> </a:t>
            </a:r>
          </a:p>
          <a:p>
            <a:pPr marL="0" indent="0">
              <a:spcAft>
                <a:spcPts val="1800"/>
              </a:spcAft>
              <a:buNone/>
            </a:pPr>
            <a:r>
              <a:rPr lang="en-US" dirty="0"/>
              <a:t>Tuskegee Study of Untreated Syphilis in the Negro Male: </a:t>
            </a:r>
            <a:r>
              <a:rPr lang="en-US" dirty="0">
                <a:hlinkClick r:id="rId4"/>
              </a:rPr>
              <a:t>https://www.cdc.gov/tuskegee/timeline.htm</a:t>
            </a:r>
            <a:r>
              <a:rPr lang="en-US" dirty="0"/>
              <a:t> </a:t>
            </a:r>
          </a:p>
          <a:p>
            <a:pPr marL="0" indent="0">
              <a:spcAft>
                <a:spcPts val="1800"/>
              </a:spcAft>
              <a:buNone/>
            </a:pPr>
            <a:r>
              <a:rPr lang="en-US" altLang="en-US" dirty="0"/>
              <a:t>The Milgram Experiment: </a:t>
            </a:r>
            <a:r>
              <a:rPr lang="en-US" altLang="en-US" dirty="0">
                <a:hlinkClick r:id="rId5"/>
              </a:rPr>
              <a:t>https://www.simplypsychology.org/milgram.html</a:t>
            </a:r>
            <a:r>
              <a:rPr lang="en-US" altLang="en-US" dirty="0"/>
              <a:t> </a:t>
            </a:r>
          </a:p>
        </p:txBody>
      </p:sp>
      <p:sp>
        <p:nvSpPr>
          <p:cNvPr id="15363" name="Rectangle 2"/>
          <p:cNvSpPr>
            <a:spLocks noGrp="1" noChangeArrowheads="1"/>
          </p:cNvSpPr>
          <p:nvPr>
            <p:ph type="title"/>
          </p:nvPr>
        </p:nvSpPr>
        <p:spPr/>
        <p:txBody>
          <a:bodyPr/>
          <a:lstStyle/>
          <a:p>
            <a:pPr eaLnBrk="1" hangingPunct="1"/>
            <a:r>
              <a:rPr lang="en-US" altLang="en-US"/>
              <a:t>Legalities for Major Studies</a:t>
            </a:r>
          </a:p>
        </p:txBody>
      </p:sp>
    </p:spTree>
    <p:extLst>
      <p:ext uri="{BB962C8B-B14F-4D97-AF65-F5344CB8AC3E}">
        <p14:creationId xmlns:p14="http://schemas.microsoft.com/office/powerpoint/2010/main" val="243266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500"/>
                                        <p:tgtEl>
                                          <p:spTgt spid="1536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animEffect transition="in" filter="fade">
                                      <p:cBhvr>
                                        <p:cTn id="11" dur="500"/>
                                        <p:tgtEl>
                                          <p:spTgt spid="1536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animEffect transition="in" filter="fade">
                                      <p:cBhvr>
                                        <p:cTn id="15" dur="500"/>
                                        <p:tgtEl>
                                          <p:spTgt spid="153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Test Setup</a:t>
            </a:r>
          </a:p>
        </p:txBody>
      </p:sp>
      <p:sp>
        <p:nvSpPr>
          <p:cNvPr id="16387" name="Content Placeholder 2"/>
          <p:cNvSpPr>
            <a:spLocks noGrp="1"/>
          </p:cNvSpPr>
          <p:nvPr>
            <p:ph idx="1"/>
          </p:nvPr>
        </p:nvSpPr>
        <p:spPr>
          <a:xfrm>
            <a:off x="838200" y="1690688"/>
            <a:ext cx="10515600" cy="4351338"/>
          </a:xfrm>
        </p:spPr>
        <p:txBody>
          <a:bodyPr>
            <a:normAutofit/>
          </a:bodyPr>
          <a:lstStyle/>
          <a:p>
            <a:pPr marL="0" indent="0" eaLnBrk="1" hangingPunct="1">
              <a:spcAft>
                <a:spcPts val="600"/>
              </a:spcAft>
              <a:buNone/>
            </a:pPr>
            <a:r>
              <a:rPr lang="en-US" altLang="en-US" dirty="0" err="1"/>
              <a:t>Morae</a:t>
            </a:r>
            <a:r>
              <a:rPr lang="en-US" altLang="en-US" dirty="0"/>
              <a:t> is software that can be installed on a laptop to record a test </a:t>
            </a:r>
          </a:p>
          <a:p>
            <a:pPr marL="457200" lvl="1" indent="0" eaLnBrk="1" hangingPunct="1">
              <a:spcAft>
                <a:spcPts val="600"/>
              </a:spcAft>
              <a:buNone/>
            </a:pPr>
            <a:r>
              <a:rPr lang="en-US" altLang="en-US" dirty="0"/>
              <a:t>It can record the user’s face with a webcam</a:t>
            </a:r>
          </a:p>
          <a:p>
            <a:pPr marL="457200" lvl="1" indent="0" eaLnBrk="1" hangingPunct="1">
              <a:spcAft>
                <a:spcPts val="600"/>
              </a:spcAft>
              <a:buNone/>
            </a:pPr>
            <a:r>
              <a:rPr lang="en-US" altLang="en-US" dirty="0"/>
              <a:t>It records what happens on the screen along with mouse clicks and keystrokes</a:t>
            </a:r>
          </a:p>
          <a:p>
            <a:pPr marL="0" indent="0" algn="ctr" eaLnBrk="1" hangingPunct="1">
              <a:spcAft>
                <a:spcPts val="600"/>
              </a:spcAft>
              <a:buNone/>
            </a:pPr>
            <a:r>
              <a:rPr lang="en-US" altLang="en-US" dirty="0">
                <a:hlinkClick r:id="rId3"/>
              </a:rPr>
              <a:t>https://csci1210.com/video_lectures/morae.php</a:t>
            </a:r>
            <a:endParaRPr lang="en-US" altLang="en-US" dirty="0"/>
          </a:p>
          <a:p>
            <a:pPr marL="0" indent="0">
              <a:spcAft>
                <a:spcPts val="600"/>
              </a:spcAft>
              <a:buNone/>
            </a:pPr>
            <a:r>
              <a:rPr lang="en-US" altLang="en-US" dirty="0"/>
              <a:t>If something like this isn’t available, you can record with a video camera, use screen capture software like Camtasia or OBS (Open Source), or just take good notes</a:t>
            </a:r>
          </a:p>
          <a:p>
            <a:pPr marL="0" indent="0">
              <a:buNone/>
            </a:pPr>
            <a:endParaRPr lang="en-US" altLang="en-US" dirty="0"/>
          </a:p>
          <a:p>
            <a:endParaRPr lang="en-US" altLang="en-US" dirty="0"/>
          </a:p>
        </p:txBody>
      </p:sp>
    </p:spTree>
    <p:extLst>
      <p:ext uri="{BB962C8B-B14F-4D97-AF65-F5344CB8AC3E}">
        <p14:creationId xmlns:p14="http://schemas.microsoft.com/office/powerpoint/2010/main" val="181133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fade">
                                      <p:cBhvr>
                                        <p:cTn id="11" dur="500"/>
                                        <p:tgtEl>
                                          <p:spTgt spid="1638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500"/>
                                        <p:tgtEl>
                                          <p:spTgt spid="1638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Effect transition="in" filter="fade">
                                      <p:cBhvr>
                                        <p:cTn id="19" dur="500"/>
                                        <p:tgtEl>
                                          <p:spTgt spid="16387">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Effect transition="in" filter="fade">
                                      <p:cBhvr>
                                        <p:cTn id="23"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838200" y="1492980"/>
            <a:ext cx="10515600" cy="4351338"/>
          </a:xfrm>
        </p:spPr>
        <p:txBody>
          <a:bodyPr/>
          <a:lstStyle/>
          <a:p>
            <a:pPr marL="0" indent="0" eaLnBrk="1" hangingPunct="1">
              <a:spcAft>
                <a:spcPts val="1200"/>
              </a:spcAft>
              <a:buNone/>
            </a:pPr>
            <a:r>
              <a:rPr lang="en-US" altLang="en-US" dirty="0"/>
              <a:t>Introduce yourself and explain the purpose and process for the test</a:t>
            </a:r>
          </a:p>
          <a:p>
            <a:pPr marL="0" indent="0" eaLnBrk="1" hangingPunct="1">
              <a:spcAft>
                <a:spcPts val="1200"/>
              </a:spcAft>
              <a:buNone/>
            </a:pPr>
            <a:r>
              <a:rPr lang="en-US" altLang="en-US" dirty="0"/>
              <a:t>Let them know that you’re testing </a:t>
            </a:r>
            <a:r>
              <a:rPr lang="en-US" altLang="en-US" i="1" dirty="0">
                <a:solidFill>
                  <a:srgbClr val="FF0000"/>
                </a:solidFill>
              </a:rPr>
              <a:t>the site</a:t>
            </a:r>
            <a:r>
              <a:rPr lang="en-US" altLang="en-US" i="1" dirty="0"/>
              <a:t>,</a:t>
            </a:r>
            <a:r>
              <a:rPr lang="en-US" altLang="en-US" dirty="0"/>
              <a:t> not their abilities</a:t>
            </a:r>
            <a:endParaRPr lang="en-US" altLang="en-US" i="1" dirty="0"/>
          </a:p>
          <a:p>
            <a:pPr marL="0" indent="0" eaLnBrk="1" hangingPunct="1">
              <a:spcAft>
                <a:spcPts val="1200"/>
              </a:spcAft>
              <a:buNone/>
            </a:pPr>
            <a:r>
              <a:rPr lang="en-US" altLang="en-US" dirty="0"/>
              <a:t>Give them the tasks</a:t>
            </a:r>
          </a:p>
          <a:p>
            <a:pPr marL="0" indent="0" eaLnBrk="1" hangingPunct="1">
              <a:spcAft>
                <a:spcPts val="1200"/>
              </a:spcAft>
              <a:buNone/>
            </a:pPr>
            <a:r>
              <a:rPr lang="en-US" altLang="en-US" dirty="0"/>
              <a:t>Watch what they do, and be sure to take note of anything that gave them trouble </a:t>
            </a:r>
          </a:p>
          <a:p>
            <a:pPr marL="0" indent="0" eaLnBrk="1" hangingPunct="1">
              <a:buNone/>
            </a:pPr>
            <a:r>
              <a:rPr lang="en-US" altLang="en-US" dirty="0"/>
              <a:t>Try to remain neutral and try not to help them complete the tasks</a:t>
            </a:r>
          </a:p>
          <a:p>
            <a:pPr marL="457200" lvl="1" indent="0" eaLnBrk="1" hangingPunct="1">
              <a:buNone/>
            </a:pPr>
            <a:r>
              <a:rPr lang="en-US" altLang="en-US" dirty="0"/>
              <a:t>This is much harder when you’re testing your own design</a:t>
            </a:r>
          </a:p>
          <a:p>
            <a:pPr eaLnBrk="1" hangingPunct="1"/>
            <a:endParaRPr lang="en-US" altLang="en-US" dirty="0"/>
          </a:p>
          <a:p>
            <a:pPr eaLnBrk="1" hangingPunct="1"/>
            <a:endParaRPr lang="en-US" altLang="en-US" dirty="0"/>
          </a:p>
        </p:txBody>
      </p:sp>
      <p:sp>
        <p:nvSpPr>
          <p:cNvPr id="17411" name="Rectangle 2"/>
          <p:cNvSpPr>
            <a:spLocks noGrp="1" noChangeArrowheads="1"/>
          </p:cNvSpPr>
          <p:nvPr>
            <p:ph type="title"/>
          </p:nvPr>
        </p:nvSpPr>
        <p:spPr/>
        <p:txBody>
          <a:bodyPr/>
          <a:lstStyle/>
          <a:p>
            <a:pPr eaLnBrk="1" hangingPunct="1"/>
            <a:r>
              <a:rPr lang="en-US" altLang="en-US"/>
              <a:t>Conducting a Test</a:t>
            </a:r>
          </a:p>
        </p:txBody>
      </p:sp>
    </p:spTree>
    <p:extLst>
      <p:ext uri="{BB962C8B-B14F-4D97-AF65-F5344CB8AC3E}">
        <p14:creationId xmlns:p14="http://schemas.microsoft.com/office/powerpoint/2010/main" val="358434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animEffect transition="in" filter="fade">
                                      <p:cBhvr>
                                        <p:cTn id="11" dur="500"/>
                                        <p:tgtEl>
                                          <p:spTgt spid="1741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animEffect transition="in" filter="fade">
                                      <p:cBhvr>
                                        <p:cTn id="15" dur="500"/>
                                        <p:tgtEl>
                                          <p:spTgt spid="17410">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410">
                                            <p:txEl>
                                              <p:pRg st="3" end="3"/>
                                            </p:txEl>
                                          </p:spTgt>
                                        </p:tgtEl>
                                        <p:attrNameLst>
                                          <p:attrName>style.visibility</p:attrName>
                                        </p:attrNameLst>
                                      </p:cBhvr>
                                      <p:to>
                                        <p:strVal val="visible"/>
                                      </p:to>
                                    </p:set>
                                    <p:animEffect transition="in" filter="fade">
                                      <p:cBhvr>
                                        <p:cTn id="19" dur="500"/>
                                        <p:tgtEl>
                                          <p:spTgt spid="17410">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410">
                                            <p:txEl>
                                              <p:pRg st="4" end="4"/>
                                            </p:txEl>
                                          </p:spTgt>
                                        </p:tgtEl>
                                        <p:attrNameLst>
                                          <p:attrName>style.visibility</p:attrName>
                                        </p:attrNameLst>
                                      </p:cBhvr>
                                      <p:to>
                                        <p:strVal val="visible"/>
                                      </p:to>
                                    </p:set>
                                    <p:animEffect transition="in" filter="fade">
                                      <p:cBhvr>
                                        <p:cTn id="23" dur="500"/>
                                        <p:tgtEl>
                                          <p:spTgt spid="17410">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410">
                                            <p:txEl>
                                              <p:pRg st="5" end="5"/>
                                            </p:txEl>
                                          </p:spTgt>
                                        </p:tgtEl>
                                        <p:attrNameLst>
                                          <p:attrName>style.visibility</p:attrName>
                                        </p:attrNameLst>
                                      </p:cBhvr>
                                      <p:to>
                                        <p:strVal val="visible"/>
                                      </p:to>
                                    </p:set>
                                    <p:animEffect transition="in" filter="fade">
                                      <p:cBhvr>
                                        <p:cTn id="27" dur="500"/>
                                        <p:tgtEl>
                                          <p:spTgt spid="174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838200" y="1499301"/>
            <a:ext cx="10515600" cy="4351338"/>
          </a:xfrm>
        </p:spPr>
        <p:txBody>
          <a:bodyPr/>
          <a:lstStyle/>
          <a:p>
            <a:pPr marL="0" indent="0" eaLnBrk="1" hangingPunct="1">
              <a:spcBef>
                <a:spcPts val="0"/>
              </a:spcBef>
              <a:spcAft>
                <a:spcPts val="1200"/>
              </a:spcAft>
              <a:buNone/>
            </a:pPr>
            <a:r>
              <a:rPr lang="en-US" altLang="en-US" dirty="0"/>
              <a:t>If they get stuck somewhere or you’re not sure what is happening, ask neutral questions like “What do you think about X?” or “What are you doing now?” </a:t>
            </a:r>
          </a:p>
          <a:p>
            <a:pPr marL="0" indent="0" eaLnBrk="1" hangingPunct="1">
              <a:spcBef>
                <a:spcPts val="0"/>
              </a:spcBef>
              <a:spcAft>
                <a:spcPts val="1200"/>
              </a:spcAft>
              <a:buNone/>
            </a:pPr>
            <a:r>
              <a:rPr lang="en-US" altLang="en-US" dirty="0"/>
              <a:t>Remember that users are more likely to be nervous and unsure of themselves when they’re being watched</a:t>
            </a:r>
          </a:p>
          <a:p>
            <a:pPr marL="0" indent="0" eaLnBrk="1" hangingPunct="1">
              <a:spcBef>
                <a:spcPts val="0"/>
              </a:spcBef>
              <a:spcAft>
                <a:spcPts val="1200"/>
              </a:spcAft>
              <a:buNone/>
            </a:pPr>
            <a:r>
              <a:rPr lang="en-US" altLang="en-US" dirty="0"/>
              <a:t>After the tasks are finished, you may want to wrap up with a questionnaire to gather their overall opinions about the site</a:t>
            </a:r>
          </a:p>
          <a:p>
            <a:pPr marL="0" indent="0" eaLnBrk="1" hangingPunct="1">
              <a:spcBef>
                <a:spcPts val="0"/>
              </a:spcBef>
              <a:spcAft>
                <a:spcPts val="1200"/>
              </a:spcAft>
              <a:buNone/>
            </a:pPr>
            <a:r>
              <a:rPr lang="en-US" altLang="en-US" dirty="0"/>
              <a:t>Depending on the size of the site, a test should take about 30 minutes – 2 hours</a:t>
            </a:r>
            <a:endParaRPr lang="en-US" altLang="en-US" i="1" dirty="0"/>
          </a:p>
        </p:txBody>
      </p:sp>
      <p:sp>
        <p:nvSpPr>
          <p:cNvPr id="18435" name="Rectangle 2"/>
          <p:cNvSpPr>
            <a:spLocks noGrp="1" noChangeArrowheads="1"/>
          </p:cNvSpPr>
          <p:nvPr>
            <p:ph type="title"/>
          </p:nvPr>
        </p:nvSpPr>
        <p:spPr/>
        <p:txBody>
          <a:bodyPr/>
          <a:lstStyle/>
          <a:p>
            <a:pPr eaLnBrk="1" hangingPunct="1"/>
            <a:r>
              <a:rPr lang="en-US" altLang="en-US"/>
              <a:t>Conducting a Test</a:t>
            </a:r>
          </a:p>
        </p:txBody>
      </p:sp>
    </p:spTree>
    <p:extLst>
      <p:ext uri="{BB962C8B-B14F-4D97-AF65-F5344CB8AC3E}">
        <p14:creationId xmlns:p14="http://schemas.microsoft.com/office/powerpoint/2010/main" val="380765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500"/>
                                        <p:tgtEl>
                                          <p:spTgt spid="1843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animEffect transition="in" filter="fade">
                                      <p:cBhvr>
                                        <p:cTn id="11" dur="500"/>
                                        <p:tgtEl>
                                          <p:spTgt spid="1843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animEffect transition="in" filter="fade">
                                      <p:cBhvr>
                                        <p:cTn id="15" dur="500"/>
                                        <p:tgtEl>
                                          <p:spTgt spid="1843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animEffect transition="in" filter="fade">
                                      <p:cBhvr>
                                        <p:cTn id="19" dur="500"/>
                                        <p:tgtEl>
                                          <p:spTgt spid="184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Usability testing">
            <a:hlinkClick r:id="" action="ppaction://media"/>
            <a:extLst>
              <a:ext uri="{FF2B5EF4-FFF2-40B4-BE49-F238E27FC236}">
                <a16:creationId xmlns:a16="http://schemas.microsoft.com/office/drawing/2014/main" id="{5EF7CB1E-F946-4AEE-AAC2-968DAACFA51F}"/>
              </a:ext>
            </a:extLst>
          </p:cNvPr>
          <p:cNvPicPr>
            <a:picLocks noGrp="1" noRot="1" noChangeAspect="1"/>
          </p:cNvPicPr>
          <p:nvPr>
            <p:ph idx="1"/>
            <a:videoFile r:link="rId1"/>
          </p:nvPr>
        </p:nvPicPr>
        <p:blipFill>
          <a:blip r:embed="rId3"/>
          <a:stretch>
            <a:fillRect/>
          </a:stretch>
        </p:blipFill>
        <p:spPr>
          <a:xfrm>
            <a:off x="5248275" y="220546"/>
            <a:ext cx="6797281" cy="3823384"/>
          </a:xfrm>
          <a:prstGeom prst="rect">
            <a:avLst/>
          </a:prstGeom>
          <a:ln>
            <a:solidFill>
              <a:srgbClr val="0070C0"/>
            </a:solidFill>
          </a:ln>
        </p:spPr>
      </p:pic>
      <p:sp>
        <p:nvSpPr>
          <p:cNvPr id="18435" name="Rectangle 2"/>
          <p:cNvSpPr>
            <a:spLocks noGrp="1" noChangeArrowheads="1"/>
          </p:cNvSpPr>
          <p:nvPr>
            <p:ph type="title"/>
          </p:nvPr>
        </p:nvSpPr>
        <p:spPr/>
        <p:txBody>
          <a:bodyPr/>
          <a:lstStyle/>
          <a:p>
            <a:pPr eaLnBrk="1" hangingPunct="1"/>
            <a:r>
              <a:rPr lang="en-US" altLang="en-US"/>
              <a:t>Conducting a Test</a:t>
            </a:r>
          </a:p>
        </p:txBody>
      </p:sp>
      <p:sp>
        <p:nvSpPr>
          <p:cNvPr id="3" name="TextBox 2">
            <a:extLst>
              <a:ext uri="{FF2B5EF4-FFF2-40B4-BE49-F238E27FC236}">
                <a16:creationId xmlns:a16="http://schemas.microsoft.com/office/drawing/2014/main" id="{11757CE0-D719-4E10-BAD2-5AEE4A50AA30}"/>
              </a:ext>
            </a:extLst>
          </p:cNvPr>
          <p:cNvSpPr txBox="1"/>
          <p:nvPr/>
        </p:nvSpPr>
        <p:spPr>
          <a:xfrm>
            <a:off x="1643062" y="4958941"/>
            <a:ext cx="8905876" cy="523220"/>
          </a:xfrm>
          <a:prstGeom prst="rect">
            <a:avLst/>
          </a:prstGeom>
          <a:noFill/>
        </p:spPr>
        <p:txBody>
          <a:bodyPr wrap="square" rtlCol="0">
            <a:spAutoFit/>
          </a:bodyPr>
          <a:lstStyle/>
          <a:p>
            <a:pPr algn="ctr"/>
            <a:r>
              <a:rPr lang="en-US" sz="2800" dirty="0">
                <a:latin typeface="Abadi Extra Light" panose="020B0204020104020204" pitchFamily="34" charset="0"/>
                <a:hlinkClick r:id="rId4"/>
              </a:rPr>
              <a:t>https://csci1210.com/video_lectures/testing.php</a:t>
            </a:r>
            <a:r>
              <a:rPr lang="en-US" sz="2800" dirty="0">
                <a:latin typeface="Abadi Extra Light" panose="020B0204020104020204" pitchFamily="34" charset="0"/>
              </a:rPr>
              <a:t> </a:t>
            </a:r>
          </a:p>
        </p:txBody>
      </p:sp>
    </p:spTree>
    <p:extLst>
      <p:ext uri="{BB962C8B-B14F-4D97-AF65-F5344CB8AC3E}">
        <p14:creationId xmlns:p14="http://schemas.microsoft.com/office/powerpoint/2010/main" val="385702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838200" y="1690688"/>
            <a:ext cx="10515600" cy="4351338"/>
          </a:xfrm>
        </p:spPr>
        <p:txBody>
          <a:bodyPr/>
          <a:lstStyle/>
          <a:p>
            <a:pPr marL="0" indent="0" eaLnBrk="1" hangingPunct="1">
              <a:buNone/>
            </a:pPr>
            <a:r>
              <a:rPr lang="en-US" altLang="en-US" dirty="0">
                <a:solidFill>
                  <a:schemeClr val="tx1"/>
                </a:solidFill>
              </a:rPr>
              <a:t>Reports from a usability test include information about what happened in the test</a:t>
            </a:r>
          </a:p>
          <a:p>
            <a:pPr marL="457200" lvl="1" indent="0" eaLnBrk="1" hangingPunct="1">
              <a:buNone/>
            </a:pPr>
            <a:r>
              <a:rPr lang="en-US" altLang="en-US" dirty="0">
                <a:solidFill>
                  <a:schemeClr val="tx1"/>
                </a:solidFill>
              </a:rPr>
              <a:t>Major usability issues that were uncovered, with recommendations for how to fix them</a:t>
            </a:r>
          </a:p>
          <a:p>
            <a:pPr marL="457200" lvl="1" indent="0" eaLnBrk="1" hangingPunct="1">
              <a:buNone/>
            </a:pPr>
            <a:r>
              <a:rPr lang="en-US" altLang="en-US" dirty="0">
                <a:solidFill>
                  <a:schemeClr val="tx1"/>
                </a:solidFill>
              </a:rPr>
              <a:t>Description of user demographics</a:t>
            </a:r>
          </a:p>
          <a:p>
            <a:pPr marL="457200" lvl="1" indent="0" eaLnBrk="1" hangingPunct="1">
              <a:buNone/>
            </a:pPr>
            <a:r>
              <a:rPr lang="en-US" altLang="en-US" dirty="0">
                <a:solidFill>
                  <a:schemeClr val="tx1"/>
                </a:solidFill>
              </a:rPr>
              <a:t>Objective measurements (time, number of errors, completion rate)</a:t>
            </a:r>
          </a:p>
          <a:p>
            <a:pPr marL="457200" lvl="1" indent="0" eaLnBrk="1" hangingPunct="1">
              <a:buNone/>
            </a:pPr>
            <a:r>
              <a:rPr lang="en-US" altLang="en-US" dirty="0">
                <a:solidFill>
                  <a:schemeClr val="tx1"/>
                </a:solidFill>
              </a:rPr>
              <a:t>Subjective measurements (satisfaction and opinions)</a:t>
            </a:r>
          </a:p>
          <a:p>
            <a:pPr eaLnBrk="1" hangingPunct="1"/>
            <a:endParaRPr lang="en-US" altLang="en-US" b="1" dirty="0">
              <a:solidFill>
                <a:schemeClr val="tx1"/>
              </a:solidFill>
            </a:endParaRPr>
          </a:p>
        </p:txBody>
      </p:sp>
      <p:sp>
        <p:nvSpPr>
          <p:cNvPr id="19459" name="Rectangle 2"/>
          <p:cNvSpPr>
            <a:spLocks noGrp="1" noChangeArrowheads="1"/>
          </p:cNvSpPr>
          <p:nvPr>
            <p:ph type="title"/>
          </p:nvPr>
        </p:nvSpPr>
        <p:spPr/>
        <p:txBody>
          <a:bodyPr/>
          <a:lstStyle/>
          <a:p>
            <a:pPr eaLnBrk="1" hangingPunct="1"/>
            <a:r>
              <a:rPr lang="en-US" altLang="en-US"/>
              <a:t>Reports</a:t>
            </a:r>
          </a:p>
        </p:txBody>
      </p:sp>
    </p:spTree>
    <p:extLst>
      <p:ext uri="{BB962C8B-B14F-4D97-AF65-F5344CB8AC3E}">
        <p14:creationId xmlns:p14="http://schemas.microsoft.com/office/powerpoint/2010/main" val="15666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animEffect transition="in" filter="fade">
                                      <p:cBhvr>
                                        <p:cTn id="11" dur="500"/>
                                        <p:tgtEl>
                                          <p:spTgt spid="19458">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animEffect transition="in" filter="fade">
                                      <p:cBhvr>
                                        <p:cTn id="15" dur="500"/>
                                        <p:tgtEl>
                                          <p:spTgt spid="19458">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animEffect transition="in" filter="fade">
                                      <p:cBhvr>
                                        <p:cTn id="19" dur="500"/>
                                        <p:tgtEl>
                                          <p:spTgt spid="19458">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458">
                                            <p:txEl>
                                              <p:pRg st="4" end="4"/>
                                            </p:txEl>
                                          </p:spTgt>
                                        </p:tgtEl>
                                        <p:attrNameLst>
                                          <p:attrName>style.visibility</p:attrName>
                                        </p:attrNameLst>
                                      </p:cBhvr>
                                      <p:to>
                                        <p:strVal val="visible"/>
                                      </p:to>
                                    </p:set>
                                    <p:animEffect transition="in" filter="fade">
                                      <p:cBhvr>
                                        <p:cTn id="23" dur="5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a:bodyPr>
          <a:lstStyle/>
          <a:p>
            <a:pPr>
              <a:defRPr/>
            </a:pPr>
            <a:r>
              <a:rPr lang="en-US" dirty="0"/>
              <a:t>Two facets of diversity</a:t>
            </a:r>
          </a:p>
        </p:txBody>
      </p:sp>
      <p:sp>
        <p:nvSpPr>
          <p:cNvPr id="7171" name="Rectangle 3"/>
          <p:cNvSpPr>
            <a:spLocks noGrp="1" noChangeArrowheads="1"/>
          </p:cNvSpPr>
          <p:nvPr>
            <p:ph idx="1"/>
          </p:nvPr>
        </p:nvSpPr>
        <p:spPr>
          <a:xfrm>
            <a:off x="838200" y="1463006"/>
            <a:ext cx="11067854" cy="4457026"/>
          </a:xfrm>
        </p:spPr>
        <p:txBody>
          <a:bodyPr rtlCol="0">
            <a:normAutofit/>
          </a:bodyPr>
          <a:lstStyle/>
          <a:p>
            <a:pPr marL="0" indent="0">
              <a:spcAft>
                <a:spcPts val="1200"/>
              </a:spcAft>
              <a:buNone/>
              <a:defRPr/>
            </a:pPr>
            <a:r>
              <a:rPr lang="en-US" dirty="0">
                <a:solidFill>
                  <a:schemeClr val="tx1"/>
                </a:solidFill>
              </a:rPr>
              <a:t>Technology diversity</a:t>
            </a:r>
          </a:p>
          <a:p>
            <a:pPr marL="457200" lvl="1" indent="0">
              <a:spcAft>
                <a:spcPts val="1200"/>
              </a:spcAft>
              <a:buNone/>
              <a:defRPr/>
            </a:pPr>
            <a:r>
              <a:rPr lang="en-US" dirty="0">
                <a:solidFill>
                  <a:schemeClr val="tx1"/>
                </a:solidFill>
              </a:rPr>
              <a:t>Web is a very diverse deployment environment</a:t>
            </a:r>
          </a:p>
          <a:p>
            <a:pPr marL="457200" lvl="1" indent="0">
              <a:spcAft>
                <a:spcPts val="1200"/>
              </a:spcAft>
              <a:buNone/>
              <a:defRPr/>
            </a:pPr>
            <a:r>
              <a:rPr lang="en-US" dirty="0">
                <a:solidFill>
                  <a:schemeClr val="tx1"/>
                </a:solidFill>
              </a:rPr>
              <a:t>Cannot design for one browser, platform, resolution, device, etc</a:t>
            </a:r>
          </a:p>
          <a:p>
            <a:pPr marL="0" indent="0">
              <a:spcAft>
                <a:spcPts val="1200"/>
              </a:spcAft>
              <a:buNone/>
              <a:defRPr/>
            </a:pPr>
            <a:r>
              <a:rPr lang="en-US" dirty="0">
                <a:solidFill>
                  <a:schemeClr val="tx1"/>
                </a:solidFill>
              </a:rPr>
              <a:t>User diversity</a:t>
            </a:r>
          </a:p>
          <a:p>
            <a:pPr marL="457200" lvl="1" indent="0">
              <a:spcAft>
                <a:spcPts val="1200"/>
              </a:spcAft>
              <a:buNone/>
              <a:defRPr/>
            </a:pPr>
            <a:r>
              <a:rPr lang="en-US" dirty="0">
                <a:solidFill>
                  <a:schemeClr val="tx1"/>
                </a:solidFill>
              </a:rPr>
              <a:t>Not every user has same abilities. People with certain handicaps may need special accommodations </a:t>
            </a:r>
          </a:p>
        </p:txBody>
      </p:sp>
    </p:spTree>
    <p:extLst>
      <p:ext uri="{BB962C8B-B14F-4D97-AF65-F5344CB8AC3E}">
        <p14:creationId xmlns:p14="http://schemas.microsoft.com/office/powerpoint/2010/main" val="378827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Effect transition="in" filter="fade">
                                      <p:cBhvr>
                                        <p:cTn id="11" dur="500"/>
                                        <p:tgtEl>
                                          <p:spTgt spid="717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fade">
                                      <p:cBhvr>
                                        <p:cTn id="15" dur="500"/>
                                        <p:tgtEl>
                                          <p:spTgt spid="717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Effect transition="in" filter="fade">
                                      <p:cBhvr>
                                        <p:cTn id="19" dur="500"/>
                                        <p:tgtEl>
                                          <p:spTgt spid="717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Effect transition="in" filter="fade">
                                      <p:cBhvr>
                                        <p:cTn id="23"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838200" y="1690688"/>
            <a:ext cx="10515600" cy="4351338"/>
          </a:xfrm>
        </p:spPr>
        <p:txBody>
          <a:bodyPr/>
          <a:lstStyle/>
          <a:p>
            <a:pPr marL="0" indent="0" eaLnBrk="1" hangingPunct="1">
              <a:buNone/>
            </a:pPr>
            <a:r>
              <a:rPr lang="en-US" altLang="en-US" dirty="0">
                <a:solidFill>
                  <a:schemeClr val="tx1"/>
                </a:solidFill>
              </a:rPr>
              <a:t>Ideally, this is part of an iterative process</a:t>
            </a:r>
          </a:p>
          <a:p>
            <a:pPr marL="0" indent="0">
              <a:buNone/>
            </a:pPr>
            <a:r>
              <a:rPr lang="en-US" altLang="en-US" dirty="0"/>
              <a:t>Design, test, redesign, test, design, test, redesign, test, design, test, redesign, test, design, test, redesign, test, design, test, redesign, test, design, test, redesign, test, design, test, redesign, test, design, test, redesign, test, design, test, redesign, test, design, test, redesign, test, design, test, redesign, test, design, test, redesign, test, design, test, redesign, test, design, test, redesign, test, design, test, redesign, test, etc</a:t>
            </a:r>
            <a:r>
              <a:rPr lang="en-US" altLang="en-US" dirty="0">
                <a:solidFill>
                  <a:schemeClr val="tx1"/>
                </a:solidFill>
              </a:rPr>
              <a:t>.</a:t>
            </a:r>
            <a:br>
              <a:rPr lang="en-US" altLang="en-US" dirty="0">
                <a:solidFill>
                  <a:schemeClr val="tx1"/>
                </a:solidFill>
              </a:rPr>
            </a:br>
            <a:endParaRPr lang="en-US" altLang="en-US" dirty="0">
              <a:solidFill>
                <a:schemeClr val="tx1"/>
              </a:solidFill>
            </a:endParaRPr>
          </a:p>
          <a:p>
            <a:pPr marL="0" indent="0" algn="ctr">
              <a:buNone/>
            </a:pPr>
            <a:r>
              <a:rPr lang="en-US" altLang="en-US" b="1" dirty="0">
                <a:hlinkClick r:id="rId3"/>
              </a:rPr>
              <a:t>https://www.youtube.com/watch?v=BrVnBdW6_rE</a:t>
            </a:r>
            <a:r>
              <a:rPr lang="en-US" altLang="en-US" b="1" dirty="0"/>
              <a:t> </a:t>
            </a:r>
            <a:endParaRPr lang="en-US" altLang="en-US" b="1" dirty="0">
              <a:solidFill>
                <a:schemeClr val="tx1"/>
              </a:solidFill>
            </a:endParaRPr>
          </a:p>
        </p:txBody>
      </p:sp>
      <p:sp>
        <p:nvSpPr>
          <p:cNvPr id="19459" name="Rectangle 2"/>
          <p:cNvSpPr>
            <a:spLocks noGrp="1" noChangeArrowheads="1"/>
          </p:cNvSpPr>
          <p:nvPr>
            <p:ph type="title"/>
          </p:nvPr>
        </p:nvSpPr>
        <p:spPr/>
        <p:txBody>
          <a:bodyPr/>
          <a:lstStyle/>
          <a:p>
            <a:pPr eaLnBrk="1" hangingPunct="1"/>
            <a:r>
              <a:rPr lang="en-US" altLang="en-US"/>
              <a:t>Reports</a:t>
            </a:r>
          </a:p>
        </p:txBody>
      </p:sp>
    </p:spTree>
    <p:extLst>
      <p:ext uri="{BB962C8B-B14F-4D97-AF65-F5344CB8AC3E}">
        <p14:creationId xmlns:p14="http://schemas.microsoft.com/office/powerpoint/2010/main" val="78954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animEffect transition="in" filter="fade">
                                      <p:cBhvr>
                                        <p:cTn id="11" dur="500"/>
                                        <p:tgtEl>
                                          <p:spTgt spid="19458">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animEffect transition="in" filter="fade">
                                      <p:cBhvr>
                                        <p:cTn id="15" dur="500"/>
                                        <p:tgtEl>
                                          <p:spTgt spid="194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and Marketing</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535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a:t>"Publishing" a web site</a:t>
            </a:r>
          </a:p>
        </p:txBody>
      </p:sp>
      <p:sp>
        <p:nvSpPr>
          <p:cNvPr id="11267" name="Content Placeholder 2"/>
          <p:cNvSpPr>
            <a:spLocks noGrp="1"/>
          </p:cNvSpPr>
          <p:nvPr>
            <p:ph idx="1"/>
          </p:nvPr>
        </p:nvSpPr>
        <p:spPr>
          <a:xfrm>
            <a:off x="838200" y="1690688"/>
            <a:ext cx="10515600" cy="4351338"/>
          </a:xfrm>
        </p:spPr>
        <p:txBody>
          <a:bodyPr/>
          <a:lstStyle/>
          <a:p>
            <a:pPr marL="0" indent="0">
              <a:spcAft>
                <a:spcPts val="600"/>
              </a:spcAft>
              <a:buNone/>
            </a:pPr>
            <a:r>
              <a:rPr lang="en-US" altLang="en-US" dirty="0"/>
              <a:t>Either self-host the site or outsource to a hosting company</a:t>
            </a:r>
          </a:p>
          <a:p>
            <a:pPr marL="0" indent="0">
              <a:spcAft>
                <a:spcPts val="600"/>
              </a:spcAft>
              <a:buNone/>
            </a:pPr>
            <a:r>
              <a:rPr lang="en-US" altLang="en-US" dirty="0"/>
              <a:t>Self-hosting:</a:t>
            </a:r>
          </a:p>
          <a:p>
            <a:pPr marL="457200" lvl="1" indent="0">
              <a:spcAft>
                <a:spcPts val="600"/>
              </a:spcAft>
              <a:buNone/>
            </a:pPr>
            <a:r>
              <a:rPr lang="en-US" altLang="en-US" dirty="0"/>
              <a:t>Establish computer system and needed software</a:t>
            </a:r>
          </a:p>
          <a:p>
            <a:pPr marL="457200" lvl="1" indent="0">
              <a:spcAft>
                <a:spcPts val="600"/>
              </a:spcAft>
              <a:buNone/>
            </a:pPr>
            <a:r>
              <a:rPr lang="en-US" altLang="en-US" dirty="0"/>
              <a:t>Find an ISP to provide Internet connection (Bandwidth is key issue)</a:t>
            </a:r>
          </a:p>
          <a:p>
            <a:pPr marL="457200" lvl="1" indent="0">
              <a:spcAft>
                <a:spcPts val="600"/>
              </a:spcAft>
              <a:buNone/>
            </a:pPr>
            <a:r>
              <a:rPr lang="en-US" altLang="en-US" dirty="0"/>
              <a:t>Work with ISP and/or </a:t>
            </a:r>
            <a:r>
              <a:rPr lang="en-US" altLang="en-US" dirty="0" err="1"/>
              <a:t>InterNIC</a:t>
            </a:r>
            <a:r>
              <a:rPr lang="en-US" altLang="en-US" dirty="0"/>
              <a:t> for an IP address</a:t>
            </a:r>
          </a:p>
          <a:p>
            <a:pPr marL="457200" lvl="1" indent="0">
              <a:spcAft>
                <a:spcPts val="600"/>
              </a:spcAft>
              <a:buNone/>
            </a:pPr>
            <a:r>
              <a:rPr lang="en-US" altLang="en-US" dirty="0"/>
              <a:t>Associate Domain Name with IP address</a:t>
            </a:r>
          </a:p>
          <a:p>
            <a:pPr marL="0" indent="0">
              <a:spcAft>
                <a:spcPts val="600"/>
              </a:spcAft>
              <a:buNone/>
            </a:pPr>
            <a:r>
              <a:rPr lang="en-US" altLang="en-US" dirty="0"/>
              <a:t>Outsource to hosting company:</a:t>
            </a:r>
          </a:p>
          <a:p>
            <a:pPr marL="457200" lvl="1" indent="0">
              <a:spcAft>
                <a:spcPts val="600"/>
              </a:spcAft>
              <a:buNone/>
            </a:pPr>
            <a:r>
              <a:rPr lang="en-US" altLang="en-US" dirty="0"/>
              <a:t>Contract with company for server space, functionality, and bandwidth</a:t>
            </a:r>
          </a:p>
          <a:p>
            <a:pPr lvl="1" eaLnBrk="1" hangingPunct="1">
              <a:spcAft>
                <a:spcPts val="600"/>
              </a:spcAft>
              <a:buFont typeface="Arial" panose="020B0604020202020204" pitchFamily="34" charset="0"/>
              <a:buNone/>
            </a:pPr>
            <a:endParaRPr lang="en-US" altLang="en-US" dirty="0"/>
          </a:p>
        </p:txBody>
      </p:sp>
    </p:spTree>
    <p:extLst>
      <p:ext uri="{BB962C8B-B14F-4D97-AF65-F5344CB8AC3E}">
        <p14:creationId xmlns:p14="http://schemas.microsoft.com/office/powerpoint/2010/main" val="323640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fade">
                                      <p:cBhvr>
                                        <p:cTn id="11" dur="500"/>
                                        <p:tgtEl>
                                          <p:spTgt spid="1126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fade">
                                      <p:cBhvr>
                                        <p:cTn id="15" dur="500"/>
                                        <p:tgtEl>
                                          <p:spTgt spid="1126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Effect transition="in" filter="fade">
                                      <p:cBhvr>
                                        <p:cTn id="19" dur="500"/>
                                        <p:tgtEl>
                                          <p:spTgt spid="11267">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fade">
                                      <p:cBhvr>
                                        <p:cTn id="23" dur="500"/>
                                        <p:tgtEl>
                                          <p:spTgt spid="11267">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Effect transition="in" filter="fade">
                                      <p:cBhvr>
                                        <p:cTn id="27" dur="500"/>
                                        <p:tgtEl>
                                          <p:spTgt spid="11267">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animEffect transition="in" filter="fade">
                                      <p:cBhvr>
                                        <p:cTn id="31" dur="500"/>
                                        <p:tgtEl>
                                          <p:spTgt spid="11267">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animEffect transition="in" filter="fade">
                                      <p:cBhvr>
                                        <p:cTn id="35" dur="500"/>
                                        <p:tgtEl>
                                          <p:spTgt spid="11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a:bodyPr>
          <a:lstStyle/>
          <a:p>
            <a:pPr>
              <a:defRPr/>
            </a:pPr>
            <a:r>
              <a:rPr lang="en-US" dirty="0"/>
              <a:t>Drawing visitors to our site</a:t>
            </a:r>
          </a:p>
        </p:txBody>
      </p:sp>
      <p:sp>
        <p:nvSpPr>
          <p:cNvPr id="12291" name="Rectangle 3"/>
          <p:cNvSpPr>
            <a:spLocks noGrp="1" noChangeArrowheads="1"/>
          </p:cNvSpPr>
          <p:nvPr>
            <p:ph idx="1"/>
          </p:nvPr>
        </p:nvSpPr>
        <p:spPr>
          <a:xfrm>
            <a:off x="838199" y="1690688"/>
            <a:ext cx="10985205" cy="4351338"/>
          </a:xfrm>
        </p:spPr>
        <p:txBody>
          <a:bodyPr/>
          <a:lstStyle/>
          <a:p>
            <a:pPr marL="0" indent="0">
              <a:spcAft>
                <a:spcPts val="600"/>
              </a:spcAft>
              <a:buNone/>
            </a:pPr>
            <a:r>
              <a:rPr lang="en-US" altLang="en-US" dirty="0"/>
              <a:t>"If you build it, they will come"--doesn't (necessarily) work on the web</a:t>
            </a:r>
          </a:p>
          <a:p>
            <a:pPr marL="0" indent="0">
              <a:spcAft>
                <a:spcPts val="600"/>
              </a:spcAft>
              <a:buNone/>
            </a:pPr>
            <a:r>
              <a:rPr lang="en-US" altLang="en-US" dirty="0"/>
              <a:t>Have a memorable domain name and promote</a:t>
            </a:r>
          </a:p>
          <a:p>
            <a:pPr marL="457200" lvl="1" indent="0">
              <a:spcAft>
                <a:spcPts val="600"/>
              </a:spcAft>
              <a:buNone/>
            </a:pPr>
            <a:r>
              <a:rPr lang="en-US" altLang="en-US" dirty="0"/>
              <a:t>In other media (TV, print, signs, bags, packages, etc.)</a:t>
            </a:r>
          </a:p>
          <a:p>
            <a:pPr marL="457200" lvl="1" indent="0">
              <a:spcAft>
                <a:spcPts val="600"/>
              </a:spcAft>
              <a:buNone/>
            </a:pPr>
            <a:r>
              <a:rPr lang="en-US" altLang="en-US" dirty="0"/>
              <a:t>In paid online advertising</a:t>
            </a:r>
          </a:p>
          <a:p>
            <a:pPr marL="457200" lvl="1" indent="0">
              <a:spcAft>
                <a:spcPts val="600"/>
              </a:spcAft>
              <a:buNone/>
            </a:pPr>
            <a:r>
              <a:rPr lang="en-US" altLang="en-US" dirty="0"/>
              <a:t>Using affiliates and cross-promotion</a:t>
            </a:r>
          </a:p>
          <a:p>
            <a:pPr marL="457200" lvl="1" indent="0">
              <a:spcAft>
                <a:spcPts val="600"/>
              </a:spcAft>
              <a:buNone/>
            </a:pPr>
            <a:r>
              <a:rPr lang="en-US" altLang="en-US" dirty="0"/>
              <a:t>Search engine placement (free and paid ad)</a:t>
            </a:r>
          </a:p>
          <a:p>
            <a:pPr marL="457200" lvl="1" indent="0">
              <a:spcAft>
                <a:spcPts val="600"/>
              </a:spcAft>
              <a:buNone/>
            </a:pPr>
            <a:r>
              <a:rPr lang="en-US" altLang="en-US" dirty="0"/>
              <a:t>Social Media </a:t>
            </a:r>
          </a:p>
        </p:txBody>
      </p:sp>
    </p:spTree>
    <p:extLst>
      <p:ext uri="{BB962C8B-B14F-4D97-AF65-F5344CB8AC3E}">
        <p14:creationId xmlns:p14="http://schemas.microsoft.com/office/powerpoint/2010/main" val="7768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500"/>
                                        <p:tgtEl>
                                          <p:spTgt spid="1229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500"/>
                                        <p:tgtEl>
                                          <p:spTgt spid="1229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fade">
                                      <p:cBhvr>
                                        <p:cTn id="19" dur="500"/>
                                        <p:tgtEl>
                                          <p:spTgt spid="1229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animEffect transition="in" filter="fade">
                                      <p:cBhvr>
                                        <p:cTn id="23" dur="500"/>
                                        <p:tgtEl>
                                          <p:spTgt spid="12291">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fade">
                                      <p:cBhvr>
                                        <p:cTn id="27" dur="500"/>
                                        <p:tgtEl>
                                          <p:spTgt spid="12291">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animEffect transition="in" filter="fade">
                                      <p:cBhvr>
                                        <p:cTn id="31"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Promotion of site-affiliate programs</a:t>
            </a:r>
            <a:endParaRPr lang="en-US" dirty="0">
              <a:solidFill>
                <a:schemeClr val="tx2">
                  <a:lumMod val="20000"/>
                  <a:lumOff val="80000"/>
                </a:schemeClr>
              </a:solidFill>
            </a:endParaRPr>
          </a:p>
        </p:txBody>
      </p:sp>
      <p:sp>
        <p:nvSpPr>
          <p:cNvPr id="13315"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altLang="en-US" dirty="0"/>
              <a:t>Other web sites that promote ours to receive:</a:t>
            </a:r>
          </a:p>
          <a:p>
            <a:pPr marL="457200" lvl="1" indent="0">
              <a:spcAft>
                <a:spcPts val="600"/>
              </a:spcAft>
              <a:buNone/>
            </a:pPr>
            <a:r>
              <a:rPr lang="en-US" altLang="en-US" dirty="0"/>
              <a:t>Our promotion of their site on ours</a:t>
            </a:r>
          </a:p>
          <a:p>
            <a:pPr marL="457200" lvl="1" indent="0">
              <a:spcAft>
                <a:spcPts val="600"/>
              </a:spcAft>
              <a:buNone/>
            </a:pPr>
            <a:r>
              <a:rPr lang="en-US" altLang="en-US" dirty="0"/>
              <a:t>A commission every time someone clicks on our ad or visits our site from theirs and makes a purchase</a:t>
            </a:r>
          </a:p>
          <a:p>
            <a:pPr marL="457200" lvl="1" indent="0">
              <a:spcAft>
                <a:spcPts val="600"/>
              </a:spcAft>
              <a:buNone/>
            </a:pPr>
            <a:r>
              <a:rPr lang="en-US" altLang="en-US" dirty="0"/>
              <a:t>Pay-per-click vs. pay-per-sale</a:t>
            </a:r>
            <a:endParaRPr lang="en-US" altLang="en-US" sz="2800" dirty="0"/>
          </a:p>
          <a:p>
            <a:pPr marL="0" indent="0">
              <a:spcAft>
                <a:spcPts val="600"/>
              </a:spcAft>
              <a:buNone/>
            </a:pPr>
            <a:r>
              <a:rPr lang="en-US" altLang="en-US" dirty="0"/>
              <a:t>Establishing an effective </a:t>
            </a:r>
            <a:r>
              <a:rPr lang="en-US" altLang="en-US" b="1" dirty="0">
                <a:solidFill>
                  <a:srgbClr val="FF0000"/>
                </a:solidFill>
              </a:rPr>
              <a:t>affiliate</a:t>
            </a:r>
            <a:r>
              <a:rPr lang="en-US" altLang="en-US" dirty="0">
                <a:solidFill>
                  <a:srgbClr val="FF0000"/>
                </a:solidFill>
              </a:rPr>
              <a:t> </a:t>
            </a:r>
            <a:r>
              <a:rPr lang="en-US" altLang="en-US" dirty="0"/>
              <a:t>program takes time, ongoing oversight, and legal consultation</a:t>
            </a:r>
          </a:p>
        </p:txBody>
      </p:sp>
    </p:spTree>
    <p:extLst>
      <p:ext uri="{BB962C8B-B14F-4D97-AF65-F5344CB8AC3E}">
        <p14:creationId xmlns:p14="http://schemas.microsoft.com/office/powerpoint/2010/main" val="25300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500"/>
                                        <p:tgtEl>
                                          <p:spTgt spid="1331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500"/>
                                        <p:tgtEl>
                                          <p:spTgt spid="1331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fade">
                                      <p:cBhvr>
                                        <p:cTn id="19" dur="500"/>
                                        <p:tgtEl>
                                          <p:spTgt spid="1331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fade">
                                      <p:cBhvr>
                                        <p:cTn id="23"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Promotion of site-affiliate programs</a:t>
            </a:r>
            <a:endParaRPr lang="en-US" dirty="0">
              <a:solidFill>
                <a:schemeClr val="tx2">
                  <a:lumMod val="20000"/>
                  <a:lumOff val="80000"/>
                </a:schemeClr>
              </a:solidFill>
            </a:endParaRPr>
          </a:p>
        </p:txBody>
      </p:sp>
      <p:sp>
        <p:nvSpPr>
          <p:cNvPr id="13315" name="Content Placeholder 2"/>
          <p:cNvSpPr>
            <a:spLocks noGrp="1"/>
          </p:cNvSpPr>
          <p:nvPr>
            <p:ph idx="1"/>
          </p:nvPr>
        </p:nvSpPr>
        <p:spPr>
          <a:xfrm>
            <a:off x="838200" y="1690688"/>
            <a:ext cx="10515600" cy="4351338"/>
          </a:xfrm>
        </p:spPr>
        <p:txBody>
          <a:bodyPr>
            <a:normAutofit/>
          </a:bodyPr>
          <a:lstStyle/>
          <a:p>
            <a:pPr marL="0" indent="0">
              <a:spcBef>
                <a:spcPts val="0"/>
              </a:spcBef>
              <a:spcAft>
                <a:spcPts val="1200"/>
              </a:spcAft>
              <a:buNone/>
            </a:pPr>
            <a:r>
              <a:rPr lang="en-US" altLang="en-US" sz="3200" u="sng" dirty="0"/>
              <a:t>Pay per Sale (PPS)</a:t>
            </a:r>
          </a:p>
          <a:p>
            <a:pPr marL="0" indent="0">
              <a:spcBef>
                <a:spcPts val="0"/>
              </a:spcBef>
              <a:spcAft>
                <a:spcPts val="1200"/>
              </a:spcAft>
              <a:buNone/>
            </a:pPr>
            <a:r>
              <a:rPr lang="en-US" altLang="en-US" dirty="0"/>
              <a:t>Publisher is paid on the basis of referral sales</a:t>
            </a:r>
          </a:p>
          <a:p>
            <a:pPr marL="0" indent="0">
              <a:spcBef>
                <a:spcPts val="0"/>
              </a:spcBef>
              <a:spcAft>
                <a:spcPts val="1200"/>
              </a:spcAft>
              <a:buNone/>
            </a:pPr>
            <a:r>
              <a:rPr lang="en-US" altLang="en-US" dirty="0"/>
              <a:t>Example - Publisher is only paid if user clicks the ad on publisher site and then makes a sale on the advertised site</a:t>
            </a:r>
          </a:p>
          <a:p>
            <a:pPr marL="0" indent="0">
              <a:spcBef>
                <a:spcPts val="0"/>
              </a:spcBef>
              <a:spcAft>
                <a:spcPts val="1200"/>
              </a:spcAft>
              <a:buNone/>
            </a:pPr>
            <a:r>
              <a:rPr lang="en-US" altLang="en-US" dirty="0"/>
              <a:t>As very low percentage people ends up doing the sale , The percentage commission is highest in case of PPS programs </a:t>
            </a:r>
          </a:p>
          <a:p>
            <a:pPr marL="0" indent="0">
              <a:spcBef>
                <a:spcPts val="0"/>
              </a:spcBef>
              <a:spcAft>
                <a:spcPts val="1200"/>
              </a:spcAft>
              <a:buNone/>
            </a:pPr>
            <a:r>
              <a:rPr lang="en-US" altLang="en-US" dirty="0"/>
              <a:t>They pay between 4-20% of each sale </a:t>
            </a:r>
          </a:p>
        </p:txBody>
      </p:sp>
    </p:spTree>
    <p:extLst>
      <p:ext uri="{BB962C8B-B14F-4D97-AF65-F5344CB8AC3E}">
        <p14:creationId xmlns:p14="http://schemas.microsoft.com/office/powerpoint/2010/main" val="155314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500"/>
                                        <p:tgtEl>
                                          <p:spTgt spid="1331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500"/>
                                        <p:tgtEl>
                                          <p:spTgt spid="1331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fade">
                                      <p:cBhvr>
                                        <p:cTn id="19" dur="500"/>
                                        <p:tgtEl>
                                          <p:spTgt spid="1331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fade">
                                      <p:cBhvr>
                                        <p:cTn id="23"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Promotion of site-affiliate programs</a:t>
            </a:r>
            <a:endParaRPr lang="en-US" dirty="0">
              <a:solidFill>
                <a:schemeClr val="tx2">
                  <a:lumMod val="20000"/>
                  <a:lumOff val="80000"/>
                </a:schemeClr>
              </a:solidFill>
            </a:endParaRPr>
          </a:p>
        </p:txBody>
      </p:sp>
      <p:sp>
        <p:nvSpPr>
          <p:cNvPr id="13315" name="Content Placeholder 2"/>
          <p:cNvSpPr>
            <a:spLocks noGrp="1"/>
          </p:cNvSpPr>
          <p:nvPr>
            <p:ph idx="1"/>
          </p:nvPr>
        </p:nvSpPr>
        <p:spPr>
          <a:xfrm>
            <a:off x="838200" y="1690688"/>
            <a:ext cx="10515600" cy="4351338"/>
          </a:xfrm>
        </p:spPr>
        <p:txBody>
          <a:bodyPr>
            <a:normAutofit lnSpcReduction="10000"/>
          </a:bodyPr>
          <a:lstStyle/>
          <a:p>
            <a:pPr marL="0" indent="0">
              <a:spcBef>
                <a:spcPts val="0"/>
              </a:spcBef>
              <a:spcAft>
                <a:spcPts val="1200"/>
              </a:spcAft>
              <a:buNone/>
            </a:pPr>
            <a:r>
              <a:rPr lang="en-US" altLang="en-US" sz="3200" u="sng" dirty="0"/>
              <a:t>Pay per Click (PPC)</a:t>
            </a:r>
          </a:p>
          <a:p>
            <a:pPr marL="0" indent="0">
              <a:spcBef>
                <a:spcPts val="0"/>
              </a:spcBef>
              <a:spcAft>
                <a:spcPts val="1200"/>
              </a:spcAft>
              <a:buNone/>
            </a:pPr>
            <a:r>
              <a:rPr lang="en-US" dirty="0"/>
              <a:t>Publisher is paid on the basis of Ad clicks that take the user to the advertised site</a:t>
            </a:r>
          </a:p>
          <a:p>
            <a:pPr marL="0" indent="0">
              <a:spcBef>
                <a:spcPts val="0"/>
              </a:spcBef>
              <a:spcAft>
                <a:spcPts val="1200"/>
              </a:spcAft>
              <a:buNone/>
            </a:pPr>
            <a:r>
              <a:rPr lang="en-US" dirty="0"/>
              <a:t>As Average number of people clicks the ads so this program offers less percentage commission than PPS </a:t>
            </a:r>
          </a:p>
          <a:p>
            <a:pPr marL="0" indent="0">
              <a:spcBef>
                <a:spcPts val="0"/>
              </a:spcBef>
              <a:spcAft>
                <a:spcPts val="1200"/>
              </a:spcAft>
              <a:buNone/>
            </a:pPr>
            <a:r>
              <a:rPr lang="en-US" dirty="0"/>
              <a:t>They pay between $.25 to $1.25 for each click depending on the product and number of unique clicks</a:t>
            </a:r>
          </a:p>
          <a:p>
            <a:pPr marL="0" indent="0">
              <a:buNone/>
            </a:pPr>
            <a:br>
              <a:rPr lang="en-US" sz="3200" dirty="0"/>
            </a:br>
            <a:endParaRPr lang="en-US" altLang="en-US" sz="3200" dirty="0"/>
          </a:p>
        </p:txBody>
      </p:sp>
    </p:spTree>
    <p:extLst>
      <p:ext uri="{BB962C8B-B14F-4D97-AF65-F5344CB8AC3E}">
        <p14:creationId xmlns:p14="http://schemas.microsoft.com/office/powerpoint/2010/main" val="378142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500"/>
                                        <p:tgtEl>
                                          <p:spTgt spid="1331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500"/>
                                        <p:tgtEl>
                                          <p:spTgt spid="1331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fade">
                                      <p:cBhvr>
                                        <p:cTn id="19"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rtlCol="0">
            <a:normAutofit/>
          </a:bodyPr>
          <a:lstStyle/>
          <a:p>
            <a:pPr>
              <a:defRPr/>
            </a:pPr>
            <a:r>
              <a:rPr lang="en-US" dirty="0"/>
              <a:t>Promotion</a:t>
            </a:r>
          </a:p>
        </p:txBody>
      </p:sp>
      <p:pic>
        <p:nvPicPr>
          <p:cNvPr id="6" name="Online Media 5" title="How to Promote a Website">
            <a:hlinkClick r:id="" action="ppaction://media"/>
            <a:extLst>
              <a:ext uri="{FF2B5EF4-FFF2-40B4-BE49-F238E27FC236}">
                <a16:creationId xmlns:a16="http://schemas.microsoft.com/office/drawing/2014/main" id="{466BCE1A-0975-4DC2-A211-6530EF81C3E8}"/>
              </a:ext>
            </a:extLst>
          </p:cNvPr>
          <p:cNvPicPr>
            <a:picLocks noGrp="1" noRot="1" noChangeAspect="1"/>
          </p:cNvPicPr>
          <p:nvPr>
            <p:ph idx="1"/>
            <a:videoFile r:link="rId1"/>
          </p:nvPr>
        </p:nvPicPr>
        <p:blipFill>
          <a:blip r:embed="rId3"/>
          <a:stretch>
            <a:fillRect/>
          </a:stretch>
        </p:blipFill>
        <p:spPr>
          <a:xfrm>
            <a:off x="1993719" y="1253331"/>
            <a:ext cx="8144918" cy="4581412"/>
          </a:xfrm>
          <a:prstGeom prst="rect">
            <a:avLst/>
          </a:prstGeom>
          <a:ln>
            <a:solidFill>
              <a:srgbClr val="0070C0"/>
            </a:solidFill>
          </a:ln>
        </p:spPr>
      </p:pic>
    </p:spTree>
    <p:extLst>
      <p:ext uri="{BB962C8B-B14F-4D97-AF65-F5344CB8AC3E}">
        <p14:creationId xmlns:p14="http://schemas.microsoft.com/office/powerpoint/2010/main" val="358508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rtlCol="0">
            <a:normAutofit/>
          </a:bodyPr>
          <a:lstStyle/>
          <a:p>
            <a:pPr>
              <a:defRPr/>
            </a:pPr>
            <a:r>
              <a:rPr lang="en-US" dirty="0"/>
              <a:t>The power of search engines</a:t>
            </a:r>
          </a:p>
        </p:txBody>
      </p:sp>
      <p:pic>
        <p:nvPicPr>
          <p:cNvPr id="2" name="Content Placeholder 1">
            <a:extLst>
              <a:ext uri="{FF2B5EF4-FFF2-40B4-BE49-F238E27FC236}">
                <a16:creationId xmlns:a16="http://schemas.microsoft.com/office/drawing/2014/main" id="{18FEF72E-EF38-4A66-8566-DDBA85DEC4E4}"/>
              </a:ext>
            </a:extLst>
          </p:cNvPr>
          <p:cNvPicPr>
            <a:picLocks noGrp="1" noChangeAspect="1"/>
          </p:cNvPicPr>
          <p:nvPr>
            <p:ph idx="1"/>
          </p:nvPr>
        </p:nvPicPr>
        <p:blipFill rotWithShape="1">
          <a:blip r:embed="rId2"/>
          <a:srcRect l="646" t="1481" r="759"/>
          <a:stretch/>
        </p:blipFill>
        <p:spPr>
          <a:xfrm>
            <a:off x="1933575" y="1343025"/>
            <a:ext cx="8315326" cy="5385032"/>
          </a:xfrm>
          <a:prstGeom prst="rect">
            <a:avLst/>
          </a:prstGeom>
          <a:ln>
            <a:solidFill>
              <a:schemeClr val="accent1"/>
            </a:solidFill>
          </a:ln>
        </p:spPr>
      </p:pic>
    </p:spTree>
    <p:extLst>
      <p:ext uri="{BB962C8B-B14F-4D97-AF65-F5344CB8AC3E}">
        <p14:creationId xmlns:p14="http://schemas.microsoft.com/office/powerpoint/2010/main" val="262133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rtlCol="0">
            <a:normAutofit/>
          </a:bodyPr>
          <a:lstStyle/>
          <a:p>
            <a:pPr>
              <a:defRPr/>
            </a:pPr>
            <a:r>
              <a:rPr lang="en-US" dirty="0"/>
              <a:t>The power of search engines</a:t>
            </a:r>
          </a:p>
        </p:txBody>
      </p:sp>
      <p:pic>
        <p:nvPicPr>
          <p:cNvPr id="3074" name="Picture 2" descr="Global Search Engine Market Share in the Top 15 GDP Nations (Updated for  2020) - Alphametic">
            <a:extLst>
              <a:ext uri="{FF2B5EF4-FFF2-40B4-BE49-F238E27FC236}">
                <a16:creationId xmlns:a16="http://schemas.microsoft.com/office/drawing/2014/main" id="{1C7BD7CF-A71E-4658-B9F0-96B89EC89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898" y="1340467"/>
            <a:ext cx="9740203" cy="547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8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a:bodyPr>
          <a:lstStyle/>
          <a:p>
            <a:pPr>
              <a:defRPr/>
            </a:pPr>
            <a:r>
              <a:rPr lang="en-US" dirty="0"/>
              <a:t>Two facets of diversity</a:t>
            </a:r>
          </a:p>
        </p:txBody>
      </p:sp>
      <p:sp>
        <p:nvSpPr>
          <p:cNvPr id="7171" name="Rectangle 3"/>
          <p:cNvSpPr>
            <a:spLocks noGrp="1" noChangeArrowheads="1"/>
          </p:cNvSpPr>
          <p:nvPr>
            <p:ph idx="1"/>
          </p:nvPr>
        </p:nvSpPr>
        <p:spPr>
          <a:xfrm>
            <a:off x="838200" y="1463006"/>
            <a:ext cx="11067854" cy="4457026"/>
          </a:xfrm>
        </p:spPr>
        <p:txBody>
          <a:bodyPr rtlCol="0">
            <a:normAutofit/>
          </a:bodyPr>
          <a:lstStyle/>
          <a:p>
            <a:pPr marL="0" indent="0">
              <a:spcAft>
                <a:spcPts val="1200"/>
              </a:spcAft>
              <a:buNone/>
              <a:defRPr/>
            </a:pPr>
            <a:r>
              <a:rPr lang="en-US" dirty="0">
                <a:solidFill>
                  <a:schemeClr val="tx1"/>
                </a:solidFill>
              </a:rPr>
              <a:t>Purpose of the Web is large-scale open communication</a:t>
            </a:r>
          </a:p>
          <a:p>
            <a:pPr marL="457200" lvl="1" indent="0">
              <a:spcAft>
                <a:spcPts val="1200"/>
              </a:spcAft>
              <a:buNone/>
              <a:defRPr/>
            </a:pPr>
            <a:r>
              <a:rPr lang="en-US" dirty="0">
                <a:solidFill>
                  <a:schemeClr val="tx1"/>
                </a:solidFill>
              </a:rPr>
              <a:t>Approx. 20 percent of U.S. has some kind of disability. </a:t>
            </a:r>
          </a:p>
          <a:p>
            <a:pPr marL="457200" lvl="1" indent="0">
              <a:spcAft>
                <a:spcPts val="1200"/>
              </a:spcAft>
              <a:buNone/>
              <a:defRPr/>
            </a:pPr>
            <a:r>
              <a:rPr lang="en-US" dirty="0">
                <a:solidFill>
                  <a:schemeClr val="tx1"/>
                </a:solidFill>
              </a:rPr>
              <a:t>Approx. 14.1% of the U.S. is over the age of 65</a:t>
            </a:r>
          </a:p>
          <a:p>
            <a:pPr marL="457200" lvl="1" indent="0">
              <a:spcAft>
                <a:spcPts val="1200"/>
              </a:spcAft>
              <a:buNone/>
              <a:defRPr/>
            </a:pPr>
            <a:r>
              <a:rPr lang="en-US" dirty="0">
                <a:solidFill>
                  <a:schemeClr val="tx1"/>
                </a:solidFill>
              </a:rPr>
              <a:t>Practically:  Market exists.  People need to be served </a:t>
            </a:r>
          </a:p>
          <a:p>
            <a:pPr marL="457200" lvl="1" indent="0">
              <a:spcAft>
                <a:spcPts val="1200"/>
              </a:spcAft>
              <a:buNone/>
              <a:defRPr/>
            </a:pPr>
            <a:r>
              <a:rPr lang="en-US" dirty="0">
                <a:solidFill>
                  <a:schemeClr val="tx1"/>
                </a:solidFill>
              </a:rPr>
              <a:t>Legally:  failing to do so may open up lawsuits</a:t>
            </a:r>
          </a:p>
        </p:txBody>
      </p:sp>
    </p:spTree>
    <p:extLst>
      <p:ext uri="{BB962C8B-B14F-4D97-AF65-F5344CB8AC3E}">
        <p14:creationId xmlns:p14="http://schemas.microsoft.com/office/powerpoint/2010/main" val="4949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Effect transition="in" filter="fade">
                                      <p:cBhvr>
                                        <p:cTn id="11" dur="500"/>
                                        <p:tgtEl>
                                          <p:spTgt spid="7171">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fade">
                                      <p:cBhvr>
                                        <p:cTn id="15" dur="500"/>
                                        <p:tgtEl>
                                          <p:spTgt spid="7171">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Effect transition="in" filter="fade">
                                      <p:cBhvr>
                                        <p:cTn id="19" dur="500"/>
                                        <p:tgtEl>
                                          <p:spTgt spid="7171">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Effect transition="in" filter="fade">
                                      <p:cBhvr>
                                        <p:cTn id="23"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art: 1.17 Billion People Use Google Search | Statista">
            <a:extLst>
              <a:ext uri="{FF2B5EF4-FFF2-40B4-BE49-F238E27FC236}">
                <a16:creationId xmlns:a16="http://schemas.microsoft.com/office/drawing/2014/main" id="{B613B375-375F-4D7B-99C6-EFCB141D2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734" y="22348"/>
            <a:ext cx="9562532" cy="681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20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altLang="en-US" dirty="0"/>
              <a:t>Fostering search engine placement</a:t>
            </a:r>
          </a:p>
        </p:txBody>
      </p:sp>
      <p:sp>
        <p:nvSpPr>
          <p:cNvPr id="15363" name="Rectangle 3"/>
          <p:cNvSpPr>
            <a:spLocks noGrp="1" noChangeArrowheads="1"/>
          </p:cNvSpPr>
          <p:nvPr>
            <p:ph idx="1"/>
          </p:nvPr>
        </p:nvSpPr>
        <p:spPr>
          <a:xfrm>
            <a:off x="838200" y="1690688"/>
            <a:ext cx="10515600" cy="4351338"/>
          </a:xfrm>
        </p:spPr>
        <p:txBody>
          <a:bodyPr/>
          <a:lstStyle/>
          <a:p>
            <a:pPr marL="0" indent="0">
              <a:spcAft>
                <a:spcPts val="600"/>
              </a:spcAft>
              <a:buNone/>
            </a:pPr>
            <a:r>
              <a:rPr lang="en-US" altLang="en-US" dirty="0"/>
              <a:t>Make sure that, where possible, you request that a search engine add your site</a:t>
            </a:r>
          </a:p>
          <a:p>
            <a:pPr marL="457200" lvl="1" indent="0">
              <a:spcAft>
                <a:spcPts val="600"/>
              </a:spcAft>
              <a:buNone/>
            </a:pPr>
            <a:r>
              <a:rPr lang="en-US" altLang="en-US" dirty="0">
                <a:hlinkClick r:id="rId2"/>
              </a:rPr>
              <a:t>http://search.yahoo.com/info/submit.html</a:t>
            </a:r>
            <a:endParaRPr lang="en-US" altLang="en-US" dirty="0"/>
          </a:p>
          <a:p>
            <a:pPr marL="457200" lvl="1" indent="0">
              <a:spcAft>
                <a:spcPts val="600"/>
              </a:spcAft>
              <a:buNone/>
            </a:pPr>
            <a:r>
              <a:rPr lang="en-US" altLang="en-US" dirty="0">
                <a:hlinkClick r:id="rId3"/>
              </a:rPr>
              <a:t>https://www.google.com/webmasters/tools/submit-url?pli=1</a:t>
            </a:r>
            <a:endParaRPr lang="en-US" altLang="en-US" dirty="0"/>
          </a:p>
          <a:p>
            <a:pPr marL="457200" lvl="1" indent="0">
              <a:spcAft>
                <a:spcPts val="600"/>
              </a:spcAft>
              <a:buNone/>
            </a:pPr>
            <a:r>
              <a:rPr lang="en-US" altLang="en-US" dirty="0">
                <a:hlinkClick r:id="rId4"/>
              </a:rPr>
              <a:t>http://www.bing.com/toolbox/webmaster/</a:t>
            </a:r>
            <a:r>
              <a:rPr lang="en-US" altLang="en-US" dirty="0"/>
              <a:t> </a:t>
            </a:r>
          </a:p>
          <a:p>
            <a:pPr marL="0" indent="0">
              <a:spcAft>
                <a:spcPts val="600"/>
              </a:spcAft>
              <a:buNone/>
            </a:pPr>
            <a:r>
              <a:rPr lang="en-US" altLang="en-US" dirty="0"/>
              <a:t>Keyword advertising placement may be worthwhile investment</a:t>
            </a:r>
          </a:p>
          <a:p>
            <a:pPr marL="0" indent="0">
              <a:spcAft>
                <a:spcPts val="600"/>
              </a:spcAft>
              <a:buNone/>
            </a:pPr>
            <a:r>
              <a:rPr lang="en-US" altLang="en-US" dirty="0"/>
              <a:t>Many search engines rely on spiders and robots. Make sure meta information provides keywords and descriptions</a:t>
            </a:r>
          </a:p>
        </p:txBody>
      </p:sp>
    </p:spTree>
    <p:extLst>
      <p:ext uri="{BB962C8B-B14F-4D97-AF65-F5344CB8AC3E}">
        <p14:creationId xmlns:p14="http://schemas.microsoft.com/office/powerpoint/2010/main" val="424800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Effect transition="in" filter="fade">
                                      <p:cBhvr>
                                        <p:cTn id="11" dur="500"/>
                                        <p:tgtEl>
                                          <p:spTgt spid="1536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fade">
                                      <p:cBhvr>
                                        <p:cTn id="15" dur="500"/>
                                        <p:tgtEl>
                                          <p:spTgt spid="1536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Effect transition="in" filter="fade">
                                      <p:cBhvr>
                                        <p:cTn id="19" dur="500"/>
                                        <p:tgtEl>
                                          <p:spTgt spid="1536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Effect transition="in" filter="fade">
                                      <p:cBhvr>
                                        <p:cTn id="23" dur="500"/>
                                        <p:tgtEl>
                                          <p:spTgt spid="1536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fade">
                                      <p:cBhvr>
                                        <p:cTn id="27"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rmAutofit/>
          </a:bodyPr>
          <a:lstStyle/>
          <a:p>
            <a:pPr>
              <a:defRPr/>
            </a:pPr>
            <a:r>
              <a:rPr lang="en-US" dirty="0"/>
              <a:t>How do search engines work?</a:t>
            </a:r>
          </a:p>
        </p:txBody>
      </p:sp>
      <p:sp>
        <p:nvSpPr>
          <p:cNvPr id="19459" name="Rectangle 3"/>
          <p:cNvSpPr>
            <a:spLocks noGrp="1" noChangeArrowheads="1"/>
          </p:cNvSpPr>
          <p:nvPr>
            <p:ph idx="1"/>
          </p:nvPr>
        </p:nvSpPr>
        <p:spPr>
          <a:xfrm>
            <a:off x="1783876" y="1571932"/>
            <a:ext cx="8624248" cy="4351338"/>
          </a:xfrm>
        </p:spPr>
        <p:txBody>
          <a:bodyPr>
            <a:normAutofit fontScale="92500" lnSpcReduction="10000"/>
          </a:bodyPr>
          <a:lstStyle/>
          <a:p>
            <a:pPr marL="0" indent="0">
              <a:spcAft>
                <a:spcPts val="600"/>
              </a:spcAft>
              <a:buNone/>
            </a:pPr>
            <a:r>
              <a:rPr lang="en-US" altLang="en-US" sz="2600" dirty="0"/>
              <a:t>Seems trivial, actually very complex to do well.</a:t>
            </a:r>
          </a:p>
          <a:p>
            <a:pPr marL="0" indent="0">
              <a:spcAft>
                <a:spcPts val="600"/>
              </a:spcAft>
              <a:buNone/>
            </a:pPr>
            <a:r>
              <a:rPr lang="en-US" altLang="en-US" sz="2600" dirty="0"/>
              <a:t>1st generation search engines:</a:t>
            </a:r>
          </a:p>
          <a:p>
            <a:pPr marL="457200" lvl="1" indent="0">
              <a:spcAft>
                <a:spcPts val="600"/>
              </a:spcAft>
              <a:buNone/>
            </a:pPr>
            <a:r>
              <a:rPr lang="en-US" altLang="en-US" dirty="0"/>
              <a:t>Keyword-based searches</a:t>
            </a:r>
          </a:p>
          <a:p>
            <a:pPr marL="457200" lvl="1" indent="0">
              <a:spcAft>
                <a:spcPts val="600"/>
              </a:spcAft>
              <a:buNone/>
            </a:pPr>
            <a:r>
              <a:rPr lang="en-US" altLang="en-US" dirty="0"/>
              <a:t>Problems with synonyms and retrieval quality</a:t>
            </a:r>
          </a:p>
          <a:p>
            <a:pPr marL="457200" lvl="1" indent="0">
              <a:spcAft>
                <a:spcPts val="600"/>
              </a:spcAft>
              <a:buNone/>
            </a:pPr>
            <a:r>
              <a:rPr lang="en-US" altLang="en-US" dirty="0"/>
              <a:t>Only information on the pages are used</a:t>
            </a:r>
          </a:p>
          <a:p>
            <a:pPr marL="457200" lvl="1" indent="0">
              <a:spcAft>
                <a:spcPts val="600"/>
              </a:spcAft>
              <a:buNone/>
            </a:pPr>
            <a:r>
              <a:rPr lang="en-US" altLang="en-US" dirty="0"/>
              <a:t>Easy to cheat/fool (adding keywords multiple times in hidden text)</a:t>
            </a:r>
          </a:p>
          <a:p>
            <a:pPr marL="0" indent="0">
              <a:spcAft>
                <a:spcPts val="600"/>
              </a:spcAft>
              <a:buNone/>
            </a:pPr>
            <a:r>
              <a:rPr lang="en-US" altLang="en-US" sz="2600" dirty="0"/>
              <a:t>Modern search engines</a:t>
            </a:r>
          </a:p>
          <a:p>
            <a:pPr marL="0" indent="0">
              <a:spcAft>
                <a:spcPts val="600"/>
              </a:spcAft>
              <a:buNone/>
            </a:pPr>
            <a:r>
              <a:rPr lang="en-US" altLang="en-US" sz="2600" dirty="0"/>
              <a:t>Site hyperlink structure important  </a:t>
            </a:r>
          </a:p>
          <a:p>
            <a:pPr marL="0" indent="0">
              <a:spcAft>
                <a:spcPts val="600"/>
              </a:spcAft>
              <a:buNone/>
            </a:pPr>
            <a:r>
              <a:rPr lang="en-US" altLang="en-US" sz="2600" dirty="0"/>
              <a:t>Links to documents represent a deliberate act and a “quality indicator”</a:t>
            </a:r>
          </a:p>
          <a:p>
            <a:pPr eaLnBrk="1" hangingPunct="1">
              <a:spcAft>
                <a:spcPts val="600"/>
              </a:spcAft>
              <a:buFont typeface="Arial" panose="020B0604020202020204" pitchFamily="34" charset="0"/>
              <a:buNone/>
            </a:pPr>
            <a:endParaRPr lang="en-US" altLang="en-US" dirty="0"/>
          </a:p>
        </p:txBody>
      </p:sp>
    </p:spTree>
    <p:extLst>
      <p:ext uri="{BB962C8B-B14F-4D97-AF65-F5344CB8AC3E}">
        <p14:creationId xmlns:p14="http://schemas.microsoft.com/office/powerpoint/2010/main" val="179417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fade">
                                      <p:cBhvr>
                                        <p:cTn id="11" dur="500"/>
                                        <p:tgtEl>
                                          <p:spTgt spid="1945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500"/>
                                        <p:tgtEl>
                                          <p:spTgt spid="1945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Effect transition="in" filter="fade">
                                      <p:cBhvr>
                                        <p:cTn id="19" dur="500"/>
                                        <p:tgtEl>
                                          <p:spTgt spid="19459">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fade">
                                      <p:cBhvr>
                                        <p:cTn id="23" dur="500"/>
                                        <p:tgtEl>
                                          <p:spTgt spid="19459">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fade">
                                      <p:cBhvr>
                                        <p:cTn id="27" dur="500"/>
                                        <p:tgtEl>
                                          <p:spTgt spid="19459">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animEffect transition="in" filter="fade">
                                      <p:cBhvr>
                                        <p:cTn id="31" dur="500"/>
                                        <p:tgtEl>
                                          <p:spTgt spid="19459">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animEffect transition="in" filter="fade">
                                      <p:cBhvr>
                                        <p:cTn id="35" dur="500"/>
                                        <p:tgtEl>
                                          <p:spTgt spid="19459">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9459">
                                            <p:txEl>
                                              <p:pRg st="8" end="8"/>
                                            </p:txEl>
                                          </p:spTgt>
                                        </p:tgtEl>
                                        <p:attrNameLst>
                                          <p:attrName>style.visibility</p:attrName>
                                        </p:attrNameLst>
                                      </p:cBhvr>
                                      <p:to>
                                        <p:strVal val="visible"/>
                                      </p:to>
                                    </p:set>
                                    <p:animEffect transition="in" filter="fade">
                                      <p:cBhvr>
                                        <p:cTn id="39" dur="500"/>
                                        <p:tgtEl>
                                          <p:spTgt spid="194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3808294" y="1690688"/>
            <a:ext cx="4575412" cy="4351338"/>
          </a:xfrm>
        </p:spPr>
        <p:txBody>
          <a:bodyPr/>
          <a:lstStyle/>
          <a:p>
            <a:pPr marL="0" indent="0">
              <a:spcAft>
                <a:spcPts val="1200"/>
              </a:spcAft>
              <a:buNone/>
            </a:pPr>
            <a:r>
              <a:rPr lang="en-US" dirty="0"/>
              <a:t>Accessibility</a:t>
            </a:r>
          </a:p>
          <a:p>
            <a:pPr marL="457200" lvl="1" indent="0">
              <a:spcAft>
                <a:spcPts val="1200"/>
              </a:spcAft>
              <a:buNone/>
            </a:pPr>
            <a:r>
              <a:rPr lang="en-US" dirty="0"/>
              <a:t>Almost 20% of users</a:t>
            </a:r>
          </a:p>
          <a:p>
            <a:pPr marL="457200" lvl="1" indent="0">
              <a:spcAft>
                <a:spcPts val="1200"/>
              </a:spcAft>
              <a:buNone/>
            </a:pPr>
            <a:r>
              <a:rPr lang="en-US" dirty="0"/>
              <a:t>Vision</a:t>
            </a:r>
          </a:p>
          <a:p>
            <a:pPr marL="457200" lvl="1" indent="0">
              <a:spcAft>
                <a:spcPts val="1200"/>
              </a:spcAft>
              <a:buNone/>
            </a:pPr>
            <a:r>
              <a:rPr lang="en-US" dirty="0"/>
              <a:t>Motor</a:t>
            </a:r>
          </a:p>
          <a:p>
            <a:pPr marL="457200" lvl="1" indent="0">
              <a:spcAft>
                <a:spcPts val="1200"/>
              </a:spcAft>
              <a:buNone/>
            </a:pPr>
            <a:r>
              <a:rPr lang="en-US" dirty="0"/>
              <a:t>W3C Web Accessibility Initiative</a:t>
            </a:r>
          </a:p>
          <a:p>
            <a:endParaRPr lang="en-US" dirty="0"/>
          </a:p>
        </p:txBody>
      </p:sp>
    </p:spTree>
    <p:extLst>
      <p:ext uri="{BB962C8B-B14F-4D97-AF65-F5344CB8AC3E}">
        <p14:creationId xmlns:p14="http://schemas.microsoft.com/office/powerpoint/2010/main" val="85719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423012" y="1690688"/>
            <a:ext cx="3429000" cy="2951567"/>
          </a:xfrm>
        </p:spPr>
        <p:txBody>
          <a:bodyPr/>
          <a:lstStyle/>
          <a:p>
            <a:pPr marL="0" indent="0">
              <a:spcAft>
                <a:spcPts val="1200"/>
              </a:spcAft>
              <a:buNone/>
            </a:pPr>
            <a:r>
              <a:rPr lang="en-US" dirty="0"/>
              <a:t>Testing</a:t>
            </a:r>
          </a:p>
          <a:p>
            <a:pPr marL="457200" lvl="1" indent="0">
              <a:spcAft>
                <a:spcPts val="1200"/>
              </a:spcAft>
              <a:buNone/>
            </a:pPr>
            <a:r>
              <a:rPr lang="en-US" dirty="0"/>
              <a:t>IRB</a:t>
            </a:r>
          </a:p>
          <a:p>
            <a:pPr marL="457200" lvl="1" indent="0">
              <a:spcAft>
                <a:spcPts val="1200"/>
              </a:spcAft>
              <a:buNone/>
            </a:pPr>
            <a:r>
              <a:rPr lang="en-US" dirty="0"/>
              <a:t>Representative users</a:t>
            </a:r>
          </a:p>
          <a:p>
            <a:pPr marL="457200" lvl="1" indent="0">
              <a:spcAft>
                <a:spcPts val="1200"/>
              </a:spcAft>
              <a:buNone/>
            </a:pPr>
            <a:r>
              <a:rPr lang="en-US" dirty="0" err="1"/>
              <a:t>Morae</a:t>
            </a:r>
            <a:r>
              <a:rPr lang="en-US" dirty="0"/>
              <a:t> / Video</a:t>
            </a:r>
          </a:p>
          <a:p>
            <a:pPr marL="457200" lvl="1" indent="0">
              <a:spcAft>
                <a:spcPts val="1200"/>
              </a:spcAft>
              <a:buNone/>
            </a:pPr>
            <a:r>
              <a:rPr lang="en-US" dirty="0"/>
              <a:t>Reports</a:t>
            </a:r>
          </a:p>
          <a:p>
            <a:pPr lvl="1"/>
            <a:endParaRPr lang="en-US" dirty="0"/>
          </a:p>
          <a:p>
            <a:endParaRPr lang="en-US" dirty="0"/>
          </a:p>
        </p:txBody>
      </p:sp>
    </p:spTree>
    <p:extLst>
      <p:ext uri="{BB962C8B-B14F-4D97-AF65-F5344CB8AC3E}">
        <p14:creationId xmlns:p14="http://schemas.microsoft.com/office/powerpoint/2010/main" val="335061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3824216" y="1690688"/>
            <a:ext cx="4543567" cy="2965215"/>
          </a:xfrm>
        </p:spPr>
        <p:txBody>
          <a:bodyPr/>
          <a:lstStyle/>
          <a:p>
            <a:pPr marL="0" indent="0">
              <a:spcAft>
                <a:spcPts val="1200"/>
              </a:spcAft>
              <a:buNone/>
            </a:pPr>
            <a:r>
              <a:rPr lang="en-US" dirty="0"/>
              <a:t>Implementation and Marketing</a:t>
            </a:r>
          </a:p>
          <a:p>
            <a:pPr marL="457200" lvl="1" indent="0">
              <a:spcAft>
                <a:spcPts val="1200"/>
              </a:spcAft>
              <a:buNone/>
            </a:pPr>
            <a:r>
              <a:rPr lang="en-US" dirty="0"/>
              <a:t>Publishing a website</a:t>
            </a:r>
          </a:p>
          <a:p>
            <a:pPr marL="457200" lvl="1" indent="0">
              <a:spcAft>
                <a:spcPts val="1200"/>
              </a:spcAft>
              <a:buNone/>
            </a:pPr>
            <a:r>
              <a:rPr lang="en-US" dirty="0"/>
              <a:t>Search engines</a:t>
            </a:r>
          </a:p>
          <a:p>
            <a:pPr marL="457200" lvl="1" indent="0">
              <a:spcAft>
                <a:spcPts val="1200"/>
              </a:spcAft>
              <a:buNone/>
            </a:pPr>
            <a:r>
              <a:rPr lang="en-US" dirty="0"/>
              <a:t>Plan for drawing audience</a:t>
            </a:r>
          </a:p>
          <a:p>
            <a:pPr marL="457200" lvl="1" indent="0">
              <a:spcAft>
                <a:spcPts val="1200"/>
              </a:spcAft>
              <a:buNone/>
            </a:pPr>
            <a:r>
              <a:rPr lang="en-US" dirty="0"/>
              <a:t>Plan for fostering loyalty</a:t>
            </a:r>
          </a:p>
          <a:p>
            <a:pPr lvl="1"/>
            <a:endParaRPr lang="en-US" dirty="0"/>
          </a:p>
          <a:p>
            <a:pPr lvl="1"/>
            <a:endParaRPr lang="en-US" dirty="0"/>
          </a:p>
          <a:p>
            <a:endParaRPr lang="en-US" dirty="0"/>
          </a:p>
        </p:txBody>
      </p:sp>
    </p:spTree>
    <p:extLst>
      <p:ext uri="{BB962C8B-B14F-4D97-AF65-F5344CB8AC3E}">
        <p14:creationId xmlns:p14="http://schemas.microsoft.com/office/powerpoint/2010/main" val="43056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838200" y="1690687"/>
            <a:ext cx="10515600" cy="1019561"/>
          </a:xfrm>
        </p:spPr>
        <p:txBody>
          <a:bodyPr>
            <a:normAutofit/>
          </a:bodyPr>
          <a:lstStyle/>
          <a:p>
            <a:pPr marL="0" indent="0">
              <a:spcAft>
                <a:spcPts val="1200"/>
              </a:spcAft>
              <a:buNone/>
            </a:pPr>
            <a:r>
              <a:rPr lang="en-US" dirty="0"/>
              <a:t>1. Approximately how many people in the US live with some form of impairment?</a:t>
            </a:r>
          </a:p>
          <a:p>
            <a:endParaRPr lang="en-US" dirty="0"/>
          </a:p>
        </p:txBody>
      </p:sp>
      <p:sp>
        <p:nvSpPr>
          <p:cNvPr id="4" name="Content Placeholder 2"/>
          <p:cNvSpPr txBox="1">
            <a:spLocks/>
          </p:cNvSpPr>
          <p:nvPr/>
        </p:nvSpPr>
        <p:spPr>
          <a:xfrm>
            <a:off x="2074360" y="2710248"/>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One in four</a:t>
            </a:r>
          </a:p>
          <a:p>
            <a:endParaRPr lang="en-US" sz="3200" dirty="0">
              <a:latin typeface="Abadi Extra Light" panose="020B0204020104020204" pitchFamily="34" charset="0"/>
            </a:endParaRPr>
          </a:p>
        </p:txBody>
      </p:sp>
      <p:sp>
        <p:nvSpPr>
          <p:cNvPr id="7" name="Content Placeholder 2"/>
          <p:cNvSpPr txBox="1">
            <a:spLocks/>
          </p:cNvSpPr>
          <p:nvPr/>
        </p:nvSpPr>
        <p:spPr>
          <a:xfrm>
            <a:off x="2074360" y="3554886"/>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One in nine</a:t>
            </a:r>
          </a:p>
          <a:p>
            <a:endParaRPr lang="en-US" sz="3200" dirty="0">
              <a:latin typeface="Abadi Extra Light" panose="020B0204020104020204" pitchFamily="34" charset="0"/>
            </a:endParaRPr>
          </a:p>
        </p:txBody>
      </p:sp>
      <p:sp>
        <p:nvSpPr>
          <p:cNvPr id="8" name="Content Placeholder 2"/>
          <p:cNvSpPr txBox="1">
            <a:spLocks/>
          </p:cNvSpPr>
          <p:nvPr/>
        </p:nvSpPr>
        <p:spPr>
          <a:xfrm>
            <a:off x="2074360" y="3132567"/>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One in three</a:t>
            </a:r>
          </a:p>
        </p:txBody>
      </p:sp>
      <p:sp>
        <p:nvSpPr>
          <p:cNvPr id="9" name="Content Placeholder 2"/>
          <p:cNvSpPr txBox="1">
            <a:spLocks/>
          </p:cNvSpPr>
          <p:nvPr/>
        </p:nvSpPr>
        <p:spPr>
          <a:xfrm>
            <a:off x="2074360" y="3977205"/>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One in five</a:t>
            </a:r>
          </a:p>
          <a:p>
            <a:endParaRPr lang="en-US" sz="3200" dirty="0">
              <a:latin typeface="Abadi Extra Light" panose="020B0204020104020204" pitchFamily="34" charset="0"/>
            </a:endParaRPr>
          </a:p>
        </p:txBody>
      </p:sp>
    </p:spTree>
    <p:extLst>
      <p:ext uri="{BB962C8B-B14F-4D97-AF65-F5344CB8AC3E}">
        <p14:creationId xmlns:p14="http://schemas.microsoft.com/office/powerpoint/2010/main" val="425260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838200" y="1690687"/>
            <a:ext cx="10515600" cy="1019561"/>
          </a:xfrm>
        </p:spPr>
        <p:txBody>
          <a:bodyPr>
            <a:normAutofit/>
          </a:bodyPr>
          <a:lstStyle/>
          <a:p>
            <a:pPr marL="0" indent="0">
              <a:spcAft>
                <a:spcPts val="1200"/>
              </a:spcAft>
              <a:buNone/>
            </a:pPr>
            <a:r>
              <a:rPr lang="en-US" dirty="0"/>
              <a:t>2. What are the two forms of diversity cited in Web Design?</a:t>
            </a:r>
          </a:p>
          <a:p>
            <a:endParaRPr lang="en-US" dirty="0"/>
          </a:p>
        </p:txBody>
      </p:sp>
      <p:sp>
        <p:nvSpPr>
          <p:cNvPr id="4" name="Content Placeholder 2"/>
          <p:cNvSpPr txBox="1">
            <a:spLocks/>
          </p:cNvSpPr>
          <p:nvPr/>
        </p:nvSpPr>
        <p:spPr>
          <a:xfrm>
            <a:off x="2074360" y="2710248"/>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Technology</a:t>
            </a:r>
          </a:p>
          <a:p>
            <a:endParaRPr lang="en-US" sz="3200" dirty="0">
              <a:latin typeface="Abadi Extra Light" panose="020B0204020104020204" pitchFamily="34" charset="0"/>
            </a:endParaRPr>
          </a:p>
        </p:txBody>
      </p:sp>
      <p:sp>
        <p:nvSpPr>
          <p:cNvPr id="7" name="Content Placeholder 2"/>
          <p:cNvSpPr txBox="1">
            <a:spLocks/>
          </p:cNvSpPr>
          <p:nvPr/>
        </p:nvSpPr>
        <p:spPr>
          <a:xfrm>
            <a:off x="2074360" y="3554886"/>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Designer</a:t>
            </a:r>
          </a:p>
          <a:p>
            <a:endParaRPr lang="en-US" sz="3200" dirty="0">
              <a:latin typeface="Abadi Extra Light" panose="020B0204020104020204" pitchFamily="34" charset="0"/>
            </a:endParaRPr>
          </a:p>
        </p:txBody>
      </p:sp>
      <p:sp>
        <p:nvSpPr>
          <p:cNvPr id="8" name="Content Placeholder 2"/>
          <p:cNvSpPr txBox="1">
            <a:spLocks/>
          </p:cNvSpPr>
          <p:nvPr/>
        </p:nvSpPr>
        <p:spPr>
          <a:xfrm>
            <a:off x="2074360" y="3132567"/>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Content</a:t>
            </a:r>
          </a:p>
        </p:txBody>
      </p:sp>
      <p:sp>
        <p:nvSpPr>
          <p:cNvPr id="9" name="Content Placeholder 2"/>
          <p:cNvSpPr txBox="1">
            <a:spLocks/>
          </p:cNvSpPr>
          <p:nvPr/>
        </p:nvSpPr>
        <p:spPr>
          <a:xfrm>
            <a:off x="2074360" y="3977205"/>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User</a:t>
            </a:r>
          </a:p>
          <a:p>
            <a:endParaRPr lang="en-US" sz="3200" dirty="0">
              <a:latin typeface="Abadi Extra Light" panose="020B0204020104020204" pitchFamily="34" charset="0"/>
            </a:endParaRPr>
          </a:p>
        </p:txBody>
      </p:sp>
    </p:spTree>
    <p:extLst>
      <p:ext uri="{BB962C8B-B14F-4D97-AF65-F5344CB8AC3E}">
        <p14:creationId xmlns:p14="http://schemas.microsoft.com/office/powerpoint/2010/main" val="239981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838200" y="1690687"/>
            <a:ext cx="10515600" cy="1019561"/>
          </a:xfrm>
        </p:spPr>
        <p:txBody>
          <a:bodyPr>
            <a:normAutofit/>
          </a:bodyPr>
          <a:lstStyle/>
          <a:p>
            <a:pPr marL="0" indent="0">
              <a:spcAft>
                <a:spcPts val="1200"/>
              </a:spcAft>
              <a:buNone/>
            </a:pPr>
            <a:r>
              <a:rPr lang="en-US" dirty="0"/>
              <a:t>3. What are the two primary impairments that affect user experience (UX) and the Web?</a:t>
            </a:r>
          </a:p>
          <a:p>
            <a:endParaRPr lang="en-US" dirty="0"/>
          </a:p>
        </p:txBody>
      </p:sp>
      <p:sp>
        <p:nvSpPr>
          <p:cNvPr id="4" name="Content Placeholder 2"/>
          <p:cNvSpPr txBox="1">
            <a:spLocks/>
          </p:cNvSpPr>
          <p:nvPr/>
        </p:nvSpPr>
        <p:spPr>
          <a:xfrm>
            <a:off x="2074360" y="2710248"/>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Vision</a:t>
            </a:r>
          </a:p>
          <a:p>
            <a:endParaRPr lang="en-US" sz="3200" dirty="0">
              <a:latin typeface="Abadi Extra Light" panose="020B0204020104020204" pitchFamily="34" charset="0"/>
            </a:endParaRPr>
          </a:p>
        </p:txBody>
      </p:sp>
      <p:sp>
        <p:nvSpPr>
          <p:cNvPr id="7" name="Content Placeholder 2"/>
          <p:cNvSpPr txBox="1">
            <a:spLocks/>
          </p:cNvSpPr>
          <p:nvPr/>
        </p:nvSpPr>
        <p:spPr>
          <a:xfrm>
            <a:off x="2074360" y="3977205"/>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Math</a:t>
            </a:r>
          </a:p>
          <a:p>
            <a:endParaRPr lang="en-US" sz="3200" dirty="0">
              <a:latin typeface="Abadi Extra Light" panose="020B0204020104020204" pitchFamily="34" charset="0"/>
            </a:endParaRPr>
          </a:p>
        </p:txBody>
      </p:sp>
      <p:sp>
        <p:nvSpPr>
          <p:cNvPr id="8" name="Content Placeholder 2"/>
          <p:cNvSpPr txBox="1">
            <a:spLocks/>
          </p:cNvSpPr>
          <p:nvPr/>
        </p:nvSpPr>
        <p:spPr>
          <a:xfrm>
            <a:off x="2074360" y="3132567"/>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Hearing</a:t>
            </a:r>
          </a:p>
        </p:txBody>
      </p:sp>
      <p:sp>
        <p:nvSpPr>
          <p:cNvPr id="9" name="Content Placeholder 2"/>
          <p:cNvSpPr txBox="1">
            <a:spLocks/>
          </p:cNvSpPr>
          <p:nvPr/>
        </p:nvSpPr>
        <p:spPr>
          <a:xfrm>
            <a:off x="2074360" y="3554886"/>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Motor </a:t>
            </a:r>
          </a:p>
          <a:p>
            <a:endParaRPr lang="en-US" sz="3200" dirty="0">
              <a:latin typeface="Abadi Extra Light" panose="020B0204020104020204" pitchFamily="34" charset="0"/>
            </a:endParaRPr>
          </a:p>
        </p:txBody>
      </p:sp>
    </p:spTree>
    <p:extLst>
      <p:ext uri="{BB962C8B-B14F-4D97-AF65-F5344CB8AC3E}">
        <p14:creationId xmlns:p14="http://schemas.microsoft.com/office/powerpoint/2010/main" val="368957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838200" y="1690687"/>
            <a:ext cx="10515600" cy="1019561"/>
          </a:xfrm>
        </p:spPr>
        <p:txBody>
          <a:bodyPr>
            <a:normAutofit/>
          </a:bodyPr>
          <a:lstStyle/>
          <a:p>
            <a:pPr marL="0" indent="0">
              <a:spcAft>
                <a:spcPts val="1200"/>
              </a:spcAft>
              <a:buNone/>
            </a:pPr>
            <a:r>
              <a:rPr lang="en-US" dirty="0"/>
              <a:t>4. What is the most important concern relating to vision impairment and web design</a:t>
            </a:r>
          </a:p>
          <a:p>
            <a:endParaRPr lang="en-US" dirty="0"/>
          </a:p>
        </p:txBody>
      </p:sp>
      <p:sp>
        <p:nvSpPr>
          <p:cNvPr id="4" name="Content Placeholder 2"/>
          <p:cNvSpPr txBox="1">
            <a:spLocks/>
          </p:cNvSpPr>
          <p:nvPr/>
        </p:nvSpPr>
        <p:spPr>
          <a:xfrm>
            <a:off x="2110218" y="3077045"/>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Color</a:t>
            </a:r>
          </a:p>
          <a:p>
            <a:endParaRPr lang="en-US" sz="3200" dirty="0">
              <a:latin typeface="Abadi Extra Light" panose="020B0204020104020204" pitchFamily="34" charset="0"/>
            </a:endParaRPr>
          </a:p>
        </p:txBody>
      </p:sp>
      <p:sp>
        <p:nvSpPr>
          <p:cNvPr id="7" name="Content Placeholder 2"/>
          <p:cNvSpPr txBox="1">
            <a:spLocks/>
          </p:cNvSpPr>
          <p:nvPr/>
        </p:nvSpPr>
        <p:spPr>
          <a:xfrm>
            <a:off x="2110215" y="3443842"/>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Hue</a:t>
            </a:r>
          </a:p>
          <a:p>
            <a:endParaRPr lang="en-US" sz="3200" dirty="0">
              <a:latin typeface="Abadi Extra Light" panose="020B0204020104020204" pitchFamily="34" charset="0"/>
            </a:endParaRPr>
          </a:p>
        </p:txBody>
      </p:sp>
      <p:sp>
        <p:nvSpPr>
          <p:cNvPr id="8" name="Content Placeholder 2"/>
          <p:cNvSpPr txBox="1">
            <a:spLocks/>
          </p:cNvSpPr>
          <p:nvPr/>
        </p:nvSpPr>
        <p:spPr>
          <a:xfrm>
            <a:off x="2110216" y="3810640"/>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Saturation</a:t>
            </a:r>
          </a:p>
        </p:txBody>
      </p:sp>
      <p:sp>
        <p:nvSpPr>
          <p:cNvPr id="9" name="Content Placeholder 2"/>
          <p:cNvSpPr txBox="1">
            <a:spLocks/>
          </p:cNvSpPr>
          <p:nvPr/>
        </p:nvSpPr>
        <p:spPr>
          <a:xfrm>
            <a:off x="2110215" y="2710248"/>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Contrast</a:t>
            </a:r>
          </a:p>
        </p:txBody>
      </p:sp>
    </p:spTree>
    <p:extLst>
      <p:ext uri="{BB962C8B-B14F-4D97-AF65-F5344CB8AC3E}">
        <p14:creationId xmlns:p14="http://schemas.microsoft.com/office/powerpoint/2010/main" val="359169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a:bodyPr>
          <a:lstStyle/>
          <a:p>
            <a:pPr>
              <a:defRPr/>
            </a:pPr>
            <a:r>
              <a:rPr lang="en-US" dirty="0"/>
              <a:t>Accessibility</a:t>
            </a:r>
          </a:p>
        </p:txBody>
      </p:sp>
      <p:sp>
        <p:nvSpPr>
          <p:cNvPr id="12291" name="Rectangle 3"/>
          <p:cNvSpPr>
            <a:spLocks noGrp="1" noChangeArrowheads="1"/>
          </p:cNvSpPr>
          <p:nvPr>
            <p:ph idx="1"/>
          </p:nvPr>
        </p:nvSpPr>
        <p:spPr>
          <a:xfrm>
            <a:off x="838200" y="1457980"/>
            <a:ext cx="10515600" cy="4351338"/>
          </a:xfrm>
        </p:spPr>
        <p:txBody>
          <a:bodyPr/>
          <a:lstStyle/>
          <a:p>
            <a:pPr marL="0" indent="0">
              <a:spcAft>
                <a:spcPts val="1200"/>
              </a:spcAft>
              <a:buNone/>
            </a:pPr>
            <a:r>
              <a:rPr lang="en-US" altLang="en-US" b="1" dirty="0"/>
              <a:t>Accessible</a:t>
            </a:r>
            <a:r>
              <a:rPr lang="en-US" altLang="en-US" dirty="0"/>
              <a:t>—able to be used by people with handicaps. Usable for this audience</a:t>
            </a:r>
          </a:p>
          <a:p>
            <a:pPr marL="0" indent="0">
              <a:spcAft>
                <a:spcPts val="1200"/>
              </a:spcAft>
              <a:buNone/>
            </a:pPr>
            <a:r>
              <a:rPr lang="en-US" altLang="en-US" b="1" dirty="0"/>
              <a:t>Accessibility</a:t>
            </a:r>
            <a:r>
              <a:rPr lang="en-US" altLang="en-US" dirty="0"/>
              <a:t>—focus on creation of sites that are accessible</a:t>
            </a:r>
          </a:p>
        </p:txBody>
      </p:sp>
    </p:spTree>
    <p:extLst>
      <p:ext uri="{BB962C8B-B14F-4D97-AF65-F5344CB8AC3E}">
        <p14:creationId xmlns:p14="http://schemas.microsoft.com/office/powerpoint/2010/main" val="96153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838200" y="1690687"/>
            <a:ext cx="10515600" cy="1019561"/>
          </a:xfrm>
        </p:spPr>
        <p:txBody>
          <a:bodyPr>
            <a:normAutofit/>
          </a:bodyPr>
          <a:lstStyle/>
          <a:p>
            <a:pPr marL="0" indent="0">
              <a:spcAft>
                <a:spcPts val="1200"/>
              </a:spcAft>
              <a:buNone/>
            </a:pPr>
            <a:r>
              <a:rPr lang="en-US" dirty="0"/>
              <a:t>5. In testing a web site, what observations are relevant to site design?</a:t>
            </a:r>
          </a:p>
          <a:p>
            <a:endParaRPr lang="en-US" dirty="0"/>
          </a:p>
        </p:txBody>
      </p:sp>
      <p:sp>
        <p:nvSpPr>
          <p:cNvPr id="4" name="Content Placeholder 2"/>
          <p:cNvSpPr txBox="1">
            <a:spLocks/>
          </p:cNvSpPr>
          <p:nvPr/>
        </p:nvSpPr>
        <p:spPr>
          <a:xfrm>
            <a:off x="2110218" y="3089212"/>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Ease of Use</a:t>
            </a:r>
          </a:p>
          <a:p>
            <a:endParaRPr lang="en-US" sz="3200" dirty="0">
              <a:latin typeface="Abadi Extra Light" panose="020B0204020104020204" pitchFamily="34" charset="0"/>
            </a:endParaRPr>
          </a:p>
        </p:txBody>
      </p:sp>
      <p:sp>
        <p:nvSpPr>
          <p:cNvPr id="7" name="Content Placeholder 2"/>
          <p:cNvSpPr txBox="1">
            <a:spLocks/>
          </p:cNvSpPr>
          <p:nvPr/>
        </p:nvSpPr>
        <p:spPr>
          <a:xfrm>
            <a:off x="2110215" y="3447142"/>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User ability</a:t>
            </a:r>
          </a:p>
          <a:p>
            <a:endParaRPr lang="en-US" sz="3200" dirty="0">
              <a:latin typeface="Abadi Extra Light" panose="020B0204020104020204" pitchFamily="34" charset="0"/>
            </a:endParaRPr>
          </a:p>
        </p:txBody>
      </p:sp>
      <p:sp>
        <p:nvSpPr>
          <p:cNvPr id="8" name="Content Placeholder 2"/>
          <p:cNvSpPr txBox="1">
            <a:spLocks/>
          </p:cNvSpPr>
          <p:nvPr/>
        </p:nvSpPr>
        <p:spPr>
          <a:xfrm>
            <a:off x="2110216" y="3810640"/>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User observations/feedback</a:t>
            </a:r>
          </a:p>
        </p:txBody>
      </p:sp>
      <p:sp>
        <p:nvSpPr>
          <p:cNvPr id="9" name="Content Placeholder 2"/>
          <p:cNvSpPr txBox="1">
            <a:spLocks/>
          </p:cNvSpPr>
          <p:nvPr/>
        </p:nvSpPr>
        <p:spPr>
          <a:xfrm>
            <a:off x="2110215" y="2710248"/>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Navigation</a:t>
            </a:r>
          </a:p>
        </p:txBody>
      </p:sp>
    </p:spTree>
    <p:extLst>
      <p:ext uri="{BB962C8B-B14F-4D97-AF65-F5344CB8AC3E}">
        <p14:creationId xmlns:p14="http://schemas.microsoft.com/office/powerpoint/2010/main" val="143479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838200" y="1690687"/>
            <a:ext cx="10515600" cy="1019561"/>
          </a:xfrm>
        </p:spPr>
        <p:txBody>
          <a:bodyPr>
            <a:normAutofit/>
          </a:bodyPr>
          <a:lstStyle/>
          <a:p>
            <a:pPr marL="0" indent="0">
              <a:spcAft>
                <a:spcPts val="1200"/>
              </a:spcAft>
              <a:buNone/>
            </a:pPr>
            <a:r>
              <a:rPr lang="en-US" dirty="0"/>
              <a:t>6. Using an affiliate program is a quick way to guarantee increased traffic to a web site.</a:t>
            </a:r>
          </a:p>
          <a:p>
            <a:endParaRPr lang="en-US" dirty="0"/>
          </a:p>
        </p:txBody>
      </p:sp>
      <p:sp>
        <p:nvSpPr>
          <p:cNvPr id="4" name="Content Placeholder 2"/>
          <p:cNvSpPr txBox="1">
            <a:spLocks/>
          </p:cNvSpPr>
          <p:nvPr/>
        </p:nvSpPr>
        <p:spPr>
          <a:xfrm>
            <a:off x="2074359" y="3566758"/>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False</a:t>
            </a:r>
          </a:p>
          <a:p>
            <a:endParaRPr lang="en-US" sz="3200" dirty="0">
              <a:latin typeface="Abadi Extra Light" panose="020B0204020104020204" pitchFamily="34" charset="0"/>
            </a:endParaRPr>
          </a:p>
        </p:txBody>
      </p:sp>
      <p:sp>
        <p:nvSpPr>
          <p:cNvPr id="8" name="Content Placeholder 2"/>
          <p:cNvSpPr txBox="1">
            <a:spLocks/>
          </p:cNvSpPr>
          <p:nvPr/>
        </p:nvSpPr>
        <p:spPr>
          <a:xfrm>
            <a:off x="2074360" y="3132567"/>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True</a:t>
            </a:r>
          </a:p>
        </p:txBody>
      </p:sp>
    </p:spTree>
    <p:extLst>
      <p:ext uri="{BB962C8B-B14F-4D97-AF65-F5344CB8AC3E}">
        <p14:creationId xmlns:p14="http://schemas.microsoft.com/office/powerpoint/2010/main" val="422768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838200" y="1690687"/>
            <a:ext cx="10515600" cy="1019561"/>
          </a:xfrm>
        </p:spPr>
        <p:txBody>
          <a:bodyPr>
            <a:normAutofit/>
          </a:bodyPr>
          <a:lstStyle/>
          <a:p>
            <a:pPr marL="0" indent="0">
              <a:spcAft>
                <a:spcPts val="1200"/>
              </a:spcAft>
              <a:buNone/>
            </a:pPr>
            <a:r>
              <a:rPr lang="en-US" dirty="0"/>
              <a:t>7. You can register a site directly with some search engines to improve its likelihood of appearing nearer the top of search results.</a:t>
            </a:r>
          </a:p>
          <a:p>
            <a:endParaRPr lang="en-US" dirty="0"/>
          </a:p>
        </p:txBody>
      </p:sp>
      <p:sp>
        <p:nvSpPr>
          <p:cNvPr id="4" name="Content Placeholder 2"/>
          <p:cNvSpPr txBox="1">
            <a:spLocks/>
          </p:cNvSpPr>
          <p:nvPr/>
        </p:nvSpPr>
        <p:spPr>
          <a:xfrm>
            <a:off x="2074359" y="3154380"/>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True</a:t>
            </a:r>
          </a:p>
          <a:p>
            <a:endParaRPr lang="en-US" sz="3200" dirty="0">
              <a:latin typeface="Abadi Extra Light" panose="020B0204020104020204" pitchFamily="34" charset="0"/>
            </a:endParaRPr>
          </a:p>
        </p:txBody>
      </p:sp>
      <p:sp>
        <p:nvSpPr>
          <p:cNvPr id="8" name="Content Placeholder 2"/>
          <p:cNvSpPr txBox="1">
            <a:spLocks/>
          </p:cNvSpPr>
          <p:nvPr/>
        </p:nvSpPr>
        <p:spPr>
          <a:xfrm>
            <a:off x="2074359" y="3576699"/>
            <a:ext cx="8557781" cy="422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latin typeface="Abadi Extra Light" panose="020B0204020104020204" pitchFamily="34" charset="0"/>
              </a:rPr>
              <a:t>False</a:t>
            </a:r>
          </a:p>
        </p:txBody>
      </p:sp>
    </p:spTree>
    <p:extLst>
      <p:ext uri="{BB962C8B-B14F-4D97-AF65-F5344CB8AC3E}">
        <p14:creationId xmlns:p14="http://schemas.microsoft.com/office/powerpoint/2010/main" val="422678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Sources</a:t>
            </a:r>
          </a:p>
        </p:txBody>
      </p:sp>
      <p:sp>
        <p:nvSpPr>
          <p:cNvPr id="6" name="Content Placeholder 5"/>
          <p:cNvSpPr>
            <a:spLocks noGrp="1"/>
          </p:cNvSpPr>
          <p:nvPr>
            <p:ph idx="1"/>
          </p:nvPr>
        </p:nvSpPr>
        <p:spPr>
          <a:xfrm>
            <a:off x="838200" y="1690688"/>
            <a:ext cx="9005457" cy="3191863"/>
          </a:xfrm>
        </p:spPr>
        <p:txBody>
          <a:bodyPr>
            <a:normAutofit/>
          </a:bodyPr>
          <a:lstStyle/>
          <a:p>
            <a:pPr marL="0" indent="0">
              <a:spcAft>
                <a:spcPts val="1200"/>
              </a:spcAft>
              <a:buNone/>
            </a:pPr>
            <a:r>
              <a:rPr lang="en-US" sz="1500" dirty="0"/>
              <a:t>“Nearly 1 in 5 people Have a Disability in the U.S., Census Bureau Reports”, United States Census Bureau, Retrieved from https://www.census.gov/newsroom/releases/archives/miscellaneous/cb12-134.html</a:t>
            </a:r>
          </a:p>
          <a:p>
            <a:pPr marL="0" indent="0">
              <a:spcAft>
                <a:spcPts val="1200"/>
              </a:spcAft>
              <a:buNone/>
            </a:pPr>
            <a:r>
              <a:rPr lang="en-US" sz="1500" dirty="0"/>
              <a:t>“State &amp; County </a:t>
            </a:r>
            <a:r>
              <a:rPr lang="en-US" sz="1500" dirty="0" err="1"/>
              <a:t>QuickFacts</a:t>
            </a:r>
            <a:r>
              <a:rPr lang="en-US" sz="1500" dirty="0"/>
              <a:t>”, United States Census Bureau, Retrieved from http://quickfacts.census.gov/qfd/states/00000.html</a:t>
            </a:r>
          </a:p>
          <a:p>
            <a:pPr marL="0" indent="0">
              <a:spcAft>
                <a:spcPts val="1200"/>
              </a:spcAft>
              <a:buNone/>
            </a:pPr>
            <a:r>
              <a:rPr lang="en-US" sz="1500" dirty="0"/>
              <a:t>“</a:t>
            </a:r>
            <a:r>
              <a:rPr lang="en-US" sz="1500" dirty="0" err="1"/>
              <a:t>EasyChecks</a:t>
            </a:r>
            <a:r>
              <a:rPr lang="en-US" sz="1500" dirty="0"/>
              <a:t> – A First Review of Web Accessibility”, W3C Web Accessibility Initiative, Retrieved from </a:t>
            </a:r>
            <a:r>
              <a:rPr lang="en-US" sz="1500" dirty="0">
                <a:hlinkClick r:id="rId2"/>
              </a:rPr>
              <a:t>http://www.w3.org/WAI/eval/preliminary.html</a:t>
            </a:r>
            <a:endParaRPr lang="en-US" sz="1500" dirty="0"/>
          </a:p>
          <a:p>
            <a:pPr marL="0" indent="0">
              <a:spcAft>
                <a:spcPts val="1200"/>
              </a:spcAft>
              <a:buNone/>
            </a:pPr>
            <a:r>
              <a:rPr lang="en-US" sz="1500" dirty="0">
                <a:hlinkClick r:id="rId3"/>
              </a:rPr>
              <a:t>https://www.smartinsights.com/search-engine-marketing/search-engine-statistics/</a:t>
            </a:r>
            <a:r>
              <a:rPr lang="en-US" sz="1500" dirty="0"/>
              <a:t> </a:t>
            </a:r>
          </a:p>
          <a:p>
            <a:pPr marL="0" indent="0">
              <a:spcAft>
                <a:spcPts val="1200"/>
              </a:spcAft>
              <a:buNone/>
            </a:pPr>
            <a:r>
              <a:rPr lang="en-US" sz="1500" dirty="0">
                <a:hlinkClick r:id="rId4"/>
              </a:rPr>
              <a:t>https://usabilitygeek.com/bad-vs-good-accessible-designs/</a:t>
            </a:r>
            <a:r>
              <a:rPr lang="en-US" sz="1500" dirty="0"/>
              <a:t> </a:t>
            </a:r>
          </a:p>
          <a:p>
            <a:endParaRPr lang="en-US" sz="1000" dirty="0"/>
          </a:p>
        </p:txBody>
      </p:sp>
    </p:spTree>
    <p:extLst>
      <p:ext uri="{BB962C8B-B14F-4D97-AF65-F5344CB8AC3E}">
        <p14:creationId xmlns:p14="http://schemas.microsoft.com/office/powerpoint/2010/main" val="217909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768"/>
            <a:ext cx="10515600" cy="701675"/>
          </a:xfrm>
        </p:spPr>
        <p:txBody>
          <a:bodyPr/>
          <a:lstStyle/>
          <a:p>
            <a:r>
              <a:rPr lang="en-US" dirty="0"/>
              <a:t>Copyrights</a:t>
            </a:r>
          </a:p>
        </p:txBody>
      </p:sp>
      <p:sp>
        <p:nvSpPr>
          <p:cNvPr id="3" name="Content Placeholder 2"/>
          <p:cNvSpPr>
            <a:spLocks noGrp="1"/>
          </p:cNvSpPr>
          <p:nvPr>
            <p:ph sz="quarter" idx="1"/>
          </p:nvPr>
        </p:nvSpPr>
        <p:spPr>
          <a:xfrm>
            <a:off x="179942" y="2038120"/>
            <a:ext cx="11832115" cy="3371161"/>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1100" dirty="0"/>
          </a:p>
          <a:p>
            <a:pPr marL="0" indent="0">
              <a:spcBef>
                <a:spcPct val="50000"/>
              </a:spcBef>
            </a:pPr>
            <a:r>
              <a:rPr lang="en-GB" sz="1100" dirty="0"/>
              <a:t>Linux is the registered trademark of Linus Torvalds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PartnerEdge, ByDesign, SAP Business ByDesign,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a:t>ERPsim is a registered copyright of ERPsim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4" name="Content Placeholder 6"/>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6" name="Picture 5" descr="sm-C&amp;IS-Logo.jpg"/>
          <p:cNvPicPr>
            <a:picLocks noChangeAspect="1"/>
          </p:cNvPicPr>
          <p:nvPr/>
        </p:nvPicPr>
        <p:blipFill>
          <a:blip r:embed="rId4" cstate="print"/>
          <a:stretch>
            <a:fillRect/>
          </a:stretch>
        </p:blipFill>
        <p:spPr>
          <a:xfrm>
            <a:off x="9551454" y="759243"/>
            <a:ext cx="945096" cy="119712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254391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a:bodyPr>
          <a:lstStyle/>
          <a:p>
            <a:pPr>
              <a:defRPr/>
            </a:pPr>
            <a:r>
              <a:rPr lang="en-US" dirty="0"/>
              <a:t>Accessibility</a:t>
            </a:r>
          </a:p>
        </p:txBody>
      </p:sp>
      <p:sp>
        <p:nvSpPr>
          <p:cNvPr id="12291" name="Rectangle 3"/>
          <p:cNvSpPr>
            <a:spLocks noGrp="1" noChangeArrowheads="1"/>
          </p:cNvSpPr>
          <p:nvPr>
            <p:ph idx="1"/>
          </p:nvPr>
        </p:nvSpPr>
        <p:spPr>
          <a:xfrm>
            <a:off x="838200" y="1457980"/>
            <a:ext cx="10515600" cy="4351338"/>
          </a:xfrm>
        </p:spPr>
        <p:txBody>
          <a:bodyPr/>
          <a:lstStyle/>
          <a:p>
            <a:pPr marL="0" indent="0">
              <a:buNone/>
            </a:pPr>
            <a:r>
              <a:rPr lang="en-US" altLang="en-US" b="1" dirty="0"/>
              <a:t>Primary concerns</a:t>
            </a:r>
            <a:r>
              <a:rPr lang="en-US" altLang="en-US" dirty="0"/>
              <a:t>:</a:t>
            </a:r>
          </a:p>
          <a:p>
            <a:pPr marL="457200" lvl="1" indent="0">
              <a:buNone/>
            </a:pPr>
            <a:r>
              <a:rPr lang="en-US" altLang="en-US" dirty="0"/>
              <a:t>Visual impairment—low vision or no vision (blind)</a:t>
            </a:r>
          </a:p>
          <a:p>
            <a:pPr marL="457200" lvl="1" indent="0">
              <a:spcAft>
                <a:spcPts val="1200"/>
              </a:spcAft>
              <a:buNone/>
            </a:pPr>
            <a:r>
              <a:rPr lang="en-US" altLang="en-US" dirty="0"/>
              <a:t>Motor impairment—difficulty using traditional pointing devices and/or keyboard</a:t>
            </a:r>
          </a:p>
          <a:p>
            <a:pPr marL="0" indent="0">
              <a:spcAft>
                <a:spcPts val="1200"/>
              </a:spcAft>
              <a:buNone/>
            </a:pPr>
            <a:r>
              <a:rPr lang="en-US" altLang="en-US" dirty="0"/>
              <a:t>Designing for accessibility is often neglected</a:t>
            </a:r>
          </a:p>
          <a:p>
            <a:pPr marL="0" indent="0">
              <a:buNone/>
            </a:pPr>
            <a:r>
              <a:rPr lang="en-US" altLang="en-US" dirty="0"/>
              <a:t>Requires particular effort on part of designer</a:t>
            </a:r>
          </a:p>
        </p:txBody>
      </p:sp>
    </p:spTree>
    <p:extLst>
      <p:ext uri="{BB962C8B-B14F-4D97-AF65-F5344CB8AC3E}">
        <p14:creationId xmlns:p14="http://schemas.microsoft.com/office/powerpoint/2010/main" val="162265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500"/>
                                        <p:tgtEl>
                                          <p:spTgt spid="1229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500"/>
                                        <p:tgtEl>
                                          <p:spTgt spid="1229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fade">
                                      <p:cBhvr>
                                        <p:cTn id="19" dur="500"/>
                                        <p:tgtEl>
                                          <p:spTgt spid="1229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animEffect transition="in" filter="fade">
                                      <p:cBhvr>
                                        <p:cTn id="23"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a:bodyPr>
          <a:lstStyle/>
          <a:p>
            <a:pPr>
              <a:defRPr/>
            </a:pPr>
            <a:r>
              <a:rPr lang="en-US" dirty="0"/>
              <a:t>Web Accessibility Initiative (WAI)</a:t>
            </a:r>
          </a:p>
        </p:txBody>
      </p:sp>
      <p:sp>
        <p:nvSpPr>
          <p:cNvPr id="9219" name="Rectangle 3"/>
          <p:cNvSpPr>
            <a:spLocks noGrp="1" noChangeArrowheads="1"/>
          </p:cNvSpPr>
          <p:nvPr>
            <p:ph idx="1"/>
          </p:nvPr>
        </p:nvSpPr>
        <p:spPr>
          <a:xfrm>
            <a:off x="838200" y="1382232"/>
            <a:ext cx="11112796" cy="4756055"/>
          </a:xfrm>
        </p:spPr>
        <p:txBody>
          <a:bodyPr rtlCol="0">
            <a:normAutofit/>
          </a:bodyPr>
          <a:lstStyle/>
          <a:p>
            <a:pPr marL="0" indent="0">
              <a:spcAft>
                <a:spcPts val="600"/>
              </a:spcAft>
              <a:buNone/>
              <a:defRPr/>
            </a:pPr>
            <a:r>
              <a:rPr lang="en-US" sz="2400" dirty="0">
                <a:solidFill>
                  <a:schemeClr val="tx1"/>
                </a:solidFill>
              </a:rPr>
              <a:t>Research sponsored by the World Wide Web Consortium (W3C) (</a:t>
            </a:r>
            <a:r>
              <a:rPr lang="en-US" sz="2400" dirty="0">
                <a:solidFill>
                  <a:schemeClr val="tx1"/>
                </a:solidFill>
                <a:hlinkClick r:id="rId3"/>
              </a:rPr>
              <a:t>www.w3.org</a:t>
            </a:r>
            <a:r>
              <a:rPr lang="en-US" sz="2400" dirty="0">
                <a:solidFill>
                  <a:schemeClr val="tx1"/>
                </a:solidFill>
              </a:rPr>
              <a:t>)</a:t>
            </a:r>
          </a:p>
          <a:p>
            <a:pPr marL="457200" lvl="1" indent="0">
              <a:spcAft>
                <a:spcPts val="600"/>
              </a:spcAft>
              <a:buNone/>
              <a:defRPr/>
            </a:pPr>
            <a:r>
              <a:rPr lang="en-US" dirty="0">
                <a:solidFill>
                  <a:schemeClr val="tx1"/>
                </a:solidFill>
              </a:rPr>
              <a:t>“</a:t>
            </a:r>
            <a:r>
              <a:rPr lang="en-US" i="1" dirty="0"/>
              <a:t>The power of the Web is in its universality. Access by everyone regardless of disability is an essential aspect.</a:t>
            </a:r>
            <a:r>
              <a:rPr lang="en-US" dirty="0">
                <a:solidFill>
                  <a:schemeClr val="tx1"/>
                </a:solidFill>
              </a:rPr>
              <a:t>”</a:t>
            </a:r>
          </a:p>
          <a:p>
            <a:pPr marL="457200" lvl="1" indent="0">
              <a:spcAft>
                <a:spcPts val="600"/>
              </a:spcAft>
              <a:buNone/>
              <a:defRPr/>
            </a:pPr>
            <a:r>
              <a:rPr lang="en-US" dirty="0">
                <a:solidFill>
                  <a:schemeClr val="tx1"/>
                </a:solidFill>
              </a:rPr>
              <a:t>“</a:t>
            </a:r>
            <a:r>
              <a:rPr lang="en-US" dirty="0"/>
              <a:t>The Web is fundamentally designed to work for all people, whatever their hardware, software, language, culture, location, or physical or mental ability. When the Web meets this goal, it is accessible to people with a diverse range of hearing, movement, sight, and cognitive ability.”</a:t>
            </a:r>
            <a:endParaRPr lang="en-US" dirty="0">
              <a:solidFill>
                <a:schemeClr val="tx1"/>
              </a:solidFill>
            </a:endParaRPr>
          </a:p>
          <a:p>
            <a:pPr marL="457200" lvl="1" indent="0">
              <a:spcAft>
                <a:spcPts val="600"/>
              </a:spcAft>
              <a:buNone/>
              <a:defRPr/>
            </a:pPr>
            <a:r>
              <a:rPr lang="en-US" dirty="0">
                <a:solidFill>
                  <a:schemeClr val="tx1"/>
                </a:solidFill>
                <a:hlinkClick r:id="rId4"/>
              </a:rPr>
              <a:t>http://www.w3.org/WAI/</a:t>
            </a:r>
            <a:endParaRPr lang="en-US" dirty="0">
              <a:solidFill>
                <a:schemeClr val="tx1"/>
              </a:solidFill>
            </a:endParaRPr>
          </a:p>
        </p:txBody>
      </p:sp>
    </p:spTree>
    <p:extLst>
      <p:ext uri="{BB962C8B-B14F-4D97-AF65-F5344CB8AC3E}">
        <p14:creationId xmlns:p14="http://schemas.microsoft.com/office/powerpoint/2010/main" val="421338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fade">
                                      <p:cBhvr>
                                        <p:cTn id="11" dur="500"/>
                                        <p:tgtEl>
                                          <p:spTgt spid="921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fade">
                                      <p:cBhvr>
                                        <p:cTn id="15" dur="500"/>
                                        <p:tgtEl>
                                          <p:spTgt spid="921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Effect transition="in" filter="fade">
                                      <p:cBhvr>
                                        <p:cTn id="19"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a:bodyPr>
          <a:lstStyle/>
          <a:p>
            <a:pPr>
              <a:defRPr/>
            </a:pPr>
            <a:r>
              <a:rPr lang="en-US" dirty="0"/>
              <a:t>Web Accessibility Initiative (WAI)</a:t>
            </a:r>
          </a:p>
        </p:txBody>
      </p:sp>
      <p:sp>
        <p:nvSpPr>
          <p:cNvPr id="9219" name="Rectangle 3"/>
          <p:cNvSpPr>
            <a:spLocks noGrp="1" noChangeArrowheads="1"/>
          </p:cNvSpPr>
          <p:nvPr>
            <p:ph idx="1"/>
          </p:nvPr>
        </p:nvSpPr>
        <p:spPr>
          <a:xfrm>
            <a:off x="838200" y="1382232"/>
            <a:ext cx="11112796" cy="4756055"/>
          </a:xfrm>
        </p:spPr>
        <p:txBody>
          <a:bodyPr rtlCol="0">
            <a:normAutofit/>
          </a:bodyPr>
          <a:lstStyle/>
          <a:p>
            <a:pPr marL="0" indent="0">
              <a:spcAft>
                <a:spcPts val="600"/>
              </a:spcAft>
              <a:buNone/>
              <a:defRPr/>
            </a:pPr>
            <a:r>
              <a:rPr lang="en-US" dirty="0">
                <a:solidFill>
                  <a:schemeClr val="tx1"/>
                </a:solidFill>
              </a:rPr>
              <a:t>W3C/WAI recommends:</a:t>
            </a:r>
          </a:p>
          <a:p>
            <a:pPr marL="457200" lvl="1" indent="0">
              <a:spcAft>
                <a:spcPts val="600"/>
              </a:spcAft>
              <a:buNone/>
              <a:defRPr/>
            </a:pPr>
            <a:r>
              <a:rPr lang="en-US" sz="2200" dirty="0">
                <a:solidFill>
                  <a:schemeClr val="tx1"/>
                </a:solidFill>
              </a:rPr>
              <a:t>Establish a team or individual whose purpose is to learn about accessible design</a:t>
            </a:r>
          </a:p>
          <a:p>
            <a:pPr marL="457200" lvl="1" indent="0">
              <a:spcAft>
                <a:spcPts val="600"/>
              </a:spcAft>
              <a:buNone/>
              <a:defRPr/>
            </a:pPr>
            <a:r>
              <a:rPr lang="en-US" sz="2200" dirty="0">
                <a:solidFill>
                  <a:schemeClr val="tx1"/>
                </a:solidFill>
              </a:rPr>
              <a:t>Have the above promote and educate design team(s) about importance, techniques, etc</a:t>
            </a:r>
          </a:p>
        </p:txBody>
      </p:sp>
    </p:spTree>
    <p:extLst>
      <p:ext uri="{BB962C8B-B14F-4D97-AF65-F5344CB8AC3E}">
        <p14:creationId xmlns:p14="http://schemas.microsoft.com/office/powerpoint/2010/main" val="189516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fade">
                                      <p:cBhvr>
                                        <p:cTn id="11" dur="500"/>
                                        <p:tgtEl>
                                          <p:spTgt spid="921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fade">
                                      <p:cBhvr>
                                        <p:cTn id="15"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Example: Poor Contrast</a:t>
            </a:r>
          </a:p>
        </p:txBody>
      </p:sp>
      <p:pic>
        <p:nvPicPr>
          <p:cNvPr id="4" name="Picture 3">
            <a:extLst>
              <a:ext uri="{FF2B5EF4-FFF2-40B4-BE49-F238E27FC236}">
                <a16:creationId xmlns:a16="http://schemas.microsoft.com/office/drawing/2014/main" id="{D40DFB7E-4288-4469-A42C-4ABC79DB0317}"/>
              </a:ext>
            </a:extLst>
          </p:cNvPr>
          <p:cNvPicPr>
            <a:picLocks noChangeAspect="1"/>
          </p:cNvPicPr>
          <p:nvPr/>
        </p:nvPicPr>
        <p:blipFill>
          <a:blip r:embed="rId3"/>
          <a:stretch>
            <a:fillRect/>
          </a:stretch>
        </p:blipFill>
        <p:spPr>
          <a:xfrm>
            <a:off x="579216" y="1404477"/>
            <a:ext cx="3854846" cy="4389859"/>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CF0A5A0E-C44F-4062-ADFC-6909D59EA31A}"/>
              </a:ext>
            </a:extLst>
          </p:cNvPr>
          <p:cNvSpPr txBox="1"/>
          <p:nvPr/>
        </p:nvSpPr>
        <p:spPr>
          <a:xfrm>
            <a:off x="5431808" y="1404477"/>
            <a:ext cx="6396252" cy="4385816"/>
          </a:xfrm>
          <a:prstGeom prst="rect">
            <a:avLst/>
          </a:prstGeom>
          <a:noFill/>
        </p:spPr>
        <p:txBody>
          <a:bodyPr wrap="square" rtlCol="0">
            <a:spAutoFit/>
          </a:bodyPr>
          <a:lstStyle/>
          <a:p>
            <a:pPr>
              <a:spcAft>
                <a:spcPts val="600"/>
              </a:spcAft>
            </a:pPr>
            <a:r>
              <a:rPr lang="en-US" sz="2200" dirty="0">
                <a:latin typeface="Abadi Extra Light" panose="020B0204020104020204" pitchFamily="34" charset="0"/>
              </a:rPr>
              <a:t>The gray color used for the font and border of this login interface fails the contrast ratio guideline</a:t>
            </a:r>
          </a:p>
          <a:p>
            <a:pPr>
              <a:spcAft>
                <a:spcPts val="600"/>
              </a:spcAft>
            </a:pPr>
            <a:r>
              <a:rPr lang="en-US" sz="2200" dirty="0">
                <a:latin typeface="Abadi Extra Light" panose="020B0204020104020204" pitchFamily="34" charset="0"/>
              </a:rPr>
              <a:t>Affects: users with vision impairments (low vision, color blindness, etc.), and even users with good vision in brightly lit situations or low-contrast displays</a:t>
            </a:r>
          </a:p>
          <a:p>
            <a:pPr>
              <a:spcAft>
                <a:spcPts val="600"/>
              </a:spcAft>
            </a:pPr>
            <a:r>
              <a:rPr lang="en-US" sz="2200" dirty="0">
                <a:latin typeface="Abadi Extra Light" panose="020B0204020104020204" pitchFamily="34" charset="0"/>
              </a:rPr>
              <a:t>Guideline: The visual presentation of text and images of text has a contrast ratio of at least 4.5:1 — WCAG 1.4.3 Contrast</a:t>
            </a:r>
          </a:p>
          <a:p>
            <a:pPr>
              <a:spcAft>
                <a:spcPts val="600"/>
              </a:spcAft>
            </a:pPr>
            <a:r>
              <a:rPr lang="en-US" sz="2200" dirty="0">
                <a:latin typeface="Abadi Extra Light" panose="020B0204020104020204" pitchFamily="34" charset="0"/>
              </a:rPr>
              <a:t>Tools: Use the Google developer tools to determine if the color contrast on the page follows. Under “Audits”, you can check “Accessibility” to run an audit your current webpage</a:t>
            </a:r>
          </a:p>
        </p:txBody>
      </p:sp>
    </p:spTree>
    <p:extLst>
      <p:ext uri="{BB962C8B-B14F-4D97-AF65-F5344CB8AC3E}">
        <p14:creationId xmlns:p14="http://schemas.microsoft.com/office/powerpoint/2010/main" val="401669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3748</TotalTime>
  <Words>3001</Words>
  <Application>Microsoft Office PowerPoint</Application>
  <PresentationFormat>Widescreen</PresentationFormat>
  <Paragraphs>311</Paragraphs>
  <Slides>54</Slides>
  <Notes>20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Abadi Extra Light</vt:lpstr>
      <vt:lpstr>Arial</vt:lpstr>
      <vt:lpstr>Calibri</vt:lpstr>
      <vt:lpstr>Verdana</vt:lpstr>
      <vt:lpstr>1_Office Theme</vt:lpstr>
      <vt:lpstr>Web Design Lifecycle</vt:lpstr>
      <vt:lpstr>Designing for Universal Usability</vt:lpstr>
      <vt:lpstr>Two facets of diversity</vt:lpstr>
      <vt:lpstr>Two facets of diversity</vt:lpstr>
      <vt:lpstr>Accessibility</vt:lpstr>
      <vt:lpstr>Accessibility</vt:lpstr>
      <vt:lpstr>Web Accessibility Initiative (WAI)</vt:lpstr>
      <vt:lpstr>Web Accessibility Initiative (WAI)</vt:lpstr>
      <vt:lpstr>Accessibility Example: Poor Contrast</vt:lpstr>
      <vt:lpstr>Accessibility Example: Contrast</vt:lpstr>
      <vt:lpstr>Accessibility Tools</vt:lpstr>
      <vt:lpstr>PowerPoint Presentation</vt:lpstr>
      <vt:lpstr>Accessibility Example: Mouse</vt:lpstr>
      <vt:lpstr>Easy Checks – A First Review of Web Accessibility</vt:lpstr>
      <vt:lpstr>Bad Practices</vt:lpstr>
      <vt:lpstr>Accessibility</vt:lpstr>
      <vt:lpstr>Testing</vt:lpstr>
      <vt:lpstr>Usability Testing</vt:lpstr>
      <vt:lpstr>Usability Testing</vt:lpstr>
      <vt:lpstr>Usability Testing</vt:lpstr>
      <vt:lpstr>Choosing Participants</vt:lpstr>
      <vt:lpstr>Tasks</vt:lpstr>
      <vt:lpstr>Legalities for Major Studies</vt:lpstr>
      <vt:lpstr>Legalities for Major Studies</vt:lpstr>
      <vt:lpstr>Test Setup</vt:lpstr>
      <vt:lpstr>Conducting a Test</vt:lpstr>
      <vt:lpstr>Conducting a Test</vt:lpstr>
      <vt:lpstr>Conducting a Test</vt:lpstr>
      <vt:lpstr>Reports</vt:lpstr>
      <vt:lpstr>Reports</vt:lpstr>
      <vt:lpstr>Implementation and Marketing</vt:lpstr>
      <vt:lpstr>"Publishing" a web site</vt:lpstr>
      <vt:lpstr>Drawing visitors to our site</vt:lpstr>
      <vt:lpstr>Promotion of site-affiliate programs</vt:lpstr>
      <vt:lpstr>Promotion of site-affiliate programs</vt:lpstr>
      <vt:lpstr>Promotion of site-affiliate programs</vt:lpstr>
      <vt:lpstr>Promotion</vt:lpstr>
      <vt:lpstr>The power of search engines</vt:lpstr>
      <vt:lpstr>The power of search engines</vt:lpstr>
      <vt:lpstr>PowerPoint Presentation</vt:lpstr>
      <vt:lpstr>Fostering search engine placement</vt:lpstr>
      <vt:lpstr>How do search engines work?</vt:lpstr>
      <vt:lpstr>Summary</vt:lpstr>
      <vt:lpstr>Summary</vt:lpstr>
      <vt:lpstr>Summary</vt:lpstr>
      <vt:lpstr>Review Questions</vt:lpstr>
      <vt:lpstr>Review Questions</vt:lpstr>
      <vt:lpstr>Review Questions</vt:lpstr>
      <vt:lpstr>Review Questions</vt:lpstr>
      <vt:lpstr>Review Questions</vt:lpstr>
      <vt:lpstr>Review Questions</vt:lpstr>
      <vt:lpstr>Review Questions</vt:lpstr>
      <vt:lpstr>Sources</vt:lpstr>
      <vt:lpstr>Copyrights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Design Lifecycle</dc:title>
  <dc:creator>Jack Ramsey</dc:creator>
  <cp:lastModifiedBy>Ramsey, John Webster</cp:lastModifiedBy>
  <cp:revision>36</cp:revision>
  <dcterms:created xsi:type="dcterms:W3CDTF">2015-06-22T13:15:43Z</dcterms:created>
  <dcterms:modified xsi:type="dcterms:W3CDTF">2023-07-18T18:57:07Z</dcterms:modified>
</cp:coreProperties>
</file>