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sldIdLst>
    <p:sldId id="257" r:id="rId2"/>
    <p:sldId id="354" r:id="rId3"/>
    <p:sldId id="258" r:id="rId4"/>
    <p:sldId id="259" r:id="rId5"/>
    <p:sldId id="260" r:id="rId6"/>
    <p:sldId id="261" r:id="rId7"/>
    <p:sldId id="262" r:id="rId8"/>
    <p:sldId id="263" r:id="rId9"/>
    <p:sldId id="264" r:id="rId10"/>
    <p:sldId id="378" r:id="rId11"/>
    <p:sldId id="266" r:id="rId12"/>
    <p:sldId id="379" r:id="rId13"/>
    <p:sldId id="268" r:id="rId14"/>
    <p:sldId id="377" r:id="rId15"/>
    <p:sldId id="360" r:id="rId16"/>
    <p:sldId id="270" r:id="rId17"/>
    <p:sldId id="271" r:id="rId18"/>
    <p:sldId id="361" r:id="rId19"/>
    <p:sldId id="272" r:id="rId20"/>
    <p:sldId id="376" r:id="rId21"/>
    <p:sldId id="274" r:id="rId22"/>
    <p:sldId id="375" r:id="rId23"/>
    <p:sldId id="374" r:id="rId24"/>
    <p:sldId id="276" r:id="rId25"/>
    <p:sldId id="373" r:id="rId26"/>
    <p:sldId id="380" r:id="rId27"/>
    <p:sldId id="278" r:id="rId28"/>
    <p:sldId id="372" r:id="rId29"/>
    <p:sldId id="355" r:id="rId30"/>
    <p:sldId id="358" r:id="rId31"/>
    <p:sldId id="280" r:id="rId32"/>
    <p:sldId id="371" r:id="rId33"/>
    <p:sldId id="362" r:id="rId34"/>
    <p:sldId id="282" r:id="rId35"/>
    <p:sldId id="283" r:id="rId36"/>
    <p:sldId id="284" r:id="rId37"/>
    <p:sldId id="381" r:id="rId38"/>
    <p:sldId id="357" r:id="rId39"/>
    <p:sldId id="286" r:id="rId40"/>
    <p:sldId id="382" r:id="rId41"/>
    <p:sldId id="356" r:id="rId42"/>
    <p:sldId id="288" r:id="rId43"/>
    <p:sldId id="289" r:id="rId44"/>
    <p:sldId id="290" r:id="rId45"/>
    <p:sldId id="291" r:id="rId46"/>
    <p:sldId id="292" r:id="rId47"/>
    <p:sldId id="363" r:id="rId48"/>
    <p:sldId id="293" r:id="rId49"/>
    <p:sldId id="294" r:id="rId50"/>
    <p:sldId id="295" r:id="rId51"/>
    <p:sldId id="296" r:id="rId52"/>
    <p:sldId id="297" r:id="rId53"/>
    <p:sldId id="300" r:id="rId54"/>
    <p:sldId id="301" r:id="rId55"/>
    <p:sldId id="302" r:id="rId56"/>
    <p:sldId id="303" r:id="rId57"/>
    <p:sldId id="304" r:id="rId58"/>
    <p:sldId id="367" r:id="rId59"/>
    <p:sldId id="305" r:id="rId60"/>
    <p:sldId id="368" r:id="rId61"/>
    <p:sldId id="306" r:id="rId62"/>
    <p:sldId id="319" r:id="rId63"/>
    <p:sldId id="320" r:id="rId64"/>
    <p:sldId id="321" r:id="rId65"/>
    <p:sldId id="322" r:id="rId66"/>
    <p:sldId id="364" r:id="rId67"/>
    <p:sldId id="324" r:id="rId68"/>
    <p:sldId id="370" r:id="rId69"/>
    <p:sldId id="325" r:id="rId70"/>
    <p:sldId id="326" r:id="rId71"/>
    <p:sldId id="327" r:id="rId72"/>
    <p:sldId id="328" r:id="rId73"/>
    <p:sldId id="353" r:id="rId74"/>
    <p:sldId id="329" r:id="rId75"/>
    <p:sldId id="331" r:id="rId76"/>
    <p:sldId id="298" r:id="rId77"/>
    <p:sldId id="384" r:id="rId78"/>
    <p:sldId id="383" r:id="rId79"/>
    <p:sldId id="385" r:id="rId80"/>
    <p:sldId id="386" r:id="rId81"/>
    <p:sldId id="387" r:id="rId82"/>
    <p:sldId id="388" r:id="rId83"/>
    <p:sldId id="389" r:id="rId84"/>
    <p:sldId id="390" r:id="rId85"/>
    <p:sldId id="391" r:id="rId86"/>
    <p:sldId id="392" r:id="rId87"/>
    <p:sldId id="393" r:id="rId88"/>
    <p:sldId id="369" r:id="rId89"/>
    <p:sldId id="299"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17"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F3D1C1-522D-4358-AEF7-6D63173285D2}" type="datetimeFigureOut">
              <a:rPr lang="en-US" smtClean="0"/>
              <a:t>7/10/2023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BE8053-EFB9-4E89-8E10-2AD93CDD2722}" type="slidenum">
              <a:rPr lang="en-US" smtClean="0"/>
              <a:t>‹#›</a:t>
            </a:fld>
            <a:endParaRPr lang="en-US"/>
          </a:p>
        </p:txBody>
      </p:sp>
    </p:spTree>
    <p:extLst>
      <p:ext uri="{BB962C8B-B14F-4D97-AF65-F5344CB8AC3E}">
        <p14:creationId xmlns:p14="http://schemas.microsoft.com/office/powerpoint/2010/main" val="2296282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cscidbw.etsu.edu/pittares/floatdemo.htm" TargetMode="External"/><Relationship Id="rId2" Type="http://schemas.openxmlformats.org/officeDocument/2006/relationships/slide" Target="../slides/slide67.xml"/><Relationship Id="rId1" Type="http://schemas.openxmlformats.org/officeDocument/2006/relationships/notesMaster" Target="../notesMasters/notesMaster1.xml"/><Relationship Id="rId4" Type="http://schemas.openxmlformats.org/officeDocument/2006/relationships/hyperlink" Target="http://cscidbw.etsu.edu/pittares/floatdemo2.htm"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cscidbw.etsu.edu/pittares/floatdemo.htm"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cscidbw.etsu.edu/pittares/floatdemo2.htm"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http://design.tutsplus.com/tutorials/9-essential-principles-for-good-web-design--psd-56</a:t>
            </a:r>
          </a:p>
        </p:txBody>
      </p:sp>
      <p:sp>
        <p:nvSpPr>
          <p:cNvPr id="4" name="Slide Number Placeholder 3"/>
          <p:cNvSpPr>
            <a:spLocks noGrp="1"/>
          </p:cNvSpPr>
          <p:nvPr>
            <p:ph type="sldNum" sz="quarter" idx="10"/>
          </p:nvPr>
        </p:nvSpPr>
        <p:spPr/>
        <p:txBody>
          <a:bodyPr/>
          <a:lstStyle/>
          <a:p>
            <a:fld id="{16B0E1EA-FA4F-4A7C-B078-1ADFC3817528}"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4028329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Classes can be</a:t>
            </a:r>
            <a:r>
              <a:rPr lang="en-US" baseline="0" dirty="0"/>
              <a:t> applied without associating them with a specific element. This gives the developer the ability to define a set of rules that can be applied to different </a:t>
            </a:r>
            <a:r>
              <a:rPr lang="en-US" u="sng" baseline="0" dirty="0"/>
              <a:t>elements</a:t>
            </a:r>
            <a:r>
              <a:rPr lang="en-US" baseline="0" dirty="0"/>
              <a:t> on the resulting HTML page. In this example, we define a class called .</a:t>
            </a:r>
            <a:r>
              <a:rPr lang="en-US" baseline="0" dirty="0" err="1"/>
              <a:t>fontBlue</a:t>
            </a:r>
            <a:r>
              <a:rPr lang="en-US" baseline="0" dirty="0"/>
              <a:t>. Note that the line starts with a dot, instead of a specific element selector. The next two lines display HTML code for a paragraph element and a heading one element, each of which is associated with the .</a:t>
            </a:r>
            <a:r>
              <a:rPr lang="en-US" baseline="0" dirty="0" err="1"/>
              <a:t>fontBlue</a:t>
            </a:r>
            <a:r>
              <a:rPr lang="en-US" baseline="0" dirty="0"/>
              <a:t> class. When a browser displays a page containing this code, the text color for both the paragraph and the heading one will be blue.</a:t>
            </a:r>
            <a:endParaRPr lang="en-US" dirty="0"/>
          </a:p>
        </p:txBody>
      </p:sp>
      <p:sp>
        <p:nvSpPr>
          <p:cNvPr id="4" name="Slide Number Placeholder 3"/>
          <p:cNvSpPr>
            <a:spLocks noGrp="1"/>
          </p:cNvSpPr>
          <p:nvPr>
            <p:ph type="sldNum" sz="quarter" idx="10"/>
          </p:nvPr>
        </p:nvSpPr>
        <p:spPr/>
        <p:txBody>
          <a:bodyPr/>
          <a:lstStyle/>
          <a:p>
            <a:fld id="{A9F5FE12-90FA-47AA-A354-9C8BF1C8A060}" type="slidenum">
              <a:rPr lang="en-US" smtClean="0"/>
              <a:t>58</a:t>
            </a:fld>
            <a:endParaRPr lang="en-US" dirty="0"/>
          </a:p>
        </p:txBody>
      </p:sp>
    </p:spTree>
    <p:extLst>
      <p:ext uri="{BB962C8B-B14F-4D97-AF65-F5344CB8AC3E}">
        <p14:creationId xmlns:p14="http://schemas.microsoft.com/office/powerpoint/2010/main" val="4240566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element can have multiple classes associated with it. CSS is applied in general rules first, then class rules.  The first three lines in this example are CSS rules. The first is a general rule that applies to all paragraph elements on the page. The second and third are CSS classes that modify the font display to bold and italics, respectively. The final two lines represent HTML code. The first of the two, the paragraph element, would display the text as Arial, bold, and italic. The second would display its heading one text as bold and italic, with either the default font or whatever font has been defined for heading one elements, in the developer had later modified h1 selectors.</a:t>
            </a:r>
            <a:endParaRPr lang="en-US" dirty="0"/>
          </a:p>
        </p:txBody>
      </p:sp>
      <p:sp>
        <p:nvSpPr>
          <p:cNvPr id="4" name="Slide Number Placeholder 3"/>
          <p:cNvSpPr>
            <a:spLocks noGrp="1"/>
          </p:cNvSpPr>
          <p:nvPr>
            <p:ph type="sldNum" sz="quarter" idx="10"/>
          </p:nvPr>
        </p:nvSpPr>
        <p:spPr/>
        <p:txBody>
          <a:bodyPr/>
          <a:lstStyle/>
          <a:p>
            <a:fld id="{A9F5FE12-90FA-47AA-A354-9C8BF1C8A060}" type="slidenum">
              <a:rPr lang="en-US" smtClean="0"/>
              <a:t>59</a:t>
            </a:fld>
            <a:endParaRPr lang="en-US" dirty="0"/>
          </a:p>
        </p:txBody>
      </p:sp>
    </p:spTree>
    <p:extLst>
      <p:ext uri="{BB962C8B-B14F-4D97-AF65-F5344CB8AC3E}">
        <p14:creationId xmlns:p14="http://schemas.microsoft.com/office/powerpoint/2010/main" val="1462897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baseline="0" dirty="0"/>
              <a:t> element can have multiple classes associated with it. CSS is applied in general rules first, then class rules.  The first three lines in this example are CSS rules. The first is a general rule that applies to all paragraph elements on the page. The second and third are CSS classes that modify the font display to bold and italics, respectively. The final two lines represent HTML code. The first of the two, the paragraph element, would display the text as Arial, bold, and italic. The second would display its heading one text as bold and italic, with either the default font or whatever font has been defined for heading one elements, in the developer had later modified h1 selectors.</a:t>
            </a:r>
            <a:endParaRPr lang="en-US" dirty="0"/>
          </a:p>
        </p:txBody>
      </p:sp>
      <p:sp>
        <p:nvSpPr>
          <p:cNvPr id="4" name="Slide Number Placeholder 3"/>
          <p:cNvSpPr>
            <a:spLocks noGrp="1"/>
          </p:cNvSpPr>
          <p:nvPr>
            <p:ph type="sldNum" sz="quarter" idx="10"/>
          </p:nvPr>
        </p:nvSpPr>
        <p:spPr/>
        <p:txBody>
          <a:bodyPr/>
          <a:lstStyle/>
          <a:p>
            <a:fld id="{A9F5FE12-90FA-47AA-A354-9C8BF1C8A060}" type="slidenum">
              <a:rPr lang="en-US" smtClean="0"/>
              <a:t>60</a:t>
            </a:fld>
            <a:endParaRPr lang="en-US" dirty="0"/>
          </a:p>
        </p:txBody>
      </p:sp>
    </p:spTree>
    <p:extLst>
      <p:ext uri="{BB962C8B-B14F-4D97-AF65-F5344CB8AC3E}">
        <p14:creationId xmlns:p14="http://schemas.microsoft.com/office/powerpoint/2010/main" val="1127215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for a little flashback! Identify the elements in this CSS rule.</a:t>
            </a:r>
          </a:p>
        </p:txBody>
      </p:sp>
      <p:sp>
        <p:nvSpPr>
          <p:cNvPr id="4" name="Slide Number Placeholder 3"/>
          <p:cNvSpPr>
            <a:spLocks noGrp="1"/>
          </p:cNvSpPr>
          <p:nvPr>
            <p:ph type="sldNum" sz="quarter" idx="10"/>
          </p:nvPr>
        </p:nvSpPr>
        <p:spPr/>
        <p:txBody>
          <a:bodyPr/>
          <a:lstStyle/>
          <a:p>
            <a:fld id="{A9F5FE12-90FA-47AA-A354-9C8BF1C8A060}" type="slidenum">
              <a:rPr lang="en-US" smtClean="0"/>
              <a:t>61</a:t>
            </a:fld>
            <a:endParaRPr lang="en-US" dirty="0"/>
          </a:p>
        </p:txBody>
      </p:sp>
    </p:spTree>
    <p:extLst>
      <p:ext uri="{BB962C8B-B14F-4D97-AF65-F5344CB8AC3E}">
        <p14:creationId xmlns:p14="http://schemas.microsoft.com/office/powerpoint/2010/main" val="348546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CSS can be used to position</a:t>
            </a:r>
            <a:r>
              <a:rPr lang="en-US" baseline="0" dirty="0"/>
              <a:t> elements on a page in many ways. This provides very fine-grained control over your pages’ layout and appearance.</a:t>
            </a:r>
            <a:endParaRPr lang="en-US" dirty="0"/>
          </a:p>
        </p:txBody>
      </p:sp>
      <p:sp>
        <p:nvSpPr>
          <p:cNvPr id="4" name="Slide Number Placeholder 3"/>
          <p:cNvSpPr>
            <a:spLocks noGrp="1"/>
          </p:cNvSpPr>
          <p:nvPr>
            <p:ph type="sldNum" sz="quarter" idx="10"/>
          </p:nvPr>
        </p:nvSpPr>
        <p:spPr/>
        <p:txBody>
          <a:bodyPr/>
          <a:lstStyle/>
          <a:p>
            <a:fld id="{A9F5FE12-90FA-47AA-A354-9C8BF1C8A060}" type="slidenum">
              <a:rPr lang="en-US" smtClean="0"/>
              <a:t>62</a:t>
            </a:fld>
            <a:endParaRPr lang="en-US" dirty="0"/>
          </a:p>
        </p:txBody>
      </p:sp>
    </p:spTree>
    <p:extLst>
      <p:ext uri="{BB962C8B-B14F-4D97-AF65-F5344CB8AC3E}">
        <p14:creationId xmlns:p14="http://schemas.microsoft.com/office/powerpoint/2010/main" val="69857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CSS</a:t>
            </a:r>
            <a:r>
              <a:rPr lang="en-US" baseline="0" dirty="0"/>
              <a:t> positioning can be used to create more fine-grained control over the appearance of elements when they are displayed. The static position value is the default value. By default, elements are rendered in the order in which they appear on the page.  Relative positioning can be used to make the element display in a position that is relative to its static position (Example). </a:t>
            </a:r>
            <a:endParaRPr lang="en-US" dirty="0"/>
          </a:p>
        </p:txBody>
      </p:sp>
      <p:sp>
        <p:nvSpPr>
          <p:cNvPr id="4" name="Slide Number Placeholder 3"/>
          <p:cNvSpPr>
            <a:spLocks noGrp="1"/>
          </p:cNvSpPr>
          <p:nvPr>
            <p:ph type="sldNum" sz="quarter" idx="10"/>
          </p:nvPr>
        </p:nvSpPr>
        <p:spPr/>
        <p:txBody>
          <a:bodyPr/>
          <a:lstStyle/>
          <a:p>
            <a:fld id="{A9F5FE12-90FA-47AA-A354-9C8BF1C8A060}" type="slidenum">
              <a:rPr lang="en-US" smtClean="0"/>
              <a:t>63</a:t>
            </a:fld>
            <a:endParaRPr lang="en-US" dirty="0"/>
          </a:p>
        </p:txBody>
      </p:sp>
    </p:spTree>
    <p:extLst>
      <p:ext uri="{BB962C8B-B14F-4D97-AF65-F5344CB8AC3E}">
        <p14:creationId xmlns:p14="http://schemas.microsoft.com/office/powerpoint/2010/main" val="1137804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Absolute</a:t>
            </a:r>
            <a:r>
              <a:rPr lang="en-US" baseline="0" dirty="0"/>
              <a:t> positioning displays an element absolutely based on its container.</a:t>
            </a:r>
            <a:endParaRPr lang="en-US" dirty="0"/>
          </a:p>
        </p:txBody>
      </p:sp>
      <p:sp>
        <p:nvSpPr>
          <p:cNvPr id="4" name="Slide Number Placeholder 3"/>
          <p:cNvSpPr>
            <a:spLocks noGrp="1"/>
          </p:cNvSpPr>
          <p:nvPr>
            <p:ph type="sldNum" sz="quarter" idx="10"/>
          </p:nvPr>
        </p:nvSpPr>
        <p:spPr/>
        <p:txBody>
          <a:bodyPr/>
          <a:lstStyle/>
          <a:p>
            <a:fld id="{A9F5FE12-90FA-47AA-A354-9C8BF1C8A060}" type="slidenum">
              <a:rPr lang="en-US" smtClean="0"/>
              <a:t>64</a:t>
            </a:fld>
            <a:endParaRPr lang="en-US" dirty="0"/>
          </a:p>
        </p:txBody>
      </p:sp>
    </p:spTree>
    <p:extLst>
      <p:ext uri="{BB962C8B-B14F-4D97-AF65-F5344CB8AC3E}">
        <p14:creationId xmlns:p14="http://schemas.microsoft.com/office/powerpoint/2010/main" val="1620148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a:t>
            </a:r>
            <a:r>
              <a:rPr lang="en-US" baseline="0" dirty="0"/>
              <a:t> Credit: Dr. Tony Pittarese CSCI 1710 Lecture Notes</a:t>
            </a:r>
          </a:p>
          <a:p>
            <a:pPr lvl="1" eaLnBrk="1" hangingPunct="1"/>
            <a:r>
              <a:rPr lang="en-US" altLang="en-US" dirty="0">
                <a:hlinkClick r:id="rId3"/>
              </a:rPr>
              <a:t>http://cscidbw.etsu.edu/pittares/floatdemo.htm</a:t>
            </a:r>
            <a:endParaRPr lang="en-US" altLang="en-US" dirty="0"/>
          </a:p>
          <a:p>
            <a:pPr lvl="1" eaLnBrk="1" hangingPunct="1"/>
            <a:r>
              <a:rPr lang="en-US" altLang="en-US" dirty="0">
                <a:hlinkClick r:id="rId4"/>
              </a:rPr>
              <a:t>http://cscidbw.etsu.edu/pittares/floatdemo2.htm</a:t>
            </a:r>
            <a:endParaRPr lang="en-US" altLang="en-US" dirty="0"/>
          </a:p>
          <a:p>
            <a:endParaRPr lang="en-US" dirty="0"/>
          </a:p>
        </p:txBody>
      </p:sp>
      <p:sp>
        <p:nvSpPr>
          <p:cNvPr id="4" name="Slide Number Placeholder 3"/>
          <p:cNvSpPr>
            <a:spLocks noGrp="1"/>
          </p:cNvSpPr>
          <p:nvPr>
            <p:ph type="sldNum" sz="quarter" idx="10"/>
          </p:nvPr>
        </p:nvSpPr>
        <p:spPr/>
        <p:txBody>
          <a:bodyPr/>
          <a:lstStyle/>
          <a:p>
            <a:fld id="{16B0E1EA-FA4F-4A7C-B078-1ADFC3817528}" type="slidenum">
              <a:rPr lang="en-US" smtClean="0"/>
              <a:t>67</a:t>
            </a:fld>
            <a:endParaRPr lang="en-US"/>
          </a:p>
        </p:txBody>
      </p:sp>
    </p:spTree>
    <p:extLst>
      <p:ext uri="{BB962C8B-B14F-4D97-AF65-F5344CB8AC3E}">
        <p14:creationId xmlns:p14="http://schemas.microsoft.com/office/powerpoint/2010/main" val="758504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a:t>
            </a:r>
            <a:r>
              <a:rPr lang="en-US" baseline="0" dirty="0"/>
              <a:t> Credit: Dr. Tony Pittarese CSCI 1710 Lecture Notes</a:t>
            </a:r>
          </a:p>
          <a:p>
            <a:pPr lvl="1" eaLnBrk="1" hangingPunct="1"/>
            <a:r>
              <a:rPr lang="en-US" altLang="en-US" dirty="0">
                <a:hlinkClick r:id="rId3"/>
              </a:rPr>
              <a:t>http://cscidbw.etsu.edu/pittares/floatdemo.htm</a:t>
            </a:r>
            <a:endParaRPr lang="en-US" altLang="en-US" dirty="0"/>
          </a:p>
          <a:p>
            <a:pPr lvl="1" eaLnBrk="1" hangingPunct="1"/>
            <a:r>
              <a:rPr lang="en-US" altLang="en-US" dirty="0">
                <a:hlinkClick r:id="rId4"/>
              </a:rPr>
              <a:t>http://cscidbw.etsu.edu/pittares/floatdemo2.htm</a:t>
            </a:r>
            <a:endParaRPr lang="en-US" altLang="en-US" dirty="0"/>
          </a:p>
          <a:p>
            <a:endParaRPr lang="en-US" dirty="0"/>
          </a:p>
        </p:txBody>
      </p:sp>
      <p:sp>
        <p:nvSpPr>
          <p:cNvPr id="4" name="Slide Number Placeholder 3"/>
          <p:cNvSpPr>
            <a:spLocks noGrp="1"/>
          </p:cNvSpPr>
          <p:nvPr>
            <p:ph type="sldNum" sz="quarter" idx="10"/>
          </p:nvPr>
        </p:nvSpPr>
        <p:spPr/>
        <p:txBody>
          <a:bodyPr/>
          <a:lstStyle/>
          <a:p>
            <a:fld id="{16B0E1EA-FA4F-4A7C-B078-1ADFC3817528}" type="slidenum">
              <a:rPr lang="en-US" smtClean="0"/>
              <a:t>68</a:t>
            </a:fld>
            <a:endParaRPr lang="en-US"/>
          </a:p>
        </p:txBody>
      </p:sp>
    </p:spTree>
    <p:extLst>
      <p:ext uri="{BB962C8B-B14F-4D97-AF65-F5344CB8AC3E}">
        <p14:creationId xmlns:p14="http://schemas.microsoft.com/office/powerpoint/2010/main" val="3762586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1974668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http://design.tutsplus.com/tutorials/9-essential-principles-for-good-web-design--psd-56</a:t>
            </a:r>
          </a:p>
        </p:txBody>
      </p:sp>
      <p:sp>
        <p:nvSpPr>
          <p:cNvPr id="4" name="Slide Number Placeholder 3"/>
          <p:cNvSpPr>
            <a:spLocks noGrp="1"/>
          </p:cNvSpPr>
          <p:nvPr>
            <p:ph type="sldNum" sz="quarter" idx="10"/>
          </p:nvPr>
        </p:nvSpPr>
        <p:spPr/>
        <p:txBody>
          <a:bodyPr/>
          <a:lstStyle/>
          <a:p>
            <a:fld id="{16B0E1EA-FA4F-4A7C-B078-1ADFC3817528}"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418260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http://conversionxl.com/8-universal-web-design-principles-you-should-to-know/#/</a:t>
            </a:r>
          </a:p>
        </p:txBody>
      </p:sp>
      <p:sp>
        <p:nvSpPr>
          <p:cNvPr id="4" name="Slide Number Placeholder 3"/>
          <p:cNvSpPr>
            <a:spLocks noGrp="1"/>
          </p:cNvSpPr>
          <p:nvPr>
            <p:ph type="sldNum" sz="quarter" idx="10"/>
          </p:nvPr>
        </p:nvSpPr>
        <p:spPr/>
        <p:txBody>
          <a:bodyPr/>
          <a:lstStyle/>
          <a:p>
            <a:fld id="{16B0E1EA-FA4F-4A7C-B078-1ADFC3817528}"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76448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http://www.aim.org/wp-content/uploads/2012/09/Truman-newspaper-cu.jpg</a:t>
            </a:r>
          </a:p>
        </p:txBody>
      </p:sp>
      <p:sp>
        <p:nvSpPr>
          <p:cNvPr id="4" name="Slide Number Placeholder 3"/>
          <p:cNvSpPr>
            <a:spLocks noGrp="1"/>
          </p:cNvSpPr>
          <p:nvPr>
            <p:ph type="sldNum" sz="quarter" idx="10"/>
          </p:nvPr>
        </p:nvSpPr>
        <p:spPr/>
        <p:txBody>
          <a:bodyPr/>
          <a:lstStyle/>
          <a:p>
            <a:fld id="{16B0E1EA-FA4F-4A7C-B078-1ADFC3817528}"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12508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http://shortiedesigns.com/2014/03/10-top-principles-effective-web-design/</a:t>
            </a:r>
          </a:p>
        </p:txBody>
      </p:sp>
      <p:sp>
        <p:nvSpPr>
          <p:cNvPr id="4" name="Slide Number Placeholder 3"/>
          <p:cNvSpPr>
            <a:spLocks noGrp="1"/>
          </p:cNvSpPr>
          <p:nvPr>
            <p:ph type="sldNum" sz="quarter" idx="10"/>
          </p:nvPr>
        </p:nvSpPr>
        <p:spPr/>
        <p:txBody>
          <a:bodyPr/>
          <a:lstStyle/>
          <a:p>
            <a:fld id="{16B0E1EA-FA4F-4A7C-B078-1ADFC3817528}"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59025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http://www.timjpriebe.com/wp-content/uploads/2009/12/css-ninja-shirt.jpg</a:t>
            </a:r>
          </a:p>
          <a:p>
            <a:endParaRPr lang="en-US" dirty="0"/>
          </a:p>
          <a:p>
            <a:r>
              <a:rPr lang="en-US" dirty="0"/>
              <a:t>So</a:t>
            </a:r>
            <a:r>
              <a:rPr lang="en-US" baseline="0" dirty="0"/>
              <a:t> far, we’ve explored some of the basics of CSS and its role in styling web pages. We’ve seen how to apply CSS rules to our HTML using external, embedded, and inline code to select HTML elements and apply CSS rules consisting of properties and their modified values to those elements. Each HTML element, heading 1 for example, has a series of properties associated with it that can be modified. We may choose to modify the text color of the heading 1 element, its display size, the amount of space it occupies on the display, and/or whether the text displays to the left, the center, or the right.</a:t>
            </a:r>
          </a:p>
          <a:p>
            <a:endParaRPr lang="en-US" baseline="0" dirty="0"/>
          </a:p>
          <a:p>
            <a:r>
              <a:rPr lang="en-US" baseline="0" dirty="0"/>
              <a:t>As we recall, each set of CSS rules consists of a selector (the HTML element or elements we wish to modify) and a series of one or more properties, for example, font color, background color, etc., and the values we want to associate with those properties. But CSS provides much more functionality and flexibility. In this presentation, we’re going to explore some of that </a:t>
            </a:r>
            <a:r>
              <a:rPr lang="en-US" baseline="0"/>
              <a:t>additional functionality.</a:t>
            </a:r>
            <a:endParaRPr lang="en-US" dirty="0"/>
          </a:p>
        </p:txBody>
      </p:sp>
      <p:sp>
        <p:nvSpPr>
          <p:cNvPr id="4" name="Slide Number Placeholder 3"/>
          <p:cNvSpPr>
            <a:spLocks noGrp="1"/>
          </p:cNvSpPr>
          <p:nvPr>
            <p:ph type="sldNum" sz="quarter" idx="10"/>
          </p:nvPr>
        </p:nvSpPr>
        <p:spPr/>
        <p:txBody>
          <a:bodyPr/>
          <a:lstStyle/>
          <a:p>
            <a:fld id="{16B0E1EA-FA4F-4A7C-B078-1ADFC3817528}" type="slidenum">
              <a:rPr lang="en-US" smtClean="0"/>
              <a:t>54</a:t>
            </a:fld>
            <a:endParaRPr lang="en-US"/>
          </a:p>
        </p:txBody>
      </p:sp>
    </p:spTree>
    <p:extLst>
      <p:ext uri="{BB962C8B-B14F-4D97-AF65-F5344CB8AC3E}">
        <p14:creationId xmlns:p14="http://schemas.microsoft.com/office/powerpoint/2010/main" val="92325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be wondering if it is possible to give an HTML element multiple looks with CSS. Say for example that sometimes you want the font to be large and white, while other times you would prefer the font to be small and black. CSS would not be very useful if it did not allow you to have many different types of formats for a single HTML tag. CSS allows you to do just that with the use of classes.</a:t>
            </a:r>
          </a:p>
        </p:txBody>
      </p:sp>
      <p:sp>
        <p:nvSpPr>
          <p:cNvPr id="4" name="Slide Number Placeholder 3"/>
          <p:cNvSpPr>
            <a:spLocks noGrp="1"/>
          </p:cNvSpPr>
          <p:nvPr>
            <p:ph type="sldNum" sz="quarter" idx="10"/>
          </p:nvPr>
        </p:nvSpPr>
        <p:spPr/>
        <p:txBody>
          <a:bodyPr/>
          <a:lstStyle/>
          <a:p>
            <a:fld id="{A9F5FE12-90FA-47AA-A354-9C8BF1C8A060}" type="slidenum">
              <a:rPr lang="en-US" smtClean="0"/>
              <a:t>55</a:t>
            </a:fld>
            <a:endParaRPr lang="en-US" dirty="0"/>
          </a:p>
        </p:txBody>
      </p:sp>
    </p:spTree>
    <p:extLst>
      <p:ext uri="{BB962C8B-B14F-4D97-AF65-F5344CB8AC3E}">
        <p14:creationId xmlns:p14="http://schemas.microsoft.com/office/powerpoint/2010/main" val="47922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Classes can be</a:t>
            </a:r>
            <a:r>
              <a:rPr lang="en-US" baseline="0" dirty="0"/>
              <a:t> applied in one of two ways. They can be applied to a specific element or in a more general way. In this example we create a special class that applies only to paragraph elements that use it. There are two CSS rules. The first applies to all paragraph elements on a page. Any paragraph element on the resulting HTML page, assuming it hasn’t been modified by a later rule, will display its font with an Arial typeface. The second rule, again, unless later modified, displays its text colored blue. Thus the third line, when included in an HTML document, would display its text as Arial and blue. Notice how the class is named. The use of a lower-case first letter, followed by uppercase letters for two-or-more word names (no spaces) is a standard convention in programming, called </a:t>
            </a:r>
            <a:r>
              <a:rPr lang="en-US" baseline="0" dirty="0" err="1"/>
              <a:t>camelcode</a:t>
            </a:r>
            <a:r>
              <a:rPr lang="en-US" baseline="0" dirty="0"/>
              <a:t>. </a:t>
            </a:r>
            <a:r>
              <a:rPr lang="en-US" baseline="0" dirty="0" err="1"/>
              <a:t>Camelcode</a:t>
            </a:r>
            <a:r>
              <a:rPr lang="en-US" baseline="0" dirty="0"/>
              <a:t> is commonly used in naming variables so that we can give a variable a name that immediately shows both that it is a variable and provides a clue about the nature of the variable. There are variations of </a:t>
            </a:r>
            <a:r>
              <a:rPr lang="en-US" baseline="0" dirty="0" err="1"/>
              <a:t>camelcode</a:t>
            </a:r>
            <a:r>
              <a:rPr lang="en-US" baseline="0" dirty="0"/>
              <a:t>, and other naming conventions, but this format is arguably the most common.</a:t>
            </a:r>
            <a:endParaRPr lang="en-US" dirty="0"/>
          </a:p>
        </p:txBody>
      </p:sp>
      <p:sp>
        <p:nvSpPr>
          <p:cNvPr id="4" name="Slide Number Placeholder 3"/>
          <p:cNvSpPr>
            <a:spLocks noGrp="1"/>
          </p:cNvSpPr>
          <p:nvPr>
            <p:ph type="sldNum" sz="quarter" idx="10"/>
          </p:nvPr>
        </p:nvSpPr>
        <p:spPr/>
        <p:txBody>
          <a:bodyPr/>
          <a:lstStyle/>
          <a:p>
            <a:fld id="{A9F5FE12-90FA-47AA-A354-9C8BF1C8A060}" type="slidenum">
              <a:rPr lang="en-US" smtClean="0"/>
              <a:t>56</a:t>
            </a:fld>
            <a:endParaRPr lang="en-US" dirty="0"/>
          </a:p>
        </p:txBody>
      </p:sp>
    </p:spTree>
    <p:extLst>
      <p:ext uri="{BB962C8B-B14F-4D97-AF65-F5344CB8AC3E}">
        <p14:creationId xmlns:p14="http://schemas.microsoft.com/office/powerpoint/2010/main" val="1492213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Classes can be</a:t>
            </a:r>
            <a:r>
              <a:rPr lang="en-US" baseline="0" dirty="0"/>
              <a:t> applied without associating them with a specific element. This gives the developer the ability to define a set of rules that can be applied to different </a:t>
            </a:r>
            <a:r>
              <a:rPr lang="en-US" u="sng" baseline="0" dirty="0"/>
              <a:t>elements</a:t>
            </a:r>
            <a:r>
              <a:rPr lang="en-US" baseline="0" dirty="0"/>
              <a:t> on the resulting HTML page. In this example, we define a class called .</a:t>
            </a:r>
            <a:r>
              <a:rPr lang="en-US" baseline="0" dirty="0" err="1"/>
              <a:t>fontBlue</a:t>
            </a:r>
            <a:r>
              <a:rPr lang="en-US" baseline="0" dirty="0"/>
              <a:t>. Note that the line starts with a dot, instead of a specific element selector. The next two lines display HTML code for a paragraph element and a heading one element, each of which is associated with the .</a:t>
            </a:r>
            <a:r>
              <a:rPr lang="en-US" baseline="0" dirty="0" err="1"/>
              <a:t>fontBlue</a:t>
            </a:r>
            <a:r>
              <a:rPr lang="en-US" baseline="0" dirty="0"/>
              <a:t> class. When a browser displays a page containing this code, the text color for both the paragraph and the heading one will be blue.</a:t>
            </a:r>
            <a:endParaRPr lang="en-US" dirty="0"/>
          </a:p>
        </p:txBody>
      </p:sp>
      <p:sp>
        <p:nvSpPr>
          <p:cNvPr id="4" name="Slide Number Placeholder 3"/>
          <p:cNvSpPr>
            <a:spLocks noGrp="1"/>
          </p:cNvSpPr>
          <p:nvPr>
            <p:ph type="sldNum" sz="quarter" idx="10"/>
          </p:nvPr>
        </p:nvSpPr>
        <p:spPr/>
        <p:txBody>
          <a:bodyPr/>
          <a:lstStyle/>
          <a:p>
            <a:fld id="{A9F5FE12-90FA-47AA-A354-9C8BF1C8A060}" type="slidenum">
              <a:rPr lang="en-US" smtClean="0"/>
              <a:t>57</a:t>
            </a:fld>
            <a:endParaRPr lang="en-US" dirty="0"/>
          </a:p>
        </p:txBody>
      </p:sp>
    </p:spTree>
    <p:extLst>
      <p:ext uri="{BB962C8B-B14F-4D97-AF65-F5344CB8AC3E}">
        <p14:creationId xmlns:p14="http://schemas.microsoft.com/office/powerpoint/2010/main" val="1288150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3F851E-2928-4682-9B42-D2579E13F8BF}" type="datetimeFigureOut">
              <a:rPr lang="en-US" smtClean="0">
                <a:solidFill>
                  <a:prstClr val="black">
                    <a:tint val="75000"/>
                  </a:prstClr>
                </a:solidFill>
              </a:rPr>
              <a:pPr/>
              <a:t>7/10/2023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791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solidFill>
                  <a:prstClr val="black">
                    <a:tint val="75000"/>
                  </a:prstClr>
                </a:solidFill>
              </a:rPr>
              <a:pPr/>
              <a:t>7/10/2023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913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solidFill>
                  <a:prstClr val="black">
                    <a:tint val="75000"/>
                  </a:prstClr>
                </a:solidFill>
              </a:rPr>
              <a:pPr/>
              <a:t>7/10/2023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143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828801"/>
            <a:ext cx="10972800" cy="4302125"/>
          </a:xfrm>
        </p:spPr>
        <p:txBody>
          <a:bodyPr rtlCol="0">
            <a:normAutofit/>
          </a:bodyPr>
          <a:lstStyle/>
          <a:p>
            <a:pPr lvl="0"/>
            <a:endParaRPr lang="en-US" noProof="0"/>
          </a:p>
        </p:txBody>
      </p:sp>
      <p:sp>
        <p:nvSpPr>
          <p:cNvPr id="4" name="Date Placeholder 3"/>
          <p:cNvSpPr>
            <a:spLocks noGrp="1"/>
          </p:cNvSpPr>
          <p:nvPr>
            <p:ph type="dt" sz="half" idx="10"/>
          </p:nvPr>
        </p:nvSpPr>
        <p:spPr>
          <a:xfrm>
            <a:off x="609600" y="6248400"/>
            <a:ext cx="2235200" cy="457200"/>
          </a:xfrm>
          <a:prstGeom prst="rect">
            <a:avLst/>
          </a:prstGeom>
        </p:spPr>
        <p:txBody>
          <a:bodyPr/>
          <a:lstStyle>
            <a:lvl1pPr>
              <a:defRPr>
                <a:latin typeface="Times New Roman" charset="0"/>
                <a:ea typeface="+mn-ea"/>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a:defRPr>
                <a:latin typeface="Times New Roman" charset="0"/>
                <a:ea typeface="+mn-ea"/>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90424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CF89169-96B8-4D31-A710-8370AE1F3271}"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92487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solidFill>
                  <a:prstClr val="black">
                    <a:tint val="75000"/>
                  </a:prstClr>
                </a:solidFill>
              </a:rPr>
              <a:pPr/>
              <a:t>7/10/2023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557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3F851E-2928-4682-9B42-D2579E13F8BF}" type="datetimeFigureOut">
              <a:rPr lang="en-US" smtClean="0">
                <a:solidFill>
                  <a:prstClr val="black">
                    <a:tint val="75000"/>
                  </a:prstClr>
                </a:solidFill>
              </a:rPr>
              <a:pPr/>
              <a:t>7/10/2023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422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3F851E-2928-4682-9B42-D2579E13F8BF}" type="datetimeFigureOut">
              <a:rPr lang="en-US" smtClean="0">
                <a:solidFill>
                  <a:prstClr val="black">
                    <a:tint val="75000"/>
                  </a:prstClr>
                </a:solidFill>
              </a:rPr>
              <a:pPr/>
              <a:t>7/10/2023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643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3F851E-2928-4682-9B42-D2579E13F8BF}" type="datetimeFigureOut">
              <a:rPr lang="en-US" smtClean="0">
                <a:solidFill>
                  <a:prstClr val="black">
                    <a:tint val="75000"/>
                  </a:prstClr>
                </a:solidFill>
              </a:rPr>
              <a:pPr/>
              <a:t>7/10/2023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856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3F851E-2928-4682-9B42-D2579E13F8BF}" type="datetimeFigureOut">
              <a:rPr lang="en-US" smtClean="0">
                <a:solidFill>
                  <a:prstClr val="black">
                    <a:tint val="75000"/>
                  </a:prstClr>
                </a:solidFill>
              </a:rPr>
              <a:pPr/>
              <a:t>7/10/2023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292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851E-2928-4682-9B42-D2579E13F8BF}" type="datetimeFigureOut">
              <a:rPr lang="en-US" smtClean="0">
                <a:solidFill>
                  <a:prstClr val="black">
                    <a:tint val="75000"/>
                  </a:prstClr>
                </a:solidFill>
              </a:rPr>
              <a:pPr/>
              <a:t>7/10/2023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308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solidFill>
                  <a:prstClr val="black">
                    <a:tint val="75000"/>
                  </a:prstClr>
                </a:solidFill>
              </a:rPr>
              <a:pPr/>
              <a:t>7/10/2023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176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solidFill>
                  <a:prstClr val="black">
                    <a:tint val="75000"/>
                  </a:prstClr>
                </a:solidFill>
              </a:rPr>
              <a:pPr/>
              <a:t>7/10/2023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913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F851E-2928-4682-9B42-D2579E13F8BF}" type="datetimeFigureOut">
              <a:rPr lang="en-US" smtClean="0">
                <a:solidFill>
                  <a:prstClr val="black">
                    <a:tint val="75000"/>
                  </a:prstClr>
                </a:solidFill>
              </a:rPr>
              <a:pPr/>
              <a:t>7/10/2023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814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orbel Light" panose="020B03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vanseodesign.com/downloads/learn-design-fundamentals/" TargetMode="External"/><Relationship Id="rId2" Type="http://schemas.openxmlformats.org/officeDocument/2006/relationships/hyperlink" Target="http://www.smashingmagazine.com/2014/03/28/design-principles-visual-perception-and-the-principles-of-gestalt/"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smashingmagazine.com/2014/03/28/design-principles-visual-perception-and-the-principles-of-gestalt/"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owl.excelsior.edu/writing-process/prewriting-strategies/prewriting-strategies-asking-defining-questions/" TargetMode="Externa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mailto:pittares@etsu.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Site Design &amp; More CSS</a:t>
            </a:r>
          </a:p>
        </p:txBody>
      </p:sp>
      <p:sp>
        <p:nvSpPr>
          <p:cNvPr id="3" name="Subtitle 2"/>
          <p:cNvSpPr>
            <a:spLocks noGrp="1"/>
          </p:cNvSpPr>
          <p:nvPr>
            <p:ph type="subTitle" idx="1"/>
          </p:nvPr>
        </p:nvSpPr>
        <p:spPr/>
        <p:txBody>
          <a:bodyPr>
            <a:normAutofit/>
          </a:bodyPr>
          <a:lstStyle/>
          <a:p>
            <a:r>
              <a:rPr lang="en-US" dirty="0"/>
              <a:t>Essentials of Web Design</a:t>
            </a:r>
          </a:p>
          <a:p>
            <a:r>
              <a:rPr lang="en-US" dirty="0"/>
              <a:t>CSCI 1210</a:t>
            </a:r>
          </a:p>
        </p:txBody>
      </p:sp>
    </p:spTree>
    <p:extLst>
      <p:ext uri="{BB962C8B-B14F-4D97-AF65-F5344CB8AC3E}">
        <p14:creationId xmlns:p14="http://schemas.microsoft.com/office/powerpoint/2010/main" val="106525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377948"/>
            <a:ext cx="10910887" cy="4351338"/>
          </a:xfrm>
        </p:spPr>
        <p:txBody>
          <a:bodyPr/>
          <a:lstStyle/>
          <a:p>
            <a:pPr marL="0" indent="0">
              <a:buNone/>
            </a:pPr>
            <a:r>
              <a:rPr lang="en-US" dirty="0">
                <a:solidFill>
                  <a:srgbClr val="FF0000"/>
                </a:solidFill>
                <a:latin typeface="Corbel Light" panose="020B0303020204020204" pitchFamily="34" charset="0"/>
              </a:rPr>
              <a:t>LAW OF PRÄGNANZ (GOOD FIGURE, LAW OF SIMPLICITY)</a:t>
            </a:r>
          </a:p>
        </p:txBody>
      </p:sp>
      <p:grpSp>
        <p:nvGrpSpPr>
          <p:cNvPr id="12" name="Group 11">
            <a:extLst>
              <a:ext uri="{FF2B5EF4-FFF2-40B4-BE49-F238E27FC236}">
                <a16:creationId xmlns:a16="http://schemas.microsoft.com/office/drawing/2014/main" id="{B66A536D-4858-4656-9503-F3ABB115BF2D}"/>
              </a:ext>
            </a:extLst>
          </p:cNvPr>
          <p:cNvGrpSpPr/>
          <p:nvPr/>
        </p:nvGrpSpPr>
        <p:grpSpPr>
          <a:xfrm>
            <a:off x="6893560" y="2273616"/>
            <a:ext cx="3661305" cy="2872741"/>
            <a:chOff x="7172960" y="2272822"/>
            <a:chExt cx="3661305" cy="2872741"/>
          </a:xfrm>
        </p:grpSpPr>
        <p:sp>
          <p:nvSpPr>
            <p:cNvPr id="4" name="Rectangle 3">
              <a:extLst>
                <a:ext uri="{FF2B5EF4-FFF2-40B4-BE49-F238E27FC236}">
                  <a16:creationId xmlns:a16="http://schemas.microsoft.com/office/drawing/2014/main" id="{19465501-41DF-4C8E-879F-E7DCFEFC9001}"/>
                </a:ext>
              </a:extLst>
            </p:cNvPr>
            <p:cNvSpPr/>
            <p:nvPr/>
          </p:nvSpPr>
          <p:spPr>
            <a:xfrm>
              <a:off x="7172960" y="2900203"/>
              <a:ext cx="2209800" cy="13255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B07FF040-1313-40B5-AE3B-57697D567768}"/>
                </a:ext>
              </a:extLst>
            </p:cNvPr>
            <p:cNvSpPr/>
            <p:nvPr/>
          </p:nvSpPr>
          <p:spPr>
            <a:xfrm rot="21102259">
              <a:off x="9107065" y="2272822"/>
              <a:ext cx="1727200" cy="12547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F04BFF9-6A77-48E9-B120-853632C5D9C0}"/>
                </a:ext>
              </a:extLst>
            </p:cNvPr>
            <p:cNvSpPr/>
            <p:nvPr/>
          </p:nvSpPr>
          <p:spPr>
            <a:xfrm>
              <a:off x="8432691" y="3429000"/>
              <a:ext cx="1716563" cy="17165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F539D7F-72B7-498F-A079-8C9AD17F43FB}"/>
              </a:ext>
            </a:extLst>
          </p:cNvPr>
          <p:cNvGrpSpPr/>
          <p:nvPr/>
        </p:nvGrpSpPr>
        <p:grpSpPr>
          <a:xfrm>
            <a:off x="1651457" y="2284810"/>
            <a:ext cx="3561302" cy="2850353"/>
            <a:chOff x="1641297" y="2295210"/>
            <a:chExt cx="3561302" cy="2850353"/>
          </a:xfrm>
        </p:grpSpPr>
        <p:sp>
          <p:nvSpPr>
            <p:cNvPr id="8" name="Rectangle 7">
              <a:extLst>
                <a:ext uri="{FF2B5EF4-FFF2-40B4-BE49-F238E27FC236}">
                  <a16:creationId xmlns:a16="http://schemas.microsoft.com/office/drawing/2014/main" id="{9902FD78-0CF7-4251-B061-6D9812C46A06}"/>
                </a:ext>
              </a:extLst>
            </p:cNvPr>
            <p:cNvSpPr/>
            <p:nvPr/>
          </p:nvSpPr>
          <p:spPr>
            <a:xfrm>
              <a:off x="1641297" y="2900203"/>
              <a:ext cx="22098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345B0512-1ADC-482E-8C1A-DD43EC9E76E6}"/>
                </a:ext>
              </a:extLst>
            </p:cNvPr>
            <p:cNvSpPr/>
            <p:nvPr/>
          </p:nvSpPr>
          <p:spPr>
            <a:xfrm rot="21102259">
              <a:off x="3475399" y="2295210"/>
              <a:ext cx="1727200" cy="125476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BBCB332-202A-4D1A-B9AF-D5E4F1FC2362}"/>
                </a:ext>
              </a:extLst>
            </p:cNvPr>
            <p:cNvSpPr/>
            <p:nvPr/>
          </p:nvSpPr>
          <p:spPr>
            <a:xfrm>
              <a:off x="2901028" y="3429000"/>
              <a:ext cx="1716563" cy="17165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434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199" y="1484316"/>
            <a:ext cx="10639425" cy="4560721"/>
          </a:xfrm>
        </p:spPr>
        <p:txBody>
          <a:bodyPr>
            <a:normAutofit/>
          </a:bodyPr>
          <a:lstStyle/>
          <a:p>
            <a:pPr marL="0" indent="0">
              <a:spcAft>
                <a:spcPts val="600"/>
              </a:spcAft>
              <a:buNone/>
            </a:pPr>
            <a:r>
              <a:rPr lang="en-US" sz="2400" dirty="0">
                <a:solidFill>
                  <a:srgbClr val="FF0000"/>
                </a:solidFill>
                <a:latin typeface="Corbel Light" panose="020B0303020204020204" pitchFamily="34" charset="0"/>
              </a:rPr>
              <a:t>CLOSURE</a:t>
            </a:r>
          </a:p>
          <a:p>
            <a:pPr marL="0" indent="0">
              <a:spcAft>
                <a:spcPts val="600"/>
              </a:spcAft>
              <a:buNone/>
            </a:pPr>
            <a:r>
              <a:rPr lang="en-US" sz="2400" dirty="0">
                <a:latin typeface="Corbel Light" panose="020B0303020204020204" pitchFamily="34" charset="0"/>
              </a:rPr>
              <a:t>In the left part of the next image, you are able to see a white triangle, even if the sides are not there</a:t>
            </a:r>
          </a:p>
          <a:p>
            <a:pPr marL="0" indent="0">
              <a:spcAft>
                <a:spcPts val="600"/>
              </a:spcAft>
              <a:buNone/>
            </a:pPr>
            <a:r>
              <a:rPr lang="en-US" sz="2400" dirty="0">
                <a:latin typeface="Corbel Light" panose="020B0303020204020204" pitchFamily="34" charset="0"/>
              </a:rPr>
              <a:t>In the right part of the image below, you are able to see the panda, even if the panda is a set of several random shapes</a:t>
            </a:r>
          </a:p>
          <a:p>
            <a:pPr marL="0" indent="0">
              <a:spcAft>
                <a:spcPts val="600"/>
              </a:spcAft>
              <a:buNone/>
            </a:pPr>
            <a:r>
              <a:rPr lang="en-US" sz="2400" dirty="0">
                <a:latin typeface="Corbel Light" panose="020B0303020204020204" pitchFamily="34" charset="0"/>
              </a:rPr>
              <a:t>This deals with our tendency to link individual elements to form a pattern</a:t>
            </a:r>
          </a:p>
          <a:p>
            <a:pPr marL="0" indent="0">
              <a:spcAft>
                <a:spcPts val="600"/>
              </a:spcAft>
              <a:buNone/>
            </a:pPr>
            <a:r>
              <a:rPr lang="en-US" sz="2400" dirty="0">
                <a:latin typeface="Corbel Light" panose="020B0303020204020204" pitchFamily="34" charset="0"/>
              </a:rPr>
              <a:t>The key to closure is providing enough information so the eye can fill in the rest. If too much is missing, the elements will be seen as separate parts instead of a whole. If too much information is provided, there’s no need for closure to occur</a:t>
            </a:r>
          </a:p>
        </p:txBody>
      </p:sp>
    </p:spTree>
    <p:extLst>
      <p:ext uri="{BB962C8B-B14F-4D97-AF65-F5344CB8AC3E}">
        <p14:creationId xmlns:p14="http://schemas.microsoft.com/office/powerpoint/2010/main" val="304988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199" y="1484316"/>
            <a:ext cx="10639425" cy="4560721"/>
          </a:xfrm>
        </p:spPr>
        <p:txBody>
          <a:bodyPr>
            <a:normAutofit/>
          </a:bodyPr>
          <a:lstStyle/>
          <a:p>
            <a:pPr marL="0" indent="0">
              <a:buNone/>
            </a:pPr>
            <a:r>
              <a:rPr lang="en-US" dirty="0">
                <a:solidFill>
                  <a:srgbClr val="FF0000"/>
                </a:solidFill>
                <a:latin typeface="Corbel Light" panose="020B0303020204020204" pitchFamily="34" charset="0"/>
              </a:rPr>
              <a:t>CLOSURE</a:t>
            </a:r>
          </a:p>
        </p:txBody>
      </p:sp>
      <p:pic>
        <p:nvPicPr>
          <p:cNvPr id="5" name="Picture 4" descr="A picture containing text, ax, clipart, tool&#10;&#10;Description automatically generated">
            <a:extLst>
              <a:ext uri="{FF2B5EF4-FFF2-40B4-BE49-F238E27FC236}">
                <a16:creationId xmlns:a16="http://schemas.microsoft.com/office/drawing/2014/main" id="{8FCEEF50-ABA4-462C-87B1-4E0DB5F156C5}"/>
              </a:ext>
            </a:extLst>
          </p:cNvPr>
          <p:cNvPicPr>
            <a:picLocks noChangeAspect="1"/>
          </p:cNvPicPr>
          <p:nvPr/>
        </p:nvPicPr>
        <p:blipFill>
          <a:blip r:embed="rId2"/>
          <a:stretch>
            <a:fillRect/>
          </a:stretch>
        </p:blipFill>
        <p:spPr>
          <a:xfrm>
            <a:off x="2122707" y="2176645"/>
            <a:ext cx="3431611" cy="2893777"/>
          </a:xfrm>
          <a:prstGeom prst="rect">
            <a:avLst/>
          </a:prstGeom>
        </p:spPr>
      </p:pic>
      <p:pic>
        <p:nvPicPr>
          <p:cNvPr id="7" name="Picture 6" descr="A black and white drawing of a bear&#10;&#10;Description automatically generated with medium confidence">
            <a:extLst>
              <a:ext uri="{FF2B5EF4-FFF2-40B4-BE49-F238E27FC236}">
                <a16:creationId xmlns:a16="http://schemas.microsoft.com/office/drawing/2014/main" id="{6174A45F-4ECB-41F2-B0A0-365571F4CDE7}"/>
              </a:ext>
            </a:extLst>
          </p:cNvPr>
          <p:cNvPicPr>
            <a:picLocks noChangeAspect="1"/>
          </p:cNvPicPr>
          <p:nvPr/>
        </p:nvPicPr>
        <p:blipFill>
          <a:blip r:embed="rId3"/>
          <a:stretch>
            <a:fillRect/>
          </a:stretch>
        </p:blipFill>
        <p:spPr>
          <a:xfrm>
            <a:off x="6637684" y="2085677"/>
            <a:ext cx="3064865" cy="3075713"/>
          </a:xfrm>
          <a:prstGeom prst="rect">
            <a:avLst/>
          </a:prstGeom>
        </p:spPr>
      </p:pic>
    </p:spTree>
    <p:extLst>
      <p:ext uri="{BB962C8B-B14F-4D97-AF65-F5344CB8AC3E}">
        <p14:creationId xmlns:p14="http://schemas.microsoft.com/office/powerpoint/2010/main" val="155062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10515600" cy="4351338"/>
          </a:xfrm>
        </p:spPr>
        <p:txBody>
          <a:bodyPr/>
          <a:lstStyle/>
          <a:p>
            <a:pPr marL="0" indent="0">
              <a:spcAft>
                <a:spcPts val="1200"/>
              </a:spcAft>
              <a:buNone/>
            </a:pPr>
            <a:r>
              <a:rPr lang="en-US" dirty="0">
                <a:solidFill>
                  <a:srgbClr val="FF0000"/>
                </a:solidFill>
                <a:latin typeface="Corbel Light" panose="020B0303020204020204" pitchFamily="34" charset="0"/>
              </a:rPr>
              <a:t>SYMMETRY AND ORDER</a:t>
            </a:r>
          </a:p>
          <a:p>
            <a:pPr marL="0" indent="0">
              <a:spcAft>
                <a:spcPts val="1200"/>
              </a:spcAft>
              <a:buNone/>
            </a:pPr>
            <a:r>
              <a:rPr lang="en-US" dirty="0">
                <a:latin typeface="Corbel Light" panose="020B0303020204020204" pitchFamily="34" charset="0"/>
              </a:rPr>
              <a:t>In the image below, you should see three pairs of curly brackets, even though there is more space between the curly brackets than there is between each pair</a:t>
            </a:r>
          </a:p>
          <a:p>
            <a:pPr marL="0" indent="0">
              <a:spcAft>
                <a:spcPts val="1200"/>
              </a:spcAft>
              <a:buNone/>
            </a:pPr>
            <a:r>
              <a:rPr lang="en-US" dirty="0">
                <a:latin typeface="Corbel Light" panose="020B0303020204020204" pitchFamily="34" charset="0"/>
              </a:rPr>
              <a:t>Since our eyes will quickly find symmetry and order, these principles can be used to effectively communicate information quickly</a:t>
            </a:r>
          </a:p>
        </p:txBody>
      </p:sp>
    </p:spTree>
    <p:extLst>
      <p:ext uri="{BB962C8B-B14F-4D97-AF65-F5344CB8AC3E}">
        <p14:creationId xmlns:p14="http://schemas.microsoft.com/office/powerpoint/2010/main" val="8258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p:txBody>
          <a:bodyPr/>
          <a:lstStyle/>
          <a:p>
            <a:pPr marL="0" indent="0">
              <a:buNone/>
            </a:pPr>
            <a:r>
              <a:rPr lang="en-US" dirty="0">
                <a:solidFill>
                  <a:srgbClr val="FF0000"/>
                </a:solidFill>
                <a:latin typeface="Corbel Light" panose="020B0303020204020204" pitchFamily="34" charset="0"/>
              </a:rPr>
              <a:t>SYMMETRY AND ORDER</a:t>
            </a:r>
          </a:p>
        </p:txBody>
      </p:sp>
      <p:sp>
        <p:nvSpPr>
          <p:cNvPr id="4" name="TextBox 3">
            <a:extLst>
              <a:ext uri="{FF2B5EF4-FFF2-40B4-BE49-F238E27FC236}">
                <a16:creationId xmlns:a16="http://schemas.microsoft.com/office/drawing/2014/main" id="{4A83C05B-3F62-4272-B513-F6792BFD9752}"/>
              </a:ext>
            </a:extLst>
          </p:cNvPr>
          <p:cNvSpPr txBox="1"/>
          <p:nvPr/>
        </p:nvSpPr>
        <p:spPr>
          <a:xfrm>
            <a:off x="1691640" y="3012440"/>
            <a:ext cx="614680" cy="1862048"/>
          </a:xfrm>
          <a:prstGeom prst="rect">
            <a:avLst/>
          </a:prstGeom>
          <a:noFill/>
        </p:spPr>
        <p:txBody>
          <a:bodyPr wrap="square" rtlCol="0">
            <a:spAutoFit/>
          </a:bodyPr>
          <a:lstStyle/>
          <a:p>
            <a:r>
              <a:rPr lang="en-US" sz="11500" dirty="0"/>
              <a:t>{</a:t>
            </a:r>
          </a:p>
        </p:txBody>
      </p:sp>
      <p:sp>
        <p:nvSpPr>
          <p:cNvPr id="6" name="TextBox 5">
            <a:extLst>
              <a:ext uri="{FF2B5EF4-FFF2-40B4-BE49-F238E27FC236}">
                <a16:creationId xmlns:a16="http://schemas.microsoft.com/office/drawing/2014/main" id="{FF073AFE-CCB1-4D71-BDE3-78E7EE4E0D2D}"/>
              </a:ext>
            </a:extLst>
          </p:cNvPr>
          <p:cNvSpPr txBox="1"/>
          <p:nvPr/>
        </p:nvSpPr>
        <p:spPr>
          <a:xfrm>
            <a:off x="4114800" y="3012440"/>
            <a:ext cx="614680" cy="1862048"/>
          </a:xfrm>
          <a:prstGeom prst="rect">
            <a:avLst/>
          </a:prstGeom>
          <a:noFill/>
        </p:spPr>
        <p:txBody>
          <a:bodyPr wrap="square" rtlCol="0">
            <a:spAutoFit/>
          </a:bodyPr>
          <a:lstStyle/>
          <a:p>
            <a:r>
              <a:rPr lang="en-US" sz="11500" dirty="0"/>
              <a:t>}</a:t>
            </a:r>
          </a:p>
        </p:txBody>
      </p:sp>
      <p:sp>
        <p:nvSpPr>
          <p:cNvPr id="7" name="TextBox 6">
            <a:extLst>
              <a:ext uri="{FF2B5EF4-FFF2-40B4-BE49-F238E27FC236}">
                <a16:creationId xmlns:a16="http://schemas.microsoft.com/office/drawing/2014/main" id="{FE5E898E-7068-430D-A471-C101C211C34F}"/>
              </a:ext>
            </a:extLst>
          </p:cNvPr>
          <p:cNvSpPr txBox="1"/>
          <p:nvPr/>
        </p:nvSpPr>
        <p:spPr>
          <a:xfrm>
            <a:off x="4742182" y="3012440"/>
            <a:ext cx="614680" cy="1862048"/>
          </a:xfrm>
          <a:prstGeom prst="rect">
            <a:avLst/>
          </a:prstGeom>
          <a:noFill/>
        </p:spPr>
        <p:txBody>
          <a:bodyPr wrap="square" rtlCol="0">
            <a:spAutoFit/>
          </a:bodyPr>
          <a:lstStyle/>
          <a:p>
            <a:r>
              <a:rPr lang="en-US" sz="11500" dirty="0"/>
              <a:t>{</a:t>
            </a:r>
          </a:p>
        </p:txBody>
      </p:sp>
      <p:sp>
        <p:nvSpPr>
          <p:cNvPr id="8" name="TextBox 7">
            <a:extLst>
              <a:ext uri="{FF2B5EF4-FFF2-40B4-BE49-F238E27FC236}">
                <a16:creationId xmlns:a16="http://schemas.microsoft.com/office/drawing/2014/main" id="{FF259652-7115-422F-8B61-4F4DB51CDC99}"/>
              </a:ext>
            </a:extLst>
          </p:cNvPr>
          <p:cNvSpPr txBox="1"/>
          <p:nvPr/>
        </p:nvSpPr>
        <p:spPr>
          <a:xfrm>
            <a:off x="7165342" y="3012440"/>
            <a:ext cx="614680" cy="1862048"/>
          </a:xfrm>
          <a:prstGeom prst="rect">
            <a:avLst/>
          </a:prstGeom>
          <a:noFill/>
        </p:spPr>
        <p:txBody>
          <a:bodyPr wrap="square" rtlCol="0">
            <a:spAutoFit/>
          </a:bodyPr>
          <a:lstStyle/>
          <a:p>
            <a:r>
              <a:rPr lang="en-US" sz="11500" dirty="0"/>
              <a:t>}</a:t>
            </a:r>
          </a:p>
        </p:txBody>
      </p:sp>
      <p:sp>
        <p:nvSpPr>
          <p:cNvPr id="9" name="TextBox 8">
            <a:extLst>
              <a:ext uri="{FF2B5EF4-FFF2-40B4-BE49-F238E27FC236}">
                <a16:creationId xmlns:a16="http://schemas.microsoft.com/office/drawing/2014/main" id="{7F6EFE5D-D84F-45BC-9783-3EAEAB16DA6E}"/>
              </a:ext>
            </a:extLst>
          </p:cNvPr>
          <p:cNvSpPr txBox="1"/>
          <p:nvPr/>
        </p:nvSpPr>
        <p:spPr>
          <a:xfrm>
            <a:off x="7780022" y="3012440"/>
            <a:ext cx="614680" cy="1862048"/>
          </a:xfrm>
          <a:prstGeom prst="rect">
            <a:avLst/>
          </a:prstGeom>
          <a:noFill/>
        </p:spPr>
        <p:txBody>
          <a:bodyPr wrap="square" rtlCol="0">
            <a:spAutoFit/>
          </a:bodyPr>
          <a:lstStyle/>
          <a:p>
            <a:r>
              <a:rPr lang="en-US" sz="11500" dirty="0"/>
              <a:t>{</a:t>
            </a:r>
          </a:p>
        </p:txBody>
      </p:sp>
      <p:sp>
        <p:nvSpPr>
          <p:cNvPr id="10" name="TextBox 9">
            <a:extLst>
              <a:ext uri="{FF2B5EF4-FFF2-40B4-BE49-F238E27FC236}">
                <a16:creationId xmlns:a16="http://schemas.microsoft.com/office/drawing/2014/main" id="{C3C55942-5C38-48FB-B912-7F71AE59BF40}"/>
              </a:ext>
            </a:extLst>
          </p:cNvPr>
          <p:cNvSpPr txBox="1"/>
          <p:nvPr/>
        </p:nvSpPr>
        <p:spPr>
          <a:xfrm>
            <a:off x="10203182" y="3012440"/>
            <a:ext cx="614680" cy="1862048"/>
          </a:xfrm>
          <a:prstGeom prst="rect">
            <a:avLst/>
          </a:prstGeom>
          <a:noFill/>
        </p:spPr>
        <p:txBody>
          <a:bodyPr wrap="square" rtlCol="0">
            <a:spAutoFit/>
          </a:bodyPr>
          <a:lstStyle/>
          <a:p>
            <a:r>
              <a:rPr lang="en-US" sz="11500" dirty="0"/>
              <a:t>}</a:t>
            </a:r>
          </a:p>
        </p:txBody>
      </p:sp>
    </p:spTree>
    <p:extLst>
      <p:ext uri="{BB962C8B-B14F-4D97-AF65-F5344CB8AC3E}">
        <p14:creationId xmlns:p14="http://schemas.microsoft.com/office/powerpoint/2010/main" val="32712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p:txBody>
          <a:bodyPr/>
          <a:lstStyle/>
          <a:p>
            <a:pPr marL="0" indent="0">
              <a:buNone/>
            </a:pPr>
            <a:r>
              <a:rPr lang="en-US" dirty="0">
                <a:solidFill>
                  <a:srgbClr val="FF0000"/>
                </a:solidFill>
                <a:latin typeface="Corbel Light" panose="020B0303020204020204" pitchFamily="34" charset="0"/>
              </a:rPr>
              <a:t>SYMMETRY AND ORDER</a:t>
            </a:r>
          </a:p>
        </p:txBody>
      </p:sp>
      <p:pic>
        <p:nvPicPr>
          <p:cNvPr id="6146" name="Picture 2" descr="The symmetry princi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857" y="2346484"/>
            <a:ext cx="7166495" cy="358324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29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408115"/>
            <a:ext cx="10706100" cy="4211930"/>
          </a:xfrm>
        </p:spPr>
        <p:txBody>
          <a:bodyPr>
            <a:normAutofit/>
          </a:bodyPr>
          <a:lstStyle/>
          <a:p>
            <a:pPr marL="0" indent="0">
              <a:buNone/>
            </a:pPr>
            <a:r>
              <a:rPr lang="en-US" sz="2400" dirty="0">
                <a:solidFill>
                  <a:srgbClr val="FF0000"/>
                </a:solidFill>
                <a:latin typeface="Corbel Light" panose="020B0303020204020204" pitchFamily="34" charset="0"/>
              </a:rPr>
              <a:t>FIGURE/GROUND</a:t>
            </a:r>
          </a:p>
          <a:p>
            <a:pPr marL="0" indent="0">
              <a:spcAft>
                <a:spcPts val="1200"/>
              </a:spcAft>
              <a:buNone/>
            </a:pPr>
            <a:r>
              <a:rPr lang="en-US" sz="2400" dirty="0">
                <a:latin typeface="Corbel Light" panose="020B0303020204020204" pitchFamily="34" charset="0"/>
              </a:rPr>
              <a:t>In the next image, do you see the vase or the face? If you perceive the black as a background, you see the face. If you perceive the white as the background, you see the vase. This creates an unstable relationship between the colors. The more stable the relationship, the better we can lead our audience to focus on what we want them to see</a:t>
            </a:r>
          </a:p>
          <a:p>
            <a:pPr marL="0" indent="0">
              <a:buNone/>
            </a:pPr>
            <a:r>
              <a:rPr lang="en-US" sz="2400" dirty="0">
                <a:latin typeface="Corbel Light" panose="020B0303020204020204" pitchFamily="34" charset="0"/>
              </a:rPr>
              <a:t>Figure/ground refers to the relationship between positive elements and negative space. The idea is that the eye will separate whole figures from their background in order to understand what’s being seen. It’s one of the first things people will do when looking at any composition</a:t>
            </a:r>
          </a:p>
        </p:txBody>
      </p:sp>
    </p:spTree>
    <p:extLst>
      <p:ext uri="{BB962C8B-B14F-4D97-AF65-F5344CB8AC3E}">
        <p14:creationId xmlns:p14="http://schemas.microsoft.com/office/powerpoint/2010/main" val="131786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465265"/>
            <a:ext cx="6829633" cy="4211930"/>
          </a:xfrm>
        </p:spPr>
        <p:txBody>
          <a:bodyPr>
            <a:normAutofit/>
          </a:bodyPr>
          <a:lstStyle/>
          <a:p>
            <a:pPr marL="0" indent="0">
              <a:buNone/>
            </a:pPr>
            <a:r>
              <a:rPr lang="en-US" dirty="0">
                <a:solidFill>
                  <a:srgbClr val="FF0000"/>
                </a:solidFill>
                <a:latin typeface="Corbel Light" panose="020B0303020204020204" pitchFamily="34" charset="0"/>
              </a:rPr>
              <a:t>FIGURE/GROUND</a:t>
            </a:r>
          </a:p>
        </p:txBody>
      </p:sp>
      <p:pic>
        <p:nvPicPr>
          <p:cNvPr id="4" name="Picture 3"/>
          <p:cNvPicPr>
            <a:picLocks noChangeAspect="1"/>
          </p:cNvPicPr>
          <p:nvPr/>
        </p:nvPicPr>
        <p:blipFill rotWithShape="1">
          <a:blip r:embed="rId2"/>
          <a:srcRect r="1859"/>
          <a:stretch/>
        </p:blipFill>
        <p:spPr>
          <a:xfrm>
            <a:off x="4525855" y="1952945"/>
            <a:ext cx="3262209" cy="3611811"/>
          </a:xfrm>
          <a:prstGeom prst="rect">
            <a:avLst/>
          </a:prstGeom>
        </p:spPr>
      </p:pic>
    </p:spTree>
    <p:extLst>
      <p:ext uri="{BB962C8B-B14F-4D97-AF65-F5344CB8AC3E}">
        <p14:creationId xmlns:p14="http://schemas.microsoft.com/office/powerpoint/2010/main" val="170119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465265"/>
            <a:ext cx="6829633" cy="4211930"/>
          </a:xfrm>
        </p:spPr>
        <p:txBody>
          <a:bodyPr>
            <a:normAutofit/>
          </a:bodyPr>
          <a:lstStyle/>
          <a:p>
            <a:pPr marL="0" indent="0">
              <a:buNone/>
            </a:pPr>
            <a:r>
              <a:rPr lang="en-US" dirty="0">
                <a:solidFill>
                  <a:srgbClr val="FF0000"/>
                </a:solidFill>
                <a:latin typeface="Corbel Light" panose="020B0303020204020204" pitchFamily="34" charset="0"/>
              </a:rPr>
              <a:t>FIGURE/GROUND</a:t>
            </a:r>
          </a:p>
        </p:txBody>
      </p:sp>
      <p:pic>
        <p:nvPicPr>
          <p:cNvPr id="8194" name="Picture 2" descr="http://images.sixrevisions.com/2010/08/18-12_hac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016" y="1465265"/>
            <a:ext cx="5576084" cy="4553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38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398590"/>
            <a:ext cx="10829925" cy="4211930"/>
          </a:xfrm>
        </p:spPr>
        <p:txBody>
          <a:bodyPr>
            <a:normAutofit/>
          </a:bodyPr>
          <a:lstStyle/>
          <a:p>
            <a:pPr marL="0" indent="0">
              <a:spcAft>
                <a:spcPts val="1200"/>
              </a:spcAft>
              <a:buNone/>
            </a:pPr>
            <a:r>
              <a:rPr lang="en-US" sz="2400" dirty="0">
                <a:solidFill>
                  <a:srgbClr val="FF0000"/>
                </a:solidFill>
                <a:latin typeface="Corbel Light" panose="020B0303020204020204" pitchFamily="34" charset="0"/>
              </a:rPr>
              <a:t>UNIFORM CONNECTEDNESS</a:t>
            </a:r>
          </a:p>
          <a:p>
            <a:pPr marL="0" indent="0">
              <a:spcAft>
                <a:spcPts val="1200"/>
              </a:spcAft>
              <a:buNone/>
            </a:pPr>
            <a:r>
              <a:rPr lang="en-US" sz="2400" dirty="0">
                <a:latin typeface="Corbel Light" panose="020B0303020204020204" pitchFamily="34" charset="0"/>
              </a:rPr>
              <a:t>In the next image, the lines appear to connect the two pairs of elements.  This connection leads us to perceive there is a relationship between the elements (even if one does not exist).  Take note that the lines do not need to touch for the connection to be perceived</a:t>
            </a:r>
          </a:p>
          <a:p>
            <a:pPr marL="0" indent="0">
              <a:spcAft>
                <a:spcPts val="1200"/>
              </a:spcAft>
              <a:buNone/>
            </a:pPr>
            <a:r>
              <a:rPr lang="en-US" sz="2400" dirty="0">
                <a:latin typeface="Corbel Light" panose="020B0303020204020204" pitchFamily="34" charset="0"/>
              </a:rPr>
              <a:t>Of all the principles suggesting objects are related, uniform connectedness is the strongest. In the image, even though we see two squares and two circles, we see the square–circle pairs as more strongly related because they are visually connected</a:t>
            </a:r>
          </a:p>
        </p:txBody>
      </p:sp>
    </p:spTree>
    <p:extLst>
      <p:ext uri="{BB962C8B-B14F-4D97-AF65-F5344CB8AC3E}">
        <p14:creationId xmlns:p14="http://schemas.microsoft.com/office/powerpoint/2010/main" val="281216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Lecture</a:t>
            </a:r>
          </a:p>
        </p:txBody>
      </p:sp>
      <p:sp>
        <p:nvSpPr>
          <p:cNvPr id="3" name="Content Placeholder 2"/>
          <p:cNvSpPr>
            <a:spLocks noGrp="1"/>
          </p:cNvSpPr>
          <p:nvPr>
            <p:ph idx="1"/>
          </p:nvPr>
        </p:nvSpPr>
        <p:spPr>
          <a:xfrm>
            <a:off x="838200" y="1681972"/>
            <a:ext cx="10515600" cy="4002548"/>
          </a:xfrm>
        </p:spPr>
        <p:txBody>
          <a:bodyPr/>
          <a:lstStyle/>
          <a:p>
            <a:pPr marL="0" indent="0">
              <a:buNone/>
            </a:pPr>
            <a:r>
              <a:rPr lang="en-US" dirty="0">
                <a:latin typeface="Corbel Light" panose="020B0303020204020204" pitchFamily="34" charset="0"/>
              </a:rPr>
              <a:t>Lecture</a:t>
            </a:r>
          </a:p>
          <a:p>
            <a:pPr marL="457200" lvl="1" indent="0">
              <a:buNone/>
            </a:pPr>
            <a:r>
              <a:rPr lang="en-US" dirty="0">
                <a:latin typeface="Corbel Light" panose="020B0303020204020204" pitchFamily="34" charset="0"/>
              </a:rPr>
              <a:t>Design Principles</a:t>
            </a:r>
          </a:p>
          <a:p>
            <a:pPr marL="457200" lvl="1" indent="0">
              <a:buNone/>
            </a:pPr>
            <a:r>
              <a:rPr lang="en-US" dirty="0">
                <a:latin typeface="Corbel Light" panose="020B0303020204020204" pitchFamily="34" charset="0"/>
              </a:rPr>
              <a:t>Web Design Tips</a:t>
            </a:r>
          </a:p>
          <a:p>
            <a:pPr marL="457200" lvl="1" indent="0">
              <a:buNone/>
            </a:pPr>
            <a:r>
              <a:rPr lang="en-US" dirty="0">
                <a:latin typeface="Corbel Light" panose="020B0303020204020204" pitchFamily="34" charset="0"/>
              </a:rPr>
              <a:t>Advanced CSS</a:t>
            </a:r>
          </a:p>
          <a:p>
            <a:pPr lvl="1"/>
            <a:endParaRPr lang="en-US" dirty="0"/>
          </a:p>
        </p:txBody>
      </p:sp>
    </p:spTree>
    <p:extLst>
      <p:ext uri="{BB962C8B-B14F-4D97-AF65-F5344CB8AC3E}">
        <p14:creationId xmlns:p14="http://schemas.microsoft.com/office/powerpoint/2010/main" val="210688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6829633" cy="4211930"/>
          </a:xfrm>
        </p:spPr>
        <p:txBody>
          <a:bodyPr>
            <a:normAutofit/>
          </a:bodyPr>
          <a:lstStyle/>
          <a:p>
            <a:pPr marL="0" indent="0">
              <a:buNone/>
            </a:pPr>
            <a:r>
              <a:rPr lang="en-US" sz="2400" dirty="0">
                <a:solidFill>
                  <a:srgbClr val="FF0000"/>
                </a:solidFill>
                <a:latin typeface="Corbel Light" panose="020B0303020204020204" pitchFamily="34" charset="0"/>
              </a:rPr>
              <a:t>UNIFORM CONNECTEDNESS</a:t>
            </a:r>
          </a:p>
        </p:txBody>
      </p:sp>
      <p:sp>
        <p:nvSpPr>
          <p:cNvPr id="4" name="Oval 3">
            <a:extLst>
              <a:ext uri="{FF2B5EF4-FFF2-40B4-BE49-F238E27FC236}">
                <a16:creationId xmlns:a16="http://schemas.microsoft.com/office/drawing/2014/main" id="{6EE505DF-868F-4E8C-A362-77C4561E00FD}"/>
              </a:ext>
            </a:extLst>
          </p:cNvPr>
          <p:cNvSpPr/>
          <p:nvPr/>
        </p:nvSpPr>
        <p:spPr>
          <a:xfrm>
            <a:off x="6639560" y="2818766"/>
            <a:ext cx="777240" cy="7772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1EAD995-0FB5-46AE-A81B-9D65A0299B51}"/>
              </a:ext>
            </a:extLst>
          </p:cNvPr>
          <p:cNvSpPr/>
          <p:nvPr/>
        </p:nvSpPr>
        <p:spPr>
          <a:xfrm>
            <a:off x="5562600" y="1736726"/>
            <a:ext cx="777240" cy="7772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FE56634-1831-4CE7-ACB9-5568BD21C735}"/>
              </a:ext>
            </a:extLst>
          </p:cNvPr>
          <p:cNvSpPr/>
          <p:nvPr/>
        </p:nvSpPr>
        <p:spPr>
          <a:xfrm>
            <a:off x="7839496" y="3908108"/>
            <a:ext cx="1828800" cy="1828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9ACBA43-82CC-4782-91F7-08386148B6EB}"/>
              </a:ext>
            </a:extLst>
          </p:cNvPr>
          <p:cNvSpPr/>
          <p:nvPr/>
        </p:nvSpPr>
        <p:spPr>
          <a:xfrm>
            <a:off x="9353336" y="1690688"/>
            <a:ext cx="1828800" cy="1828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4718737-9894-4FF7-ABBB-B6A0D406BF2E}"/>
              </a:ext>
            </a:extLst>
          </p:cNvPr>
          <p:cNvCxnSpPr/>
          <p:nvPr/>
        </p:nvCxnSpPr>
        <p:spPr>
          <a:xfrm>
            <a:off x="6390640" y="2417446"/>
            <a:ext cx="350520" cy="396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638A694-0FDC-4D8B-9D88-F2EDA6D0C870}"/>
              </a:ext>
            </a:extLst>
          </p:cNvPr>
          <p:cNvCxnSpPr>
            <a:cxnSpLocks/>
          </p:cNvCxnSpPr>
          <p:nvPr/>
        </p:nvCxnSpPr>
        <p:spPr>
          <a:xfrm flipH="1">
            <a:off x="9353336" y="3631249"/>
            <a:ext cx="408311" cy="396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85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386189"/>
            <a:ext cx="10868025" cy="4211930"/>
          </a:xfrm>
        </p:spPr>
        <p:txBody>
          <a:bodyPr>
            <a:normAutofit/>
          </a:bodyPr>
          <a:lstStyle/>
          <a:p>
            <a:pPr marL="0" indent="0">
              <a:spcAft>
                <a:spcPts val="1200"/>
              </a:spcAft>
              <a:buNone/>
            </a:pPr>
            <a:r>
              <a:rPr lang="en-US" sz="2400" dirty="0">
                <a:solidFill>
                  <a:srgbClr val="FF0000"/>
                </a:solidFill>
                <a:latin typeface="Corbel Light" panose="020B0303020204020204" pitchFamily="34" charset="0"/>
              </a:rPr>
              <a:t>COMMON REGION</a:t>
            </a:r>
          </a:p>
          <a:p>
            <a:pPr marL="0" indent="0">
              <a:spcAft>
                <a:spcPts val="1200"/>
              </a:spcAft>
              <a:buNone/>
            </a:pPr>
            <a:r>
              <a:rPr lang="en-US" sz="2400" dirty="0">
                <a:latin typeface="Corbel Light" panose="020B0303020204020204" pitchFamily="34" charset="0"/>
              </a:rPr>
              <a:t>Another way to show a connection between elements is to enclose them in some way. Everything inside the enclosure is seen as related. Everything outside the enclose is seen as separate. The circles in the image below are all the same, yet we see two distinct groups, with the circles in each enclosure related in some way</a:t>
            </a:r>
          </a:p>
          <a:p>
            <a:pPr marL="0" indent="0">
              <a:spcAft>
                <a:spcPts val="1200"/>
              </a:spcAft>
              <a:buNone/>
            </a:pPr>
            <a:r>
              <a:rPr lang="en-US" sz="2400" dirty="0">
                <a:latin typeface="Corbel Light" panose="020B0303020204020204" pitchFamily="34" charset="0"/>
              </a:rPr>
              <a:t>Some ways to accomplish this task is to:</a:t>
            </a:r>
          </a:p>
          <a:p>
            <a:pPr marL="457200" lvl="1" indent="0">
              <a:spcAft>
                <a:spcPts val="1200"/>
              </a:spcAft>
              <a:buNone/>
            </a:pPr>
            <a:r>
              <a:rPr lang="en-US" dirty="0">
                <a:latin typeface="Corbel Light" panose="020B0303020204020204" pitchFamily="34" charset="0"/>
              </a:rPr>
              <a:t>Draw a box around like elements</a:t>
            </a:r>
          </a:p>
          <a:p>
            <a:pPr marL="457200" lvl="1" indent="0">
              <a:spcAft>
                <a:spcPts val="1200"/>
              </a:spcAft>
              <a:buNone/>
            </a:pPr>
            <a:r>
              <a:rPr lang="en-US" dirty="0">
                <a:latin typeface="Corbel Light" panose="020B0303020204020204" pitchFamily="34" charset="0"/>
              </a:rPr>
              <a:t>Placing like elements on different</a:t>
            </a:r>
            <a:br>
              <a:rPr lang="en-US" dirty="0">
                <a:latin typeface="Corbel Light" panose="020B0303020204020204" pitchFamily="34" charset="0"/>
              </a:rPr>
            </a:br>
            <a:r>
              <a:rPr lang="en-US" dirty="0">
                <a:latin typeface="Corbel Light" panose="020B0303020204020204" pitchFamily="34" charset="0"/>
              </a:rPr>
              <a:t>backgrounds</a:t>
            </a:r>
          </a:p>
        </p:txBody>
      </p:sp>
    </p:spTree>
    <p:extLst>
      <p:ext uri="{BB962C8B-B14F-4D97-AF65-F5344CB8AC3E}">
        <p14:creationId xmlns:p14="http://schemas.microsoft.com/office/powerpoint/2010/main" val="414313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541465"/>
            <a:ext cx="6829633" cy="4211930"/>
          </a:xfrm>
        </p:spPr>
        <p:txBody>
          <a:bodyPr>
            <a:normAutofit/>
          </a:bodyPr>
          <a:lstStyle/>
          <a:p>
            <a:pPr marL="0" indent="0">
              <a:buNone/>
            </a:pPr>
            <a:r>
              <a:rPr lang="en-US" sz="2400" dirty="0">
                <a:solidFill>
                  <a:srgbClr val="FF0000"/>
                </a:solidFill>
                <a:latin typeface="Corbel Light" panose="020B0303020204020204" pitchFamily="34" charset="0"/>
              </a:rPr>
              <a:t>COMMON REGION</a:t>
            </a:r>
          </a:p>
        </p:txBody>
      </p:sp>
      <p:grpSp>
        <p:nvGrpSpPr>
          <p:cNvPr id="41" name="Group 40">
            <a:extLst>
              <a:ext uri="{FF2B5EF4-FFF2-40B4-BE49-F238E27FC236}">
                <a16:creationId xmlns:a16="http://schemas.microsoft.com/office/drawing/2014/main" id="{6C028647-EF2F-408F-9CC8-5D040519EFAE}"/>
              </a:ext>
            </a:extLst>
          </p:cNvPr>
          <p:cNvGrpSpPr/>
          <p:nvPr/>
        </p:nvGrpSpPr>
        <p:grpSpPr>
          <a:xfrm>
            <a:off x="2829560" y="2397760"/>
            <a:ext cx="3500120" cy="2870200"/>
            <a:chOff x="2280920" y="2148840"/>
            <a:chExt cx="3500120" cy="2870200"/>
          </a:xfrm>
        </p:grpSpPr>
        <p:sp>
          <p:nvSpPr>
            <p:cNvPr id="4" name="Rectangle 3">
              <a:extLst>
                <a:ext uri="{FF2B5EF4-FFF2-40B4-BE49-F238E27FC236}">
                  <a16:creationId xmlns:a16="http://schemas.microsoft.com/office/drawing/2014/main" id="{C73848EF-94E1-4284-B121-548D986BCCC6}"/>
                </a:ext>
              </a:extLst>
            </p:cNvPr>
            <p:cNvSpPr/>
            <p:nvPr/>
          </p:nvSpPr>
          <p:spPr>
            <a:xfrm>
              <a:off x="2280920" y="2148840"/>
              <a:ext cx="3500120" cy="2870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D161F85-DD11-4CBB-8D9A-C79482A7BA99}"/>
                </a:ext>
              </a:extLst>
            </p:cNvPr>
            <p:cNvSpPr/>
            <p:nvPr/>
          </p:nvSpPr>
          <p:spPr>
            <a:xfrm>
              <a:off x="2493010" y="240481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672C0A4-046C-41C8-9433-7A1238A6305D}"/>
                </a:ext>
              </a:extLst>
            </p:cNvPr>
            <p:cNvSpPr/>
            <p:nvPr/>
          </p:nvSpPr>
          <p:spPr>
            <a:xfrm>
              <a:off x="3102187" y="240481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B196B4C-62F9-4D7E-816B-80E14C508C02}"/>
                </a:ext>
              </a:extLst>
            </p:cNvPr>
            <p:cNvSpPr/>
            <p:nvPr/>
          </p:nvSpPr>
          <p:spPr>
            <a:xfrm>
              <a:off x="3711364" y="240481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059BE79-3641-4651-B566-ECE94881A2E8}"/>
                </a:ext>
              </a:extLst>
            </p:cNvPr>
            <p:cNvSpPr/>
            <p:nvPr/>
          </p:nvSpPr>
          <p:spPr>
            <a:xfrm>
              <a:off x="4320540" y="240481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6781012-B7F4-479D-9B00-53A526EEDA42}"/>
                </a:ext>
              </a:extLst>
            </p:cNvPr>
            <p:cNvSpPr/>
            <p:nvPr/>
          </p:nvSpPr>
          <p:spPr>
            <a:xfrm>
              <a:off x="2493010" y="304094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36451BA-CEEE-4264-85DF-DF4A3CD4FEB4}"/>
                </a:ext>
              </a:extLst>
            </p:cNvPr>
            <p:cNvSpPr/>
            <p:nvPr/>
          </p:nvSpPr>
          <p:spPr>
            <a:xfrm>
              <a:off x="3102187" y="304094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26922B7-8395-4358-B223-295309A81CC6}"/>
                </a:ext>
              </a:extLst>
            </p:cNvPr>
            <p:cNvSpPr/>
            <p:nvPr/>
          </p:nvSpPr>
          <p:spPr>
            <a:xfrm>
              <a:off x="3711364" y="304094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387A3F8-9121-44B3-8CD7-733A744E385C}"/>
                </a:ext>
              </a:extLst>
            </p:cNvPr>
            <p:cNvSpPr/>
            <p:nvPr/>
          </p:nvSpPr>
          <p:spPr>
            <a:xfrm>
              <a:off x="4320540" y="304094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8A93716-AC3C-47D2-ACC5-E6B36D580293}"/>
                </a:ext>
              </a:extLst>
            </p:cNvPr>
            <p:cNvSpPr/>
            <p:nvPr/>
          </p:nvSpPr>
          <p:spPr>
            <a:xfrm>
              <a:off x="2493010" y="367706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45E38CA-46A6-4196-AB81-42F29B4F1F47}"/>
                </a:ext>
              </a:extLst>
            </p:cNvPr>
            <p:cNvSpPr/>
            <p:nvPr/>
          </p:nvSpPr>
          <p:spPr>
            <a:xfrm>
              <a:off x="3102187" y="367706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B928867-7A8F-4615-B167-BDCD2CD0196A}"/>
                </a:ext>
              </a:extLst>
            </p:cNvPr>
            <p:cNvSpPr/>
            <p:nvPr/>
          </p:nvSpPr>
          <p:spPr>
            <a:xfrm>
              <a:off x="3711364" y="367706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5858DCC-ED73-4073-AAA0-7B6A43F395F3}"/>
                </a:ext>
              </a:extLst>
            </p:cNvPr>
            <p:cNvSpPr/>
            <p:nvPr/>
          </p:nvSpPr>
          <p:spPr>
            <a:xfrm>
              <a:off x="4320540" y="367706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7373611-FED4-4BB0-B16C-90CBFDFAA0DA}"/>
                </a:ext>
              </a:extLst>
            </p:cNvPr>
            <p:cNvSpPr/>
            <p:nvPr/>
          </p:nvSpPr>
          <p:spPr>
            <a:xfrm>
              <a:off x="2493010" y="431319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22E1E9A-826B-47F7-B61A-D7B4CC305616}"/>
                </a:ext>
              </a:extLst>
            </p:cNvPr>
            <p:cNvSpPr/>
            <p:nvPr/>
          </p:nvSpPr>
          <p:spPr>
            <a:xfrm>
              <a:off x="3102187" y="431319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2635ACC-003C-4CD5-91DA-79A1345C19B3}"/>
                </a:ext>
              </a:extLst>
            </p:cNvPr>
            <p:cNvSpPr/>
            <p:nvPr/>
          </p:nvSpPr>
          <p:spPr>
            <a:xfrm>
              <a:off x="3711364" y="431319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484480B-8336-4166-B2AD-1061E90AB848}"/>
                </a:ext>
              </a:extLst>
            </p:cNvPr>
            <p:cNvSpPr/>
            <p:nvPr/>
          </p:nvSpPr>
          <p:spPr>
            <a:xfrm>
              <a:off x="4320540" y="431319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6A76D84-658D-46C1-B9E3-009A641E1818}"/>
                </a:ext>
              </a:extLst>
            </p:cNvPr>
            <p:cNvSpPr/>
            <p:nvPr/>
          </p:nvSpPr>
          <p:spPr>
            <a:xfrm>
              <a:off x="4945170" y="240481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8C2FB0C-AEFE-4537-B962-5A2596DAEBC9}"/>
                </a:ext>
              </a:extLst>
            </p:cNvPr>
            <p:cNvSpPr/>
            <p:nvPr/>
          </p:nvSpPr>
          <p:spPr>
            <a:xfrm>
              <a:off x="4945170" y="304094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A5DA71C-73EB-4A72-860C-F04D6E1D6179}"/>
                </a:ext>
              </a:extLst>
            </p:cNvPr>
            <p:cNvSpPr/>
            <p:nvPr/>
          </p:nvSpPr>
          <p:spPr>
            <a:xfrm>
              <a:off x="4945170" y="367706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7EF5112-E1E1-4A81-B204-09529C038934}"/>
                </a:ext>
              </a:extLst>
            </p:cNvPr>
            <p:cNvSpPr/>
            <p:nvPr/>
          </p:nvSpPr>
          <p:spPr>
            <a:xfrm>
              <a:off x="4945170" y="431319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5B5396F3-E24C-4929-8207-2E2F5D73F8FE}"/>
              </a:ext>
            </a:extLst>
          </p:cNvPr>
          <p:cNvGrpSpPr/>
          <p:nvPr/>
        </p:nvGrpSpPr>
        <p:grpSpPr>
          <a:xfrm>
            <a:off x="6606964" y="2397760"/>
            <a:ext cx="2836756" cy="2870200"/>
            <a:chOff x="6627284" y="2148840"/>
            <a:chExt cx="2836756" cy="2870200"/>
          </a:xfrm>
        </p:grpSpPr>
        <p:sp>
          <p:nvSpPr>
            <p:cNvPr id="25" name="Oval 24">
              <a:extLst>
                <a:ext uri="{FF2B5EF4-FFF2-40B4-BE49-F238E27FC236}">
                  <a16:creationId xmlns:a16="http://schemas.microsoft.com/office/drawing/2014/main" id="{B461ECFC-084A-4885-9151-66C95F511DE7}"/>
                </a:ext>
              </a:extLst>
            </p:cNvPr>
            <p:cNvSpPr/>
            <p:nvPr/>
          </p:nvSpPr>
          <p:spPr>
            <a:xfrm>
              <a:off x="6917690" y="240481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2CC862D-2C42-4DA1-A765-A3F376CA6323}"/>
                </a:ext>
              </a:extLst>
            </p:cNvPr>
            <p:cNvSpPr/>
            <p:nvPr/>
          </p:nvSpPr>
          <p:spPr>
            <a:xfrm>
              <a:off x="7526867" y="240481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7F1C0C4-D96F-4709-BF45-6265CEC73525}"/>
                </a:ext>
              </a:extLst>
            </p:cNvPr>
            <p:cNvSpPr/>
            <p:nvPr/>
          </p:nvSpPr>
          <p:spPr>
            <a:xfrm>
              <a:off x="8136044" y="240481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7F7D3BF-0189-4010-A843-708C3B34696D}"/>
                </a:ext>
              </a:extLst>
            </p:cNvPr>
            <p:cNvSpPr/>
            <p:nvPr/>
          </p:nvSpPr>
          <p:spPr>
            <a:xfrm>
              <a:off x="8745220" y="240481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51B788E-AAE5-4514-8D5F-6FCC9A6F1C16}"/>
                </a:ext>
              </a:extLst>
            </p:cNvPr>
            <p:cNvSpPr/>
            <p:nvPr/>
          </p:nvSpPr>
          <p:spPr>
            <a:xfrm>
              <a:off x="6917690" y="304094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17A1331-2E8A-42F7-8D91-06F35688C415}"/>
                </a:ext>
              </a:extLst>
            </p:cNvPr>
            <p:cNvSpPr/>
            <p:nvPr/>
          </p:nvSpPr>
          <p:spPr>
            <a:xfrm>
              <a:off x="7526867" y="304094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DEF314C-5840-4EB5-8BD2-99F4B397208A}"/>
                </a:ext>
              </a:extLst>
            </p:cNvPr>
            <p:cNvSpPr/>
            <p:nvPr/>
          </p:nvSpPr>
          <p:spPr>
            <a:xfrm>
              <a:off x="8136044" y="304094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A3B6084-F71E-4A6C-94BB-FF46A6D6ADFA}"/>
                </a:ext>
              </a:extLst>
            </p:cNvPr>
            <p:cNvSpPr/>
            <p:nvPr/>
          </p:nvSpPr>
          <p:spPr>
            <a:xfrm>
              <a:off x="8745220" y="304094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488E8FB7-DCAE-49D2-ABCD-C292BC9A1A28}"/>
                </a:ext>
              </a:extLst>
            </p:cNvPr>
            <p:cNvSpPr/>
            <p:nvPr/>
          </p:nvSpPr>
          <p:spPr>
            <a:xfrm>
              <a:off x="6917690" y="367706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12EB8B0-8E96-4C97-993B-DC1C001FC5B7}"/>
                </a:ext>
              </a:extLst>
            </p:cNvPr>
            <p:cNvSpPr/>
            <p:nvPr/>
          </p:nvSpPr>
          <p:spPr>
            <a:xfrm>
              <a:off x="7526867" y="367706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C69CA8D-6520-44D5-B095-B5EE5283CD4D}"/>
                </a:ext>
              </a:extLst>
            </p:cNvPr>
            <p:cNvSpPr/>
            <p:nvPr/>
          </p:nvSpPr>
          <p:spPr>
            <a:xfrm>
              <a:off x="8136044" y="367706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186DB80-465F-4303-9FF1-7FB2D990EF2C}"/>
                </a:ext>
              </a:extLst>
            </p:cNvPr>
            <p:cNvSpPr/>
            <p:nvPr/>
          </p:nvSpPr>
          <p:spPr>
            <a:xfrm>
              <a:off x="8745220" y="367706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ADA7282-FE46-4989-9822-B37AEE6BDE87}"/>
                </a:ext>
              </a:extLst>
            </p:cNvPr>
            <p:cNvSpPr/>
            <p:nvPr/>
          </p:nvSpPr>
          <p:spPr>
            <a:xfrm>
              <a:off x="6917690" y="431319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470D454-0DEF-4C6C-BFBD-9A645D058E8A}"/>
                </a:ext>
              </a:extLst>
            </p:cNvPr>
            <p:cNvSpPr/>
            <p:nvPr/>
          </p:nvSpPr>
          <p:spPr>
            <a:xfrm>
              <a:off x="7526867" y="431319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492A7E2-FA64-4905-AD7C-A98A2D1A3501}"/>
                </a:ext>
              </a:extLst>
            </p:cNvPr>
            <p:cNvSpPr/>
            <p:nvPr/>
          </p:nvSpPr>
          <p:spPr>
            <a:xfrm>
              <a:off x="8136044" y="431319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E0EB92D-6282-4348-ADDA-5BADD1B91D59}"/>
                </a:ext>
              </a:extLst>
            </p:cNvPr>
            <p:cNvSpPr/>
            <p:nvPr/>
          </p:nvSpPr>
          <p:spPr>
            <a:xfrm>
              <a:off x="8745220" y="431319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333D192-F3DB-4B43-9444-25B830AE687F}"/>
                </a:ext>
              </a:extLst>
            </p:cNvPr>
            <p:cNvSpPr/>
            <p:nvPr/>
          </p:nvSpPr>
          <p:spPr>
            <a:xfrm>
              <a:off x="6627284" y="2148840"/>
              <a:ext cx="2836756" cy="2870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7087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541465"/>
            <a:ext cx="6829633" cy="4211930"/>
          </a:xfrm>
        </p:spPr>
        <p:txBody>
          <a:bodyPr>
            <a:normAutofit/>
          </a:bodyPr>
          <a:lstStyle/>
          <a:p>
            <a:pPr marL="0" indent="0">
              <a:buNone/>
            </a:pPr>
            <a:r>
              <a:rPr lang="en-US" sz="2400" dirty="0">
                <a:solidFill>
                  <a:srgbClr val="FF0000"/>
                </a:solidFill>
                <a:latin typeface="Corbel Light" panose="020B0303020204020204" pitchFamily="34" charset="0"/>
              </a:rPr>
              <a:t>COMMON REGION</a:t>
            </a:r>
          </a:p>
        </p:txBody>
      </p:sp>
      <p:sp>
        <p:nvSpPr>
          <p:cNvPr id="5" name="TextBox 4">
            <a:extLst>
              <a:ext uri="{FF2B5EF4-FFF2-40B4-BE49-F238E27FC236}">
                <a16:creationId xmlns:a16="http://schemas.microsoft.com/office/drawing/2014/main" id="{4BE145F6-6230-4C55-B248-A3E799B7521D}"/>
              </a:ext>
            </a:extLst>
          </p:cNvPr>
          <p:cNvSpPr txBox="1"/>
          <p:nvPr/>
        </p:nvSpPr>
        <p:spPr>
          <a:xfrm>
            <a:off x="1920240" y="2199640"/>
            <a:ext cx="3525520" cy="3785652"/>
          </a:xfrm>
          <a:prstGeom prst="rect">
            <a:avLst/>
          </a:prstGeom>
          <a:noFill/>
          <a:ln w="19050">
            <a:solidFill>
              <a:schemeClr val="tx1"/>
            </a:solidFill>
          </a:ln>
        </p:spPr>
        <p:txBody>
          <a:bodyPr wrap="square" rtlCol="0">
            <a:spAutoFit/>
          </a:bodyPr>
          <a:lstStyle/>
          <a:p>
            <a:r>
              <a:rPr lang="en-US" sz="2000" b="0" i="0" dirty="0">
                <a:solidFill>
                  <a:srgbClr val="333333"/>
                </a:solidFill>
                <a:effectLst/>
                <a:latin typeface="Montserrat"/>
              </a:rPr>
              <a:t>Lorem ipsum dolor sit </a:t>
            </a:r>
            <a:r>
              <a:rPr lang="en-US" sz="2000" b="0" i="0" dirty="0" err="1">
                <a:solidFill>
                  <a:srgbClr val="333333"/>
                </a:solidFill>
                <a:effectLst/>
                <a:latin typeface="Montserrat"/>
              </a:rPr>
              <a:t>amet</a:t>
            </a:r>
            <a:r>
              <a:rPr lang="en-US" sz="2000" b="0" i="0" dirty="0">
                <a:solidFill>
                  <a:srgbClr val="333333"/>
                </a:solidFill>
                <a:effectLst/>
                <a:latin typeface="Montserrat"/>
              </a:rPr>
              <a:t>, gravida </a:t>
            </a:r>
            <a:r>
              <a:rPr lang="en-US" sz="2000" b="0" i="0" dirty="0" err="1">
                <a:solidFill>
                  <a:srgbClr val="333333"/>
                </a:solidFill>
                <a:effectLst/>
                <a:latin typeface="Montserrat"/>
              </a:rPr>
              <a:t>facilisi</a:t>
            </a:r>
            <a:r>
              <a:rPr lang="en-US" sz="2000" b="0" i="0" dirty="0">
                <a:solidFill>
                  <a:srgbClr val="333333"/>
                </a:solidFill>
                <a:effectLst/>
                <a:latin typeface="Montserrat"/>
              </a:rPr>
              <a:t> </a:t>
            </a:r>
            <a:r>
              <a:rPr lang="en-US" sz="2000" b="0" i="0" dirty="0" err="1">
                <a:solidFill>
                  <a:srgbClr val="333333"/>
                </a:solidFill>
                <a:effectLst/>
                <a:latin typeface="Montserrat"/>
              </a:rPr>
              <a:t>orci</a:t>
            </a:r>
            <a:r>
              <a:rPr lang="en-US" sz="2000" b="0" i="0" dirty="0">
                <a:solidFill>
                  <a:srgbClr val="333333"/>
                </a:solidFill>
                <a:effectLst/>
                <a:latin typeface="Montserrat"/>
              </a:rPr>
              <a:t> </a:t>
            </a:r>
            <a:r>
              <a:rPr lang="en-US" sz="2000" b="0" i="0" dirty="0" err="1">
                <a:solidFill>
                  <a:srgbClr val="333333"/>
                </a:solidFill>
                <a:effectLst/>
                <a:latin typeface="Montserrat"/>
              </a:rPr>
              <a:t>nulla</a:t>
            </a:r>
            <a:r>
              <a:rPr lang="en-US" sz="2000" b="0" i="0" dirty="0">
                <a:solidFill>
                  <a:srgbClr val="333333"/>
                </a:solidFill>
                <a:effectLst/>
                <a:latin typeface="Montserrat"/>
              </a:rPr>
              <a:t>. </a:t>
            </a:r>
            <a:r>
              <a:rPr lang="en-US" sz="2000" b="0" i="0" dirty="0" err="1">
                <a:solidFill>
                  <a:srgbClr val="333333"/>
                </a:solidFill>
                <a:effectLst/>
                <a:latin typeface="Montserrat"/>
              </a:rPr>
              <a:t>Erat</a:t>
            </a:r>
            <a:r>
              <a:rPr lang="en-US" sz="2000" b="0" i="0" dirty="0">
                <a:solidFill>
                  <a:srgbClr val="333333"/>
                </a:solidFill>
                <a:effectLst/>
                <a:latin typeface="Montserrat"/>
              </a:rPr>
              <a:t> dolor, </a:t>
            </a:r>
            <a:r>
              <a:rPr lang="en-US" sz="2000" b="0" i="0" dirty="0" err="1">
                <a:solidFill>
                  <a:srgbClr val="333333"/>
                </a:solidFill>
                <a:effectLst/>
                <a:latin typeface="Montserrat"/>
              </a:rPr>
              <a:t>sagittis</a:t>
            </a:r>
            <a:r>
              <a:rPr lang="en-US" sz="2000" b="0" i="0" dirty="0">
                <a:solidFill>
                  <a:srgbClr val="333333"/>
                </a:solidFill>
                <a:effectLst/>
                <a:latin typeface="Montserrat"/>
              </a:rPr>
              <a:t> </a:t>
            </a:r>
            <a:r>
              <a:rPr lang="en-US" sz="2000" b="0" i="0" dirty="0" err="1">
                <a:solidFill>
                  <a:srgbClr val="333333"/>
                </a:solidFill>
                <a:effectLst/>
                <a:latin typeface="Montserrat"/>
              </a:rPr>
              <a:t>blandit</a:t>
            </a:r>
            <a:r>
              <a:rPr lang="en-US" sz="2000" b="0" i="0" dirty="0">
                <a:solidFill>
                  <a:srgbClr val="333333"/>
                </a:solidFill>
                <a:effectLst/>
                <a:latin typeface="Montserrat"/>
              </a:rPr>
              <a:t>, </a:t>
            </a:r>
            <a:r>
              <a:rPr lang="en-US" sz="2000" b="0" i="0" dirty="0" err="1">
                <a:solidFill>
                  <a:srgbClr val="333333"/>
                </a:solidFill>
                <a:effectLst/>
                <a:latin typeface="Montserrat"/>
              </a:rPr>
              <a:t>maecenas</a:t>
            </a:r>
            <a:r>
              <a:rPr lang="en-US" sz="2000" b="0" i="0" dirty="0">
                <a:solidFill>
                  <a:srgbClr val="333333"/>
                </a:solidFill>
                <a:effectLst/>
                <a:latin typeface="Montserrat"/>
              </a:rPr>
              <a:t> </a:t>
            </a:r>
            <a:r>
              <a:rPr lang="en-US" sz="2000" b="0" i="0" dirty="0" err="1">
                <a:solidFill>
                  <a:srgbClr val="333333"/>
                </a:solidFill>
                <a:effectLst/>
                <a:latin typeface="Montserrat"/>
              </a:rPr>
              <a:t>quis</a:t>
            </a:r>
            <a:r>
              <a:rPr lang="en-US" sz="2000" b="0" i="0" dirty="0">
                <a:solidFill>
                  <a:srgbClr val="333333"/>
                </a:solidFill>
                <a:effectLst/>
                <a:latin typeface="Montserrat"/>
              </a:rPr>
              <a:t> mi </a:t>
            </a:r>
            <a:r>
              <a:rPr lang="en-US" sz="2000" b="0" i="0" dirty="0" err="1">
                <a:solidFill>
                  <a:srgbClr val="333333"/>
                </a:solidFill>
                <a:effectLst/>
                <a:latin typeface="Montserrat"/>
              </a:rPr>
              <a:t>suscipit</a:t>
            </a:r>
            <a:r>
              <a:rPr lang="en-US" sz="2000" b="0" i="0" dirty="0">
                <a:solidFill>
                  <a:srgbClr val="333333"/>
                </a:solidFill>
                <a:effectLst/>
                <a:latin typeface="Montserrat"/>
              </a:rPr>
              <a:t>, </a:t>
            </a:r>
            <a:r>
              <a:rPr lang="en-US" sz="2000" b="0" i="0" dirty="0" err="1">
                <a:solidFill>
                  <a:srgbClr val="333333"/>
                </a:solidFill>
                <a:effectLst/>
                <a:latin typeface="Montserrat"/>
              </a:rPr>
              <a:t>risus</a:t>
            </a:r>
            <a:r>
              <a:rPr lang="en-US" sz="2000" b="0" i="0" dirty="0">
                <a:solidFill>
                  <a:srgbClr val="333333"/>
                </a:solidFill>
                <a:effectLst/>
                <a:latin typeface="Montserrat"/>
              </a:rPr>
              <a:t> </a:t>
            </a:r>
            <a:r>
              <a:rPr lang="en-US" sz="2000" b="0" i="0" dirty="0" err="1">
                <a:solidFill>
                  <a:srgbClr val="333333"/>
                </a:solidFill>
                <a:effectLst/>
                <a:latin typeface="Montserrat"/>
              </a:rPr>
              <a:t>enim</a:t>
            </a:r>
            <a:r>
              <a:rPr lang="en-US" sz="2000" b="0" i="0" dirty="0">
                <a:solidFill>
                  <a:srgbClr val="333333"/>
                </a:solidFill>
                <a:effectLst/>
                <a:latin typeface="Montserrat"/>
              </a:rPr>
              <a:t> </a:t>
            </a:r>
            <a:r>
              <a:rPr lang="en-US" sz="2000" b="0" i="0" dirty="0" err="1">
                <a:solidFill>
                  <a:srgbClr val="333333"/>
                </a:solidFill>
                <a:effectLst/>
                <a:latin typeface="Montserrat"/>
              </a:rPr>
              <a:t>tincidunt</a:t>
            </a:r>
            <a:r>
              <a:rPr lang="en-US" sz="2000" b="0" i="0" dirty="0">
                <a:solidFill>
                  <a:srgbClr val="333333"/>
                </a:solidFill>
                <a:effectLst/>
                <a:latin typeface="Montserrat"/>
              </a:rPr>
              <a:t> </a:t>
            </a:r>
            <a:r>
              <a:rPr lang="en-US" sz="2000" b="0" i="0" dirty="0" err="1">
                <a:solidFill>
                  <a:srgbClr val="333333"/>
                </a:solidFill>
                <a:effectLst/>
                <a:latin typeface="Montserrat"/>
              </a:rPr>
              <a:t>erat</a:t>
            </a:r>
            <a:r>
              <a:rPr lang="en-US" sz="2000" b="0" i="0" dirty="0">
                <a:solidFill>
                  <a:srgbClr val="333333"/>
                </a:solidFill>
                <a:effectLst/>
                <a:latin typeface="Montserrat"/>
              </a:rPr>
              <a:t>. Eu </a:t>
            </a:r>
            <a:r>
              <a:rPr lang="en-US" sz="2000" b="0" i="0" dirty="0" err="1">
                <a:solidFill>
                  <a:srgbClr val="333333"/>
                </a:solidFill>
                <a:effectLst/>
                <a:latin typeface="Montserrat"/>
              </a:rPr>
              <a:t>justo</a:t>
            </a:r>
            <a:r>
              <a:rPr lang="en-US" sz="2000" b="0" i="0" dirty="0">
                <a:solidFill>
                  <a:srgbClr val="333333"/>
                </a:solidFill>
                <a:effectLst/>
                <a:latin typeface="Montserrat"/>
              </a:rPr>
              <a:t>, </a:t>
            </a:r>
            <a:r>
              <a:rPr lang="en-US" sz="2000" b="0" i="0" dirty="0" err="1">
                <a:solidFill>
                  <a:srgbClr val="333333"/>
                </a:solidFill>
                <a:effectLst/>
                <a:latin typeface="Montserrat"/>
              </a:rPr>
              <a:t>senectus</a:t>
            </a:r>
            <a:r>
              <a:rPr lang="en-US" sz="2000" b="0" i="0" dirty="0">
                <a:solidFill>
                  <a:srgbClr val="333333"/>
                </a:solidFill>
                <a:effectLst/>
                <a:latin typeface="Montserrat"/>
              </a:rPr>
              <a:t> </a:t>
            </a:r>
            <a:r>
              <a:rPr lang="en-US" sz="2000" b="0" i="0" dirty="0" err="1">
                <a:solidFill>
                  <a:srgbClr val="333333"/>
                </a:solidFill>
                <a:effectLst/>
                <a:latin typeface="Montserrat"/>
              </a:rPr>
              <a:t>ut</a:t>
            </a:r>
            <a:r>
              <a:rPr lang="en-US" sz="2000" b="0" i="0" dirty="0">
                <a:solidFill>
                  <a:srgbClr val="333333"/>
                </a:solidFill>
                <a:effectLst/>
                <a:latin typeface="Montserrat"/>
              </a:rPr>
              <a:t> </a:t>
            </a:r>
            <a:r>
              <a:rPr lang="en-US" sz="2000" b="0" i="0" dirty="0" err="1">
                <a:solidFill>
                  <a:srgbClr val="333333"/>
                </a:solidFill>
                <a:effectLst/>
                <a:latin typeface="Montserrat"/>
              </a:rPr>
              <a:t>mattis</a:t>
            </a:r>
            <a:r>
              <a:rPr lang="en-US" sz="2000" b="0" i="0" dirty="0">
                <a:solidFill>
                  <a:srgbClr val="333333"/>
                </a:solidFill>
                <a:effectLst/>
                <a:latin typeface="Montserrat"/>
              </a:rPr>
              <a:t> </a:t>
            </a:r>
            <a:r>
              <a:rPr lang="en-US" sz="2000" b="0" i="0" dirty="0" err="1">
                <a:solidFill>
                  <a:srgbClr val="333333"/>
                </a:solidFill>
                <a:effectLst/>
                <a:latin typeface="Montserrat"/>
              </a:rPr>
              <a:t>laoreet</a:t>
            </a:r>
            <a:r>
              <a:rPr lang="en-US" sz="2000" b="0" i="0" dirty="0">
                <a:solidFill>
                  <a:srgbClr val="333333"/>
                </a:solidFill>
                <a:effectLst/>
                <a:latin typeface="Montserrat"/>
              </a:rPr>
              <a:t> et. </a:t>
            </a:r>
            <a:r>
              <a:rPr lang="en-US" sz="2000" b="0" i="0" dirty="0" err="1">
                <a:solidFill>
                  <a:srgbClr val="333333"/>
                </a:solidFill>
                <a:effectLst/>
                <a:latin typeface="Montserrat"/>
              </a:rPr>
              <a:t>Nec</a:t>
            </a:r>
            <a:r>
              <a:rPr lang="en-US" sz="2000" b="0" i="0" dirty="0">
                <a:solidFill>
                  <a:srgbClr val="333333"/>
                </a:solidFill>
                <a:effectLst/>
                <a:latin typeface="Montserrat"/>
              </a:rPr>
              <a:t> </a:t>
            </a:r>
            <a:r>
              <a:rPr lang="en-US" sz="2000" b="0" i="0" dirty="0" err="1">
                <a:solidFill>
                  <a:srgbClr val="333333"/>
                </a:solidFill>
                <a:effectLst/>
                <a:latin typeface="Montserrat"/>
              </a:rPr>
              <a:t>ultricies</a:t>
            </a:r>
            <a:r>
              <a:rPr lang="en-US" sz="2000" b="0" i="0" dirty="0">
                <a:solidFill>
                  <a:srgbClr val="333333"/>
                </a:solidFill>
                <a:effectLst/>
                <a:latin typeface="Montserrat"/>
              </a:rPr>
              <a:t> </a:t>
            </a:r>
            <a:r>
              <a:rPr lang="en-US" sz="2000" b="0" i="0" dirty="0" err="1">
                <a:solidFill>
                  <a:srgbClr val="333333"/>
                </a:solidFill>
                <a:effectLst/>
                <a:latin typeface="Montserrat"/>
              </a:rPr>
              <a:t>ultrices</a:t>
            </a:r>
            <a:r>
              <a:rPr lang="en-US" sz="2000" b="0" i="0" dirty="0">
                <a:solidFill>
                  <a:srgbClr val="333333"/>
                </a:solidFill>
                <a:effectLst/>
                <a:latin typeface="Montserrat"/>
              </a:rPr>
              <a:t> </a:t>
            </a:r>
            <a:r>
              <a:rPr lang="en-US" sz="2000" b="0" i="0" dirty="0" err="1">
                <a:solidFill>
                  <a:srgbClr val="333333"/>
                </a:solidFill>
                <a:effectLst/>
                <a:latin typeface="Montserrat"/>
              </a:rPr>
              <a:t>iaculis</a:t>
            </a:r>
            <a:r>
              <a:rPr lang="en-US" sz="2000" b="0" i="0" dirty="0">
                <a:solidFill>
                  <a:srgbClr val="333333"/>
                </a:solidFill>
                <a:effectLst/>
                <a:latin typeface="Montserrat"/>
              </a:rPr>
              <a:t> non </a:t>
            </a:r>
            <a:r>
              <a:rPr lang="en-US" sz="2000" b="0" i="0" dirty="0" err="1">
                <a:solidFill>
                  <a:srgbClr val="333333"/>
                </a:solidFill>
                <a:effectLst/>
                <a:latin typeface="Montserrat"/>
              </a:rPr>
              <a:t>asperiores</a:t>
            </a:r>
            <a:r>
              <a:rPr lang="en-US" sz="2000" b="0" i="0" dirty="0">
                <a:solidFill>
                  <a:srgbClr val="333333"/>
                </a:solidFill>
                <a:effectLst/>
                <a:latin typeface="Montserrat"/>
              </a:rPr>
              <a:t> </a:t>
            </a:r>
            <a:r>
              <a:rPr lang="en-US" sz="2000" b="0" i="0" dirty="0" err="1">
                <a:solidFill>
                  <a:srgbClr val="333333"/>
                </a:solidFill>
                <a:effectLst/>
                <a:latin typeface="Montserrat"/>
              </a:rPr>
              <a:t>urna</a:t>
            </a:r>
            <a:r>
              <a:rPr lang="en-US" sz="2000" b="0" i="0" dirty="0">
                <a:solidFill>
                  <a:srgbClr val="333333"/>
                </a:solidFill>
                <a:effectLst/>
                <a:latin typeface="Montserrat"/>
              </a:rPr>
              <a:t>, </a:t>
            </a:r>
            <a:r>
              <a:rPr lang="en-US" sz="2000" b="0" i="0" dirty="0" err="1">
                <a:solidFill>
                  <a:srgbClr val="333333"/>
                </a:solidFill>
                <a:effectLst/>
                <a:latin typeface="Montserrat"/>
              </a:rPr>
              <a:t>nec</a:t>
            </a:r>
            <a:r>
              <a:rPr lang="en-US" sz="2000" b="0" i="0" dirty="0">
                <a:solidFill>
                  <a:srgbClr val="333333"/>
                </a:solidFill>
                <a:effectLst/>
                <a:latin typeface="Montserrat"/>
              </a:rPr>
              <a:t> </a:t>
            </a:r>
            <a:r>
              <a:rPr lang="en-US" sz="2000" b="0" i="0" dirty="0" err="1">
                <a:solidFill>
                  <a:srgbClr val="333333"/>
                </a:solidFill>
                <a:effectLst/>
                <a:latin typeface="Montserrat"/>
              </a:rPr>
              <a:t>ut</a:t>
            </a:r>
            <a:r>
              <a:rPr lang="en-US" sz="2000" b="0" i="0" dirty="0">
                <a:solidFill>
                  <a:srgbClr val="333333"/>
                </a:solidFill>
                <a:effectLst/>
                <a:latin typeface="Montserrat"/>
              </a:rPr>
              <a:t> dolor </a:t>
            </a:r>
            <a:r>
              <a:rPr lang="en-US" sz="2000" b="0" i="0" dirty="0" err="1">
                <a:solidFill>
                  <a:srgbClr val="333333"/>
                </a:solidFill>
                <a:effectLst/>
                <a:latin typeface="Montserrat"/>
              </a:rPr>
              <a:t>dignissim</a:t>
            </a:r>
            <a:r>
              <a:rPr lang="en-US" sz="2000" b="0" i="0" dirty="0">
                <a:solidFill>
                  <a:srgbClr val="333333"/>
                </a:solidFill>
                <a:effectLst/>
                <a:latin typeface="Montserrat"/>
              </a:rPr>
              <a:t>, </a:t>
            </a:r>
            <a:r>
              <a:rPr lang="en-US" sz="2000" b="0" i="0" dirty="0" err="1">
                <a:solidFill>
                  <a:srgbClr val="333333"/>
                </a:solidFill>
                <a:effectLst/>
                <a:latin typeface="Montserrat"/>
              </a:rPr>
              <a:t>sodales</a:t>
            </a:r>
            <a:r>
              <a:rPr lang="en-US" sz="2000" b="0" i="0" dirty="0">
                <a:solidFill>
                  <a:srgbClr val="333333"/>
                </a:solidFill>
                <a:effectLst/>
                <a:latin typeface="Montserrat"/>
              </a:rPr>
              <a:t> </a:t>
            </a:r>
            <a:r>
              <a:rPr lang="en-US" sz="2000" b="0" i="0" dirty="0" err="1">
                <a:solidFill>
                  <a:srgbClr val="333333"/>
                </a:solidFill>
                <a:effectLst/>
                <a:latin typeface="Montserrat"/>
              </a:rPr>
              <a:t>purus</a:t>
            </a:r>
            <a:r>
              <a:rPr lang="en-US" sz="2000" b="0" i="0" dirty="0">
                <a:solidFill>
                  <a:srgbClr val="333333"/>
                </a:solidFill>
                <a:effectLst/>
                <a:latin typeface="Montserrat"/>
              </a:rPr>
              <a:t> </a:t>
            </a:r>
            <a:r>
              <a:rPr lang="en-US" sz="2000" b="0" i="0" dirty="0" err="1">
                <a:solidFill>
                  <a:srgbClr val="333333"/>
                </a:solidFill>
                <a:effectLst/>
                <a:latin typeface="Montserrat"/>
              </a:rPr>
              <a:t>pretium</a:t>
            </a:r>
            <a:r>
              <a:rPr lang="en-US" sz="2000" b="0" i="0" dirty="0">
                <a:solidFill>
                  <a:srgbClr val="333333"/>
                </a:solidFill>
                <a:effectLst/>
                <a:latin typeface="Montserrat"/>
              </a:rPr>
              <a:t> </a:t>
            </a:r>
            <a:r>
              <a:rPr lang="en-US" sz="2000" b="0" i="0" dirty="0" err="1">
                <a:solidFill>
                  <a:srgbClr val="333333"/>
                </a:solidFill>
                <a:effectLst/>
                <a:latin typeface="Montserrat"/>
              </a:rPr>
              <a:t>eget</a:t>
            </a:r>
            <a:r>
              <a:rPr lang="en-US" sz="2000" b="0" i="0" dirty="0">
                <a:solidFill>
                  <a:srgbClr val="333333"/>
                </a:solidFill>
                <a:effectLst/>
                <a:latin typeface="Montserrat"/>
              </a:rPr>
              <a:t>, </a:t>
            </a:r>
            <a:r>
              <a:rPr lang="en-US" sz="2000" b="0" i="0" dirty="0" err="1">
                <a:solidFill>
                  <a:srgbClr val="333333"/>
                </a:solidFill>
                <a:effectLst/>
                <a:latin typeface="Montserrat"/>
              </a:rPr>
              <a:t>wisi</a:t>
            </a:r>
            <a:r>
              <a:rPr lang="en-US" sz="2000" b="0" i="0" dirty="0">
                <a:solidFill>
                  <a:srgbClr val="333333"/>
                </a:solidFill>
                <a:effectLst/>
                <a:latin typeface="Montserrat"/>
              </a:rPr>
              <a:t> integer </a:t>
            </a:r>
            <a:r>
              <a:rPr lang="en-US" sz="2000" b="0" i="0" dirty="0" err="1">
                <a:solidFill>
                  <a:srgbClr val="333333"/>
                </a:solidFill>
                <a:effectLst/>
                <a:latin typeface="Montserrat"/>
              </a:rPr>
              <a:t>molestie</a:t>
            </a:r>
            <a:r>
              <a:rPr lang="en-US" sz="2000" b="0" i="0" dirty="0">
                <a:solidFill>
                  <a:srgbClr val="333333"/>
                </a:solidFill>
                <a:effectLst/>
                <a:latin typeface="Montserrat"/>
              </a:rPr>
              <a:t> </a:t>
            </a:r>
            <a:r>
              <a:rPr lang="en-US" sz="2000" b="0" i="0" dirty="0" err="1">
                <a:solidFill>
                  <a:srgbClr val="333333"/>
                </a:solidFill>
                <a:effectLst/>
                <a:latin typeface="Montserrat"/>
              </a:rPr>
              <a:t>arcu</a:t>
            </a:r>
            <a:r>
              <a:rPr lang="en-US" sz="2000" b="0" i="0" dirty="0">
                <a:solidFill>
                  <a:srgbClr val="333333"/>
                </a:solidFill>
                <a:effectLst/>
                <a:latin typeface="Montserrat"/>
              </a:rPr>
              <a:t> </a:t>
            </a:r>
            <a:r>
              <a:rPr lang="en-US" sz="2000" b="0" i="0" dirty="0" err="1">
                <a:solidFill>
                  <a:srgbClr val="333333"/>
                </a:solidFill>
                <a:effectLst/>
                <a:latin typeface="Montserrat"/>
              </a:rPr>
              <a:t>platea</a:t>
            </a:r>
            <a:r>
              <a:rPr lang="en-US" sz="2000" b="0" i="0" dirty="0">
                <a:solidFill>
                  <a:srgbClr val="333333"/>
                </a:solidFill>
                <a:effectLst/>
                <a:latin typeface="Montserrat"/>
              </a:rPr>
              <a:t>, </a:t>
            </a:r>
            <a:r>
              <a:rPr lang="en-US" sz="2000" b="0" i="0" dirty="0" err="1">
                <a:solidFill>
                  <a:srgbClr val="333333"/>
                </a:solidFill>
                <a:effectLst/>
                <a:latin typeface="Montserrat"/>
              </a:rPr>
              <a:t>urna</a:t>
            </a:r>
            <a:r>
              <a:rPr lang="en-US" sz="2000" b="0" i="0" dirty="0">
                <a:solidFill>
                  <a:srgbClr val="333333"/>
                </a:solidFill>
                <a:effectLst/>
                <a:latin typeface="Montserrat"/>
              </a:rPr>
              <a:t> </a:t>
            </a:r>
            <a:r>
              <a:rPr lang="en-US" sz="2000" b="0" i="0" dirty="0" err="1">
                <a:solidFill>
                  <a:srgbClr val="333333"/>
                </a:solidFill>
                <a:effectLst/>
                <a:latin typeface="Montserrat"/>
              </a:rPr>
              <a:t>ut</a:t>
            </a:r>
            <a:r>
              <a:rPr lang="en-US" sz="2000" b="0" i="0" dirty="0">
                <a:solidFill>
                  <a:srgbClr val="333333"/>
                </a:solidFill>
                <a:effectLst/>
                <a:latin typeface="Montserrat"/>
              </a:rPr>
              <a:t> in ipsum </a:t>
            </a:r>
            <a:r>
              <a:rPr lang="en-US" sz="2000" b="0" i="0" dirty="0" err="1">
                <a:solidFill>
                  <a:srgbClr val="333333"/>
                </a:solidFill>
                <a:effectLst/>
                <a:latin typeface="Montserrat"/>
              </a:rPr>
              <a:t>laoreet</a:t>
            </a:r>
            <a:r>
              <a:rPr lang="en-US" sz="2000" b="0" i="0" dirty="0">
                <a:solidFill>
                  <a:srgbClr val="333333"/>
                </a:solidFill>
                <a:effectLst/>
                <a:latin typeface="Montserrat"/>
              </a:rPr>
              <a:t>. </a:t>
            </a:r>
            <a:endParaRPr lang="en-US" sz="2000" dirty="0"/>
          </a:p>
        </p:txBody>
      </p:sp>
      <p:sp>
        <p:nvSpPr>
          <p:cNvPr id="7" name="TextBox 6">
            <a:extLst>
              <a:ext uri="{FF2B5EF4-FFF2-40B4-BE49-F238E27FC236}">
                <a16:creationId xmlns:a16="http://schemas.microsoft.com/office/drawing/2014/main" id="{1B485DA4-5E02-4246-82FD-6E7E35498156}"/>
              </a:ext>
            </a:extLst>
          </p:cNvPr>
          <p:cNvSpPr txBox="1"/>
          <p:nvPr/>
        </p:nvSpPr>
        <p:spPr>
          <a:xfrm>
            <a:off x="6629400" y="2199639"/>
            <a:ext cx="3525520" cy="3785652"/>
          </a:xfrm>
          <a:prstGeom prst="rect">
            <a:avLst/>
          </a:prstGeom>
          <a:noFill/>
          <a:ln w="19050">
            <a:solidFill>
              <a:schemeClr val="tx1"/>
            </a:solidFill>
          </a:ln>
        </p:spPr>
        <p:txBody>
          <a:bodyPr wrap="square" rtlCol="0">
            <a:spAutoFit/>
          </a:bodyPr>
          <a:lstStyle/>
          <a:p>
            <a:r>
              <a:rPr lang="en-US" sz="2000" b="0" i="0" dirty="0" err="1">
                <a:solidFill>
                  <a:srgbClr val="333333"/>
                </a:solidFill>
                <a:effectLst/>
                <a:latin typeface="Montserrat"/>
              </a:rPr>
              <a:t>Nibh</a:t>
            </a:r>
            <a:r>
              <a:rPr lang="en-US" sz="2000" b="0" i="0" dirty="0">
                <a:solidFill>
                  <a:srgbClr val="333333"/>
                </a:solidFill>
                <a:effectLst/>
                <a:latin typeface="Montserrat"/>
              </a:rPr>
              <a:t> </a:t>
            </a:r>
            <a:r>
              <a:rPr lang="en-US" sz="2000" b="0" i="0" dirty="0" err="1">
                <a:solidFill>
                  <a:srgbClr val="333333"/>
                </a:solidFill>
                <a:effectLst/>
                <a:latin typeface="Montserrat"/>
              </a:rPr>
              <a:t>leo</a:t>
            </a:r>
            <a:r>
              <a:rPr lang="en-US" sz="2000" b="0" i="0" dirty="0">
                <a:solidFill>
                  <a:srgbClr val="333333"/>
                </a:solidFill>
                <a:effectLst/>
                <a:latin typeface="Montserrat"/>
              </a:rPr>
              <a:t> sit dui </a:t>
            </a:r>
            <a:r>
              <a:rPr lang="en-US" sz="2000" b="0" i="0" dirty="0" err="1">
                <a:solidFill>
                  <a:srgbClr val="333333"/>
                </a:solidFill>
                <a:effectLst/>
                <a:latin typeface="Montserrat"/>
              </a:rPr>
              <a:t>nonummy</a:t>
            </a:r>
            <a:r>
              <a:rPr lang="en-US" sz="2000" b="0" i="0" dirty="0">
                <a:solidFill>
                  <a:srgbClr val="333333"/>
                </a:solidFill>
                <a:effectLst/>
                <a:latin typeface="Montserrat"/>
              </a:rPr>
              <a:t> lorem </a:t>
            </a:r>
            <a:r>
              <a:rPr lang="en-US" sz="2000" b="0" i="0" dirty="0" err="1">
                <a:solidFill>
                  <a:srgbClr val="333333"/>
                </a:solidFill>
                <a:effectLst/>
                <a:latin typeface="Montserrat"/>
              </a:rPr>
              <a:t>augue</a:t>
            </a:r>
            <a:r>
              <a:rPr lang="en-US" sz="2000" b="0" i="0" dirty="0">
                <a:solidFill>
                  <a:srgbClr val="333333"/>
                </a:solidFill>
                <a:effectLst/>
                <a:latin typeface="Montserrat"/>
              </a:rPr>
              <a:t>, </a:t>
            </a:r>
            <a:r>
              <a:rPr lang="en-US" sz="2000" b="0" i="0" dirty="0" err="1">
                <a:solidFill>
                  <a:srgbClr val="333333"/>
                </a:solidFill>
                <a:effectLst/>
                <a:latin typeface="Montserrat"/>
              </a:rPr>
              <a:t>purus</a:t>
            </a:r>
            <a:r>
              <a:rPr lang="en-US" sz="2000" b="0" i="0" dirty="0">
                <a:solidFill>
                  <a:srgbClr val="333333"/>
                </a:solidFill>
                <a:effectLst/>
                <a:latin typeface="Montserrat"/>
              </a:rPr>
              <a:t> libero </a:t>
            </a:r>
            <a:r>
              <a:rPr lang="en-US" sz="2000" b="0" i="0" dirty="0" err="1">
                <a:solidFill>
                  <a:srgbClr val="333333"/>
                </a:solidFill>
                <a:effectLst/>
                <a:latin typeface="Montserrat"/>
              </a:rPr>
              <a:t>turpis</a:t>
            </a:r>
            <a:r>
              <a:rPr lang="en-US" sz="2000" b="0" i="0" dirty="0">
                <a:solidFill>
                  <a:srgbClr val="333333"/>
                </a:solidFill>
                <a:effectLst/>
                <a:latin typeface="Montserrat"/>
              </a:rPr>
              <a:t> integer, at </a:t>
            </a:r>
            <a:r>
              <a:rPr lang="en-US" sz="2000" b="0" i="0" dirty="0" err="1">
                <a:solidFill>
                  <a:srgbClr val="333333"/>
                </a:solidFill>
                <a:effectLst/>
                <a:latin typeface="Montserrat"/>
              </a:rPr>
              <a:t>erat</a:t>
            </a:r>
            <a:r>
              <a:rPr lang="en-US" sz="2000" b="0" i="0" dirty="0">
                <a:solidFill>
                  <a:srgbClr val="333333"/>
                </a:solidFill>
                <a:effectLst/>
                <a:latin typeface="Montserrat"/>
              </a:rPr>
              <a:t> </a:t>
            </a:r>
            <a:r>
              <a:rPr lang="en-US" sz="2000" b="0" i="0" dirty="0" err="1">
                <a:solidFill>
                  <a:srgbClr val="333333"/>
                </a:solidFill>
                <a:effectLst/>
                <a:latin typeface="Montserrat"/>
              </a:rPr>
              <a:t>conubia</a:t>
            </a:r>
            <a:r>
              <a:rPr lang="en-US" sz="2000" b="0" i="0" dirty="0">
                <a:solidFill>
                  <a:srgbClr val="333333"/>
                </a:solidFill>
                <a:effectLst/>
                <a:latin typeface="Montserrat"/>
              </a:rPr>
              <a:t> </a:t>
            </a:r>
            <a:r>
              <a:rPr lang="en-US" sz="2000" b="0" i="0" dirty="0" err="1">
                <a:solidFill>
                  <a:srgbClr val="333333"/>
                </a:solidFill>
                <a:effectLst/>
                <a:latin typeface="Montserrat"/>
              </a:rPr>
              <a:t>neque</a:t>
            </a:r>
            <a:r>
              <a:rPr lang="en-US" sz="2000" b="0" i="0" dirty="0">
                <a:solidFill>
                  <a:srgbClr val="333333"/>
                </a:solidFill>
                <a:effectLst/>
                <a:latin typeface="Montserrat"/>
              </a:rPr>
              <a:t>, </a:t>
            </a:r>
            <a:r>
              <a:rPr lang="en-US" sz="2000" b="0" i="0" dirty="0" err="1">
                <a:solidFill>
                  <a:srgbClr val="333333"/>
                </a:solidFill>
                <a:effectLst/>
                <a:latin typeface="Montserrat"/>
              </a:rPr>
              <a:t>praesent</a:t>
            </a:r>
            <a:r>
              <a:rPr lang="en-US" sz="2000" b="0" i="0" dirty="0">
                <a:solidFill>
                  <a:srgbClr val="333333"/>
                </a:solidFill>
                <a:effectLst/>
                <a:latin typeface="Montserrat"/>
              </a:rPr>
              <a:t> </a:t>
            </a:r>
            <a:r>
              <a:rPr lang="en-US" sz="2000" b="0" i="0" dirty="0" err="1">
                <a:solidFill>
                  <a:srgbClr val="333333"/>
                </a:solidFill>
                <a:effectLst/>
                <a:latin typeface="Montserrat"/>
              </a:rPr>
              <a:t>eleifend</a:t>
            </a:r>
            <a:r>
              <a:rPr lang="en-US" sz="2000" b="0" i="0" dirty="0">
                <a:solidFill>
                  <a:srgbClr val="333333"/>
                </a:solidFill>
                <a:effectLst/>
                <a:latin typeface="Montserrat"/>
              </a:rPr>
              <a:t> </a:t>
            </a:r>
            <a:r>
              <a:rPr lang="en-US" sz="2000" b="0" i="0" dirty="0" err="1">
                <a:solidFill>
                  <a:srgbClr val="333333"/>
                </a:solidFill>
                <a:effectLst/>
                <a:latin typeface="Montserrat"/>
              </a:rPr>
              <a:t>placerat</a:t>
            </a:r>
            <a:r>
              <a:rPr lang="en-US" sz="2000" b="0" i="0" dirty="0">
                <a:solidFill>
                  <a:srgbClr val="333333"/>
                </a:solidFill>
                <a:effectLst/>
                <a:latin typeface="Montserrat"/>
              </a:rPr>
              <a:t> </a:t>
            </a:r>
            <a:r>
              <a:rPr lang="en-US" sz="2000" b="0" i="0" dirty="0" err="1">
                <a:solidFill>
                  <a:srgbClr val="333333"/>
                </a:solidFill>
                <a:effectLst/>
                <a:latin typeface="Montserrat"/>
              </a:rPr>
              <a:t>ridiculus</a:t>
            </a:r>
            <a:r>
              <a:rPr lang="en-US" sz="2000" b="0" i="0" dirty="0">
                <a:solidFill>
                  <a:srgbClr val="333333"/>
                </a:solidFill>
                <a:effectLst/>
                <a:latin typeface="Montserrat"/>
              </a:rPr>
              <a:t> magna pulvinar ipsum. Dolor </a:t>
            </a:r>
            <a:r>
              <a:rPr lang="en-US" sz="2000" b="0" i="0" dirty="0" err="1">
                <a:solidFill>
                  <a:srgbClr val="333333"/>
                </a:solidFill>
                <a:effectLst/>
                <a:latin typeface="Montserrat"/>
              </a:rPr>
              <a:t>odio</a:t>
            </a:r>
            <a:r>
              <a:rPr lang="en-US" sz="2000" b="0" i="0" dirty="0">
                <a:solidFill>
                  <a:srgbClr val="333333"/>
                </a:solidFill>
                <a:effectLst/>
                <a:latin typeface="Montserrat"/>
              </a:rPr>
              <a:t> </a:t>
            </a:r>
            <a:r>
              <a:rPr lang="en-US" sz="2000" b="0" i="0" dirty="0" err="1">
                <a:solidFill>
                  <a:srgbClr val="333333"/>
                </a:solidFill>
                <a:effectLst/>
                <a:latin typeface="Montserrat"/>
              </a:rPr>
              <a:t>pretium</a:t>
            </a:r>
            <a:r>
              <a:rPr lang="en-US" sz="2000" b="0" i="0" dirty="0">
                <a:solidFill>
                  <a:srgbClr val="333333"/>
                </a:solidFill>
                <a:effectLst/>
                <a:latin typeface="Montserrat"/>
              </a:rPr>
              <a:t> </a:t>
            </a:r>
            <a:r>
              <a:rPr lang="en-US" sz="2000" b="0" i="0" dirty="0" err="1">
                <a:solidFill>
                  <a:srgbClr val="333333"/>
                </a:solidFill>
                <a:effectLst/>
                <a:latin typeface="Montserrat"/>
              </a:rPr>
              <a:t>eiusmod</a:t>
            </a:r>
            <a:r>
              <a:rPr lang="en-US" sz="2000" b="0" i="0" dirty="0">
                <a:solidFill>
                  <a:srgbClr val="333333"/>
                </a:solidFill>
                <a:effectLst/>
                <a:latin typeface="Montserrat"/>
              </a:rPr>
              <a:t> </a:t>
            </a:r>
            <a:r>
              <a:rPr lang="en-US" sz="2000" b="0" i="0" dirty="0" err="1">
                <a:solidFill>
                  <a:srgbClr val="333333"/>
                </a:solidFill>
                <a:effectLst/>
                <a:latin typeface="Montserrat"/>
              </a:rPr>
              <a:t>aliquid</a:t>
            </a:r>
            <a:r>
              <a:rPr lang="en-US" sz="2000" b="0" i="0" dirty="0">
                <a:solidFill>
                  <a:srgbClr val="333333"/>
                </a:solidFill>
                <a:effectLst/>
                <a:latin typeface="Montserrat"/>
              </a:rPr>
              <a:t>. </a:t>
            </a:r>
            <a:r>
              <a:rPr lang="en-US" sz="2000" b="0" i="0" dirty="0" err="1">
                <a:solidFill>
                  <a:srgbClr val="333333"/>
                </a:solidFill>
                <a:effectLst/>
                <a:latin typeface="Montserrat"/>
              </a:rPr>
              <a:t>Mauris</a:t>
            </a:r>
            <a:r>
              <a:rPr lang="en-US" sz="2000" b="0" i="0" dirty="0">
                <a:solidFill>
                  <a:srgbClr val="333333"/>
                </a:solidFill>
                <a:effectLst/>
                <a:latin typeface="Montserrat"/>
              </a:rPr>
              <a:t> </a:t>
            </a:r>
            <a:r>
              <a:rPr lang="en-US" sz="2000" b="0" i="0" dirty="0" err="1">
                <a:solidFill>
                  <a:srgbClr val="333333"/>
                </a:solidFill>
                <a:effectLst/>
                <a:latin typeface="Montserrat"/>
              </a:rPr>
              <a:t>amet</a:t>
            </a:r>
            <a:r>
              <a:rPr lang="en-US" sz="2000" b="0" i="0" dirty="0">
                <a:solidFill>
                  <a:srgbClr val="333333"/>
                </a:solidFill>
                <a:effectLst/>
                <a:latin typeface="Montserrat"/>
              </a:rPr>
              <a:t> </a:t>
            </a:r>
            <a:r>
              <a:rPr lang="en-US" sz="2000" b="0" i="0" dirty="0" err="1">
                <a:solidFill>
                  <a:srgbClr val="333333"/>
                </a:solidFill>
                <a:effectLst/>
                <a:latin typeface="Montserrat"/>
              </a:rPr>
              <a:t>voluptatem</a:t>
            </a:r>
            <a:r>
              <a:rPr lang="en-US" sz="2000" b="0" i="0" dirty="0">
                <a:solidFill>
                  <a:srgbClr val="333333"/>
                </a:solidFill>
                <a:effectLst/>
                <a:latin typeface="Montserrat"/>
              </a:rPr>
              <a:t> gravida, </a:t>
            </a:r>
            <a:r>
              <a:rPr lang="en-US" sz="2000" b="0" i="0" dirty="0" err="1">
                <a:solidFill>
                  <a:srgbClr val="333333"/>
                </a:solidFill>
                <a:effectLst/>
                <a:latin typeface="Montserrat"/>
              </a:rPr>
              <a:t>ullamcorper</a:t>
            </a:r>
            <a:r>
              <a:rPr lang="en-US" sz="2000" b="0" i="0" dirty="0">
                <a:solidFill>
                  <a:srgbClr val="333333"/>
                </a:solidFill>
                <a:effectLst/>
                <a:latin typeface="Montserrat"/>
              </a:rPr>
              <a:t> id </a:t>
            </a:r>
            <a:r>
              <a:rPr lang="en-US" sz="2000" b="0" i="0" dirty="0" err="1">
                <a:solidFill>
                  <a:srgbClr val="333333"/>
                </a:solidFill>
                <a:effectLst/>
                <a:latin typeface="Montserrat"/>
              </a:rPr>
              <a:t>dignissim</a:t>
            </a:r>
            <a:r>
              <a:rPr lang="en-US" sz="2000" b="0" i="0" dirty="0">
                <a:solidFill>
                  <a:srgbClr val="333333"/>
                </a:solidFill>
                <a:effectLst/>
                <a:latin typeface="Montserrat"/>
              </a:rPr>
              <a:t> </a:t>
            </a:r>
            <a:r>
              <a:rPr lang="en-US" sz="2000" b="0" i="0" dirty="0" err="1">
                <a:solidFill>
                  <a:srgbClr val="333333"/>
                </a:solidFill>
                <a:effectLst/>
                <a:latin typeface="Montserrat"/>
              </a:rPr>
              <a:t>consequat</a:t>
            </a:r>
            <a:r>
              <a:rPr lang="en-US" sz="2000" b="0" i="0" dirty="0">
                <a:solidFill>
                  <a:srgbClr val="333333"/>
                </a:solidFill>
                <a:effectLst/>
                <a:latin typeface="Montserrat"/>
              </a:rPr>
              <a:t> </a:t>
            </a:r>
            <a:r>
              <a:rPr lang="en-US" sz="2000" b="0" i="0" dirty="0" err="1">
                <a:solidFill>
                  <a:srgbClr val="333333"/>
                </a:solidFill>
                <a:effectLst/>
                <a:latin typeface="Montserrat"/>
              </a:rPr>
              <a:t>suscipit</a:t>
            </a:r>
            <a:r>
              <a:rPr lang="en-US" sz="2000" b="0" i="0" dirty="0">
                <a:solidFill>
                  <a:srgbClr val="333333"/>
                </a:solidFill>
                <a:effectLst/>
                <a:latin typeface="Montserrat"/>
              </a:rPr>
              <a:t>, </a:t>
            </a:r>
            <a:r>
              <a:rPr lang="en-US" sz="2000" b="0" i="0" dirty="0" err="1">
                <a:solidFill>
                  <a:srgbClr val="333333"/>
                </a:solidFill>
                <a:effectLst/>
                <a:latin typeface="Montserrat"/>
              </a:rPr>
              <a:t>risus</a:t>
            </a:r>
            <a:r>
              <a:rPr lang="en-US" sz="2000" b="0" i="0" dirty="0">
                <a:solidFill>
                  <a:srgbClr val="333333"/>
                </a:solidFill>
                <a:effectLst/>
                <a:latin typeface="Montserrat"/>
              </a:rPr>
              <a:t> pulvinar </a:t>
            </a:r>
            <a:r>
              <a:rPr lang="en-US" sz="2000" b="0" i="0" dirty="0" err="1">
                <a:solidFill>
                  <a:srgbClr val="333333"/>
                </a:solidFill>
                <a:effectLst/>
                <a:latin typeface="Montserrat"/>
              </a:rPr>
              <a:t>nam</a:t>
            </a:r>
            <a:r>
              <a:rPr lang="en-US" sz="2000" b="0" i="0" dirty="0">
                <a:solidFill>
                  <a:srgbClr val="333333"/>
                </a:solidFill>
                <a:effectLst/>
                <a:latin typeface="Montserrat"/>
              </a:rPr>
              <a:t> a </a:t>
            </a:r>
            <a:r>
              <a:rPr lang="en-US" sz="2000" b="0" i="0" dirty="0" err="1">
                <a:solidFill>
                  <a:srgbClr val="333333"/>
                </a:solidFill>
                <a:effectLst/>
                <a:latin typeface="Montserrat"/>
              </a:rPr>
              <a:t>nam</a:t>
            </a:r>
            <a:r>
              <a:rPr lang="en-US" sz="2000" b="0" i="0" dirty="0">
                <a:solidFill>
                  <a:srgbClr val="333333"/>
                </a:solidFill>
                <a:effectLst/>
                <a:latin typeface="Montserrat"/>
              </a:rPr>
              <a:t>, et </a:t>
            </a:r>
            <a:r>
              <a:rPr lang="en-US" sz="2000" b="0" i="0" dirty="0" err="1">
                <a:solidFill>
                  <a:srgbClr val="333333"/>
                </a:solidFill>
                <a:effectLst/>
                <a:latin typeface="Montserrat"/>
              </a:rPr>
              <a:t>viverra</a:t>
            </a:r>
            <a:r>
              <a:rPr lang="en-US" sz="2000" b="0" i="0" dirty="0">
                <a:solidFill>
                  <a:srgbClr val="333333"/>
                </a:solidFill>
                <a:effectLst/>
                <a:latin typeface="Montserrat"/>
              </a:rPr>
              <a:t> sed, </a:t>
            </a:r>
            <a:r>
              <a:rPr lang="en-US" sz="2000" b="0" i="0" dirty="0" err="1">
                <a:solidFill>
                  <a:srgbClr val="333333"/>
                </a:solidFill>
                <a:effectLst/>
                <a:latin typeface="Montserrat"/>
              </a:rPr>
              <a:t>anim</a:t>
            </a:r>
            <a:r>
              <a:rPr lang="en-US" sz="2000" b="0" i="0" dirty="0">
                <a:solidFill>
                  <a:srgbClr val="333333"/>
                </a:solidFill>
                <a:effectLst/>
                <a:latin typeface="Montserrat"/>
              </a:rPr>
              <a:t> </a:t>
            </a:r>
            <a:r>
              <a:rPr lang="en-US" sz="2000" b="0" i="0" dirty="0" err="1">
                <a:solidFill>
                  <a:srgbClr val="333333"/>
                </a:solidFill>
                <a:effectLst/>
                <a:latin typeface="Montserrat"/>
              </a:rPr>
              <a:t>tincidunt</a:t>
            </a:r>
            <a:r>
              <a:rPr lang="en-US" sz="2000" b="0" i="0" dirty="0">
                <a:solidFill>
                  <a:srgbClr val="333333"/>
                </a:solidFill>
                <a:effectLst/>
                <a:latin typeface="Montserrat"/>
              </a:rPr>
              <a:t> </a:t>
            </a:r>
            <a:r>
              <a:rPr lang="en-US" sz="2000" b="0" i="0" dirty="0" err="1">
                <a:solidFill>
                  <a:srgbClr val="333333"/>
                </a:solidFill>
                <a:effectLst/>
                <a:latin typeface="Montserrat"/>
              </a:rPr>
              <a:t>quam</a:t>
            </a:r>
            <a:r>
              <a:rPr lang="en-US" sz="2000" b="0" i="0" dirty="0">
                <a:solidFill>
                  <a:srgbClr val="333333"/>
                </a:solidFill>
                <a:effectLst/>
                <a:latin typeface="Montserrat"/>
              </a:rPr>
              <a:t>. </a:t>
            </a:r>
            <a:endParaRPr lang="en-US" sz="2000" dirty="0"/>
          </a:p>
        </p:txBody>
      </p:sp>
    </p:spTree>
    <p:extLst>
      <p:ext uri="{BB962C8B-B14F-4D97-AF65-F5344CB8AC3E}">
        <p14:creationId xmlns:p14="http://schemas.microsoft.com/office/powerpoint/2010/main" val="63095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10429875" cy="4211930"/>
          </a:xfrm>
        </p:spPr>
        <p:txBody>
          <a:bodyPr>
            <a:normAutofit/>
          </a:bodyPr>
          <a:lstStyle/>
          <a:p>
            <a:pPr marL="0" indent="0">
              <a:spcAft>
                <a:spcPts val="1200"/>
              </a:spcAft>
              <a:buNone/>
            </a:pPr>
            <a:r>
              <a:rPr lang="en-US" sz="2400" dirty="0">
                <a:solidFill>
                  <a:srgbClr val="FF0000"/>
                </a:solidFill>
                <a:latin typeface="Corbel Light" panose="020B0303020204020204" pitchFamily="34" charset="0"/>
              </a:rPr>
              <a:t>PROXIMITY</a:t>
            </a:r>
          </a:p>
          <a:p>
            <a:pPr marL="0" indent="0">
              <a:spcAft>
                <a:spcPts val="1200"/>
              </a:spcAft>
              <a:buNone/>
            </a:pPr>
            <a:r>
              <a:rPr lang="en-US" sz="2400" dirty="0">
                <a:latin typeface="Corbel Light" panose="020B0303020204020204" pitchFamily="34" charset="0"/>
              </a:rPr>
              <a:t>Similar to COMMON REGION, we can group elements together utilizing empty space to create the relationship</a:t>
            </a:r>
          </a:p>
          <a:p>
            <a:pPr marL="0" indent="0">
              <a:spcAft>
                <a:spcPts val="1200"/>
              </a:spcAft>
              <a:buNone/>
            </a:pPr>
            <a:r>
              <a:rPr lang="en-US" sz="2400" dirty="0">
                <a:latin typeface="Corbel Light" panose="020B0303020204020204" pitchFamily="34" charset="0"/>
              </a:rPr>
              <a:t>This is especially true when the elements in the group are closer to each other than they are to any elements outside the group</a:t>
            </a:r>
          </a:p>
          <a:p>
            <a:pPr marL="0" indent="0">
              <a:spcAft>
                <a:spcPts val="1200"/>
              </a:spcAft>
              <a:buNone/>
            </a:pPr>
            <a:r>
              <a:rPr lang="en-US" sz="2400" dirty="0">
                <a:latin typeface="Corbel Light" panose="020B0303020204020204" pitchFamily="34" charset="0"/>
              </a:rPr>
              <a:t>The objects don’t need to be similar in any other way beyond being grouped near each other in space in order to be seen as having a proximity relationship</a:t>
            </a:r>
          </a:p>
        </p:txBody>
      </p:sp>
    </p:spTree>
    <p:extLst>
      <p:ext uri="{BB962C8B-B14F-4D97-AF65-F5344CB8AC3E}">
        <p14:creationId xmlns:p14="http://schemas.microsoft.com/office/powerpoint/2010/main" val="159612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6829633" cy="4211930"/>
          </a:xfrm>
        </p:spPr>
        <p:txBody>
          <a:bodyPr>
            <a:normAutofit/>
          </a:bodyPr>
          <a:lstStyle/>
          <a:p>
            <a:pPr marL="0" indent="0">
              <a:buNone/>
            </a:pPr>
            <a:r>
              <a:rPr lang="en-US" dirty="0">
                <a:solidFill>
                  <a:srgbClr val="FF0000"/>
                </a:solidFill>
                <a:latin typeface="Corbel Light" panose="020B0303020204020204" pitchFamily="34" charset="0"/>
              </a:rPr>
              <a:t>PROXIMITY</a:t>
            </a:r>
            <a:endParaRPr lang="en-US" sz="2400" dirty="0">
              <a:solidFill>
                <a:srgbClr val="FF0000"/>
              </a:solidFill>
              <a:latin typeface="Corbel Light" panose="020B0303020204020204" pitchFamily="34" charset="0"/>
            </a:endParaRPr>
          </a:p>
        </p:txBody>
      </p:sp>
      <p:sp>
        <p:nvSpPr>
          <p:cNvPr id="4" name="Oval 3">
            <a:extLst>
              <a:ext uri="{FF2B5EF4-FFF2-40B4-BE49-F238E27FC236}">
                <a16:creationId xmlns:a16="http://schemas.microsoft.com/office/drawing/2014/main" id="{1B603DA4-2D97-4989-9C18-D31F24901F43}"/>
              </a:ext>
            </a:extLst>
          </p:cNvPr>
          <p:cNvSpPr/>
          <p:nvPr/>
        </p:nvSpPr>
        <p:spPr>
          <a:xfrm>
            <a:off x="3209290" y="240481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56FBDD4-A542-4195-8D31-1ACBC6DEE2A8}"/>
              </a:ext>
            </a:extLst>
          </p:cNvPr>
          <p:cNvSpPr/>
          <p:nvPr/>
        </p:nvSpPr>
        <p:spPr>
          <a:xfrm>
            <a:off x="3818467" y="240481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D50783C-DE85-4FBC-93ED-4F0093FB5D75}"/>
              </a:ext>
            </a:extLst>
          </p:cNvPr>
          <p:cNvSpPr/>
          <p:nvPr/>
        </p:nvSpPr>
        <p:spPr>
          <a:xfrm>
            <a:off x="4427644" y="240481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E30938F-9C1D-476C-9975-88A8E4EBC955}"/>
              </a:ext>
            </a:extLst>
          </p:cNvPr>
          <p:cNvSpPr/>
          <p:nvPr/>
        </p:nvSpPr>
        <p:spPr>
          <a:xfrm>
            <a:off x="5036820" y="240481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4BD351B-1034-4C7E-98BA-FC3236EEC3FD}"/>
              </a:ext>
            </a:extLst>
          </p:cNvPr>
          <p:cNvSpPr/>
          <p:nvPr/>
        </p:nvSpPr>
        <p:spPr>
          <a:xfrm>
            <a:off x="3209290" y="304094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699E440-5761-4FEA-B3D5-3A3D82DB5742}"/>
              </a:ext>
            </a:extLst>
          </p:cNvPr>
          <p:cNvSpPr/>
          <p:nvPr/>
        </p:nvSpPr>
        <p:spPr>
          <a:xfrm>
            <a:off x="3818467" y="304094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37DD490-8AE2-4A59-82DA-049E306A29FD}"/>
              </a:ext>
            </a:extLst>
          </p:cNvPr>
          <p:cNvSpPr/>
          <p:nvPr/>
        </p:nvSpPr>
        <p:spPr>
          <a:xfrm>
            <a:off x="4427644" y="304094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7C0635B-A174-4BF8-8906-03BC939E00F0}"/>
              </a:ext>
            </a:extLst>
          </p:cNvPr>
          <p:cNvSpPr/>
          <p:nvPr/>
        </p:nvSpPr>
        <p:spPr>
          <a:xfrm>
            <a:off x="5036820" y="304094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09A9B80-3DE5-4B52-97C3-519FC92093FA}"/>
              </a:ext>
            </a:extLst>
          </p:cNvPr>
          <p:cNvSpPr/>
          <p:nvPr/>
        </p:nvSpPr>
        <p:spPr>
          <a:xfrm>
            <a:off x="3209290" y="367706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0A6CB6D-C8A2-43A8-BACE-9B755EF9517F}"/>
              </a:ext>
            </a:extLst>
          </p:cNvPr>
          <p:cNvSpPr/>
          <p:nvPr/>
        </p:nvSpPr>
        <p:spPr>
          <a:xfrm>
            <a:off x="3818467" y="367706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503C9F7-DA2A-40CE-B8EF-09975D464E69}"/>
              </a:ext>
            </a:extLst>
          </p:cNvPr>
          <p:cNvSpPr/>
          <p:nvPr/>
        </p:nvSpPr>
        <p:spPr>
          <a:xfrm>
            <a:off x="4427644" y="367706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2A6A53B-B7EA-438F-9509-8E5DDBE388CE}"/>
              </a:ext>
            </a:extLst>
          </p:cNvPr>
          <p:cNvSpPr/>
          <p:nvPr/>
        </p:nvSpPr>
        <p:spPr>
          <a:xfrm>
            <a:off x="5036820" y="367706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5B8A643-4515-4FAE-9D04-7B9EF61C0DDE}"/>
              </a:ext>
            </a:extLst>
          </p:cNvPr>
          <p:cNvSpPr/>
          <p:nvPr/>
        </p:nvSpPr>
        <p:spPr>
          <a:xfrm>
            <a:off x="3209290" y="431319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B36A677-7369-4C27-BB45-6553946D681C}"/>
              </a:ext>
            </a:extLst>
          </p:cNvPr>
          <p:cNvSpPr/>
          <p:nvPr/>
        </p:nvSpPr>
        <p:spPr>
          <a:xfrm>
            <a:off x="3818467" y="431319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F8111A6-F268-4A7C-A1CB-6B92460A3AAD}"/>
              </a:ext>
            </a:extLst>
          </p:cNvPr>
          <p:cNvSpPr/>
          <p:nvPr/>
        </p:nvSpPr>
        <p:spPr>
          <a:xfrm>
            <a:off x="4427644" y="431319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3FA4228-1077-48FF-BDF5-684AF023DD0D}"/>
              </a:ext>
            </a:extLst>
          </p:cNvPr>
          <p:cNvSpPr/>
          <p:nvPr/>
        </p:nvSpPr>
        <p:spPr>
          <a:xfrm>
            <a:off x="5036820" y="431319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0EB2913-1417-421E-ADBC-D22251AAC9CE}"/>
              </a:ext>
            </a:extLst>
          </p:cNvPr>
          <p:cNvSpPr/>
          <p:nvPr/>
        </p:nvSpPr>
        <p:spPr>
          <a:xfrm>
            <a:off x="7498928" y="240481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97AB821-6153-423E-A34D-593225206008}"/>
              </a:ext>
            </a:extLst>
          </p:cNvPr>
          <p:cNvSpPr/>
          <p:nvPr/>
        </p:nvSpPr>
        <p:spPr>
          <a:xfrm>
            <a:off x="8108105" y="240481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3BF841F-1978-4282-89DA-6E20C29438F5}"/>
              </a:ext>
            </a:extLst>
          </p:cNvPr>
          <p:cNvSpPr/>
          <p:nvPr/>
        </p:nvSpPr>
        <p:spPr>
          <a:xfrm>
            <a:off x="8717282" y="240481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3A2FB83-6FBC-4E36-A2FB-68E8889F17E8}"/>
              </a:ext>
            </a:extLst>
          </p:cNvPr>
          <p:cNvSpPr/>
          <p:nvPr/>
        </p:nvSpPr>
        <p:spPr>
          <a:xfrm>
            <a:off x="7498928" y="304094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FA30005-F2DD-4069-9C6B-3A74ACFDCADC}"/>
              </a:ext>
            </a:extLst>
          </p:cNvPr>
          <p:cNvSpPr/>
          <p:nvPr/>
        </p:nvSpPr>
        <p:spPr>
          <a:xfrm>
            <a:off x="8108105" y="304094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7D05713-1B3C-4FBA-89FA-88D7EA51A0C5}"/>
              </a:ext>
            </a:extLst>
          </p:cNvPr>
          <p:cNvSpPr/>
          <p:nvPr/>
        </p:nvSpPr>
        <p:spPr>
          <a:xfrm>
            <a:off x="8717282" y="304094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FF30EE4-17D3-4BC5-9443-CAB974E912CA}"/>
              </a:ext>
            </a:extLst>
          </p:cNvPr>
          <p:cNvSpPr/>
          <p:nvPr/>
        </p:nvSpPr>
        <p:spPr>
          <a:xfrm>
            <a:off x="7498928" y="367706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0CBEE40-407D-41CF-8FC0-3F22F82668FD}"/>
              </a:ext>
            </a:extLst>
          </p:cNvPr>
          <p:cNvSpPr/>
          <p:nvPr/>
        </p:nvSpPr>
        <p:spPr>
          <a:xfrm>
            <a:off x="8108105" y="367706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1B3808B-C3CC-4592-AB41-4FC10C21E6DD}"/>
              </a:ext>
            </a:extLst>
          </p:cNvPr>
          <p:cNvSpPr/>
          <p:nvPr/>
        </p:nvSpPr>
        <p:spPr>
          <a:xfrm>
            <a:off x="8717282" y="3677068"/>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C3CC360-E9BF-4CC6-AAFC-30CD92DF6F59}"/>
              </a:ext>
            </a:extLst>
          </p:cNvPr>
          <p:cNvSpPr/>
          <p:nvPr/>
        </p:nvSpPr>
        <p:spPr>
          <a:xfrm>
            <a:off x="7498928" y="431319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CFCA375-AA06-4E31-88DD-4F8F5FAD663E}"/>
              </a:ext>
            </a:extLst>
          </p:cNvPr>
          <p:cNvSpPr/>
          <p:nvPr/>
        </p:nvSpPr>
        <p:spPr>
          <a:xfrm>
            <a:off x="8108105" y="431319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9E6514F-1448-4AB6-9142-B37D0E7E12F7}"/>
              </a:ext>
            </a:extLst>
          </p:cNvPr>
          <p:cNvSpPr/>
          <p:nvPr/>
        </p:nvSpPr>
        <p:spPr>
          <a:xfrm>
            <a:off x="8717282" y="4313193"/>
            <a:ext cx="482600" cy="482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779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par>
                          <p:cTn id="53" fill="hold">
                            <p:stCondLst>
                              <p:cond delay="500"/>
                            </p:stCondLst>
                            <p:childTnLst>
                              <p:par>
                                <p:cTn id="54" presetID="10" presetClass="entr" presetSubtype="0" fill="hold" grpId="0" nodeType="afterEffect">
                                  <p:stCondLst>
                                    <p:cond delay="100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10" presetClass="entr" presetSubtype="0" fill="hold" grpId="0" nodeType="withEffect">
                                  <p:stCondLst>
                                    <p:cond delay="100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grpId="0" nodeType="withEffect">
                                  <p:stCondLst>
                                    <p:cond delay="100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grpId="0" nodeType="withEffect">
                                  <p:stCondLst>
                                    <p:cond delay="100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grpId="0" nodeType="withEffect">
                                  <p:stCondLst>
                                    <p:cond delay="100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par>
                                <p:cTn id="72" presetID="10" presetClass="entr" presetSubtype="0" fill="hold" grpId="0" nodeType="withEffect">
                                  <p:stCondLst>
                                    <p:cond delay="100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par>
                                <p:cTn id="75" presetID="10" presetClass="entr" presetSubtype="0" fill="hold" grpId="0" nodeType="withEffect">
                                  <p:stCondLst>
                                    <p:cond delay="100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par>
                                <p:cTn id="78" presetID="10" presetClass="entr" presetSubtype="0" fill="hold" grpId="0" nodeType="withEffect">
                                  <p:stCondLst>
                                    <p:cond delay="100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par>
                                <p:cTn id="81" presetID="10" presetClass="entr" presetSubtype="0" fill="hold" grpId="0" nodeType="withEffect">
                                  <p:stCondLst>
                                    <p:cond delay="100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par>
                                <p:cTn id="84" presetID="10" presetClass="entr" presetSubtype="0" fill="hold" grpId="0" nodeType="withEffect">
                                  <p:stCondLst>
                                    <p:cond delay="100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par>
                                <p:cTn id="87" presetID="10" presetClass="entr" presetSubtype="0" fill="hold" grpId="0" nodeType="withEffect">
                                  <p:stCondLst>
                                    <p:cond delay="100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6829633" cy="4211930"/>
          </a:xfrm>
        </p:spPr>
        <p:txBody>
          <a:bodyPr>
            <a:normAutofit/>
          </a:bodyPr>
          <a:lstStyle/>
          <a:p>
            <a:pPr marL="0" indent="0">
              <a:buNone/>
            </a:pPr>
            <a:r>
              <a:rPr lang="en-US" dirty="0">
                <a:solidFill>
                  <a:srgbClr val="FF0000"/>
                </a:solidFill>
                <a:latin typeface="Corbel Light" panose="020B0303020204020204" pitchFamily="34" charset="0"/>
              </a:rPr>
              <a:t>PROXIMITY</a:t>
            </a:r>
            <a:endParaRPr lang="en-US" sz="2400" dirty="0">
              <a:solidFill>
                <a:srgbClr val="FF0000"/>
              </a:solidFill>
              <a:latin typeface="Corbel Light" panose="020B0303020204020204" pitchFamily="34" charset="0"/>
            </a:endParaRPr>
          </a:p>
        </p:txBody>
      </p:sp>
      <p:pic>
        <p:nvPicPr>
          <p:cNvPr id="6" name="Picture 5" descr="Text&#10;&#10;Description automatically generated">
            <a:extLst>
              <a:ext uri="{FF2B5EF4-FFF2-40B4-BE49-F238E27FC236}">
                <a16:creationId xmlns:a16="http://schemas.microsoft.com/office/drawing/2014/main" id="{358B7586-89E6-4D9D-8ED8-22447970D5FD}"/>
              </a:ext>
            </a:extLst>
          </p:cNvPr>
          <p:cNvPicPr>
            <a:picLocks noChangeAspect="1"/>
          </p:cNvPicPr>
          <p:nvPr/>
        </p:nvPicPr>
        <p:blipFill>
          <a:blip r:embed="rId2"/>
          <a:stretch>
            <a:fillRect/>
          </a:stretch>
        </p:blipFill>
        <p:spPr>
          <a:xfrm>
            <a:off x="1061549" y="2804121"/>
            <a:ext cx="5898051" cy="1325919"/>
          </a:xfrm>
          <a:prstGeom prst="rect">
            <a:avLst/>
          </a:prstGeom>
        </p:spPr>
      </p:pic>
      <p:pic>
        <p:nvPicPr>
          <p:cNvPr id="8" name="Picture 7" descr="Text&#10;&#10;Description automatically generated">
            <a:extLst>
              <a:ext uri="{FF2B5EF4-FFF2-40B4-BE49-F238E27FC236}">
                <a16:creationId xmlns:a16="http://schemas.microsoft.com/office/drawing/2014/main" id="{8B46EE50-1867-4C3E-AE2D-90D78105CD2C}"/>
              </a:ext>
            </a:extLst>
          </p:cNvPr>
          <p:cNvPicPr>
            <a:picLocks noChangeAspect="1"/>
          </p:cNvPicPr>
          <p:nvPr/>
        </p:nvPicPr>
        <p:blipFill>
          <a:blip r:embed="rId3"/>
          <a:stretch>
            <a:fillRect/>
          </a:stretch>
        </p:blipFill>
        <p:spPr>
          <a:xfrm>
            <a:off x="7392609" y="2804121"/>
            <a:ext cx="3383280" cy="2029969"/>
          </a:xfrm>
          <a:prstGeom prst="rect">
            <a:avLst/>
          </a:prstGeom>
        </p:spPr>
      </p:pic>
    </p:spTree>
    <p:extLst>
      <p:ext uri="{BB962C8B-B14F-4D97-AF65-F5344CB8AC3E}">
        <p14:creationId xmlns:p14="http://schemas.microsoft.com/office/powerpoint/2010/main" val="120107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10810875" cy="4211930"/>
          </a:xfrm>
        </p:spPr>
        <p:txBody>
          <a:bodyPr>
            <a:normAutofit/>
          </a:bodyPr>
          <a:lstStyle/>
          <a:p>
            <a:pPr marL="0" indent="0">
              <a:spcAft>
                <a:spcPts val="1200"/>
              </a:spcAft>
              <a:buNone/>
            </a:pPr>
            <a:r>
              <a:rPr lang="en-US" dirty="0">
                <a:solidFill>
                  <a:srgbClr val="FF0000"/>
                </a:solidFill>
                <a:latin typeface="Corbel Light" panose="020B0303020204020204" pitchFamily="34" charset="0"/>
              </a:rPr>
              <a:t>CONTINUATION</a:t>
            </a:r>
            <a:endParaRPr lang="en-US" sz="2400" dirty="0">
              <a:solidFill>
                <a:srgbClr val="FF0000"/>
              </a:solidFill>
              <a:latin typeface="Corbel Light" panose="020B0303020204020204" pitchFamily="34" charset="0"/>
            </a:endParaRPr>
          </a:p>
          <a:p>
            <a:pPr marL="0" indent="0">
              <a:spcAft>
                <a:spcPts val="1200"/>
              </a:spcAft>
              <a:buNone/>
            </a:pPr>
            <a:r>
              <a:rPr lang="en-US" sz="2400" dirty="0">
                <a:latin typeface="Corbel Light" panose="020B0303020204020204" pitchFamily="34" charset="0"/>
              </a:rPr>
              <a:t>It’s instinct to follow a river, a path or a fence line. Once you look or move in a particular direction, you continue to look or move in that direction until you see something significant or you determine there’s nothing significant to see</a:t>
            </a:r>
          </a:p>
          <a:p>
            <a:pPr marL="0" indent="0">
              <a:spcAft>
                <a:spcPts val="1200"/>
              </a:spcAft>
              <a:buNone/>
            </a:pPr>
            <a:r>
              <a:rPr lang="en-US" sz="2400" dirty="0">
                <a:latin typeface="Corbel Light" panose="020B0303020204020204" pitchFamily="34" charset="0"/>
              </a:rPr>
              <a:t>Another interpretation of this principle is that we’ll continue our perception of shapes beyond their ending points. In the next image, we see a line and curve crossing instead of four distinct line and curve segments that meet at a single point</a:t>
            </a:r>
          </a:p>
        </p:txBody>
      </p:sp>
    </p:spTree>
    <p:extLst>
      <p:ext uri="{BB962C8B-B14F-4D97-AF65-F5344CB8AC3E}">
        <p14:creationId xmlns:p14="http://schemas.microsoft.com/office/powerpoint/2010/main" val="219880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6829633" cy="4211930"/>
          </a:xfrm>
        </p:spPr>
        <p:txBody>
          <a:bodyPr>
            <a:normAutofit/>
          </a:bodyPr>
          <a:lstStyle/>
          <a:p>
            <a:pPr marL="0" indent="0">
              <a:buNone/>
            </a:pPr>
            <a:r>
              <a:rPr lang="en-US" dirty="0">
                <a:solidFill>
                  <a:srgbClr val="FF0000"/>
                </a:solidFill>
                <a:latin typeface="Corbel Light" panose="020B0303020204020204" pitchFamily="34" charset="0"/>
              </a:rPr>
              <a:t>CONTINUATION</a:t>
            </a:r>
          </a:p>
        </p:txBody>
      </p:sp>
      <p:sp>
        <p:nvSpPr>
          <p:cNvPr id="4" name="Oval 3">
            <a:extLst>
              <a:ext uri="{FF2B5EF4-FFF2-40B4-BE49-F238E27FC236}">
                <a16:creationId xmlns:a16="http://schemas.microsoft.com/office/drawing/2014/main" id="{DFB30F38-83F9-4129-804A-8129DE10894C}"/>
              </a:ext>
            </a:extLst>
          </p:cNvPr>
          <p:cNvSpPr/>
          <p:nvPr/>
        </p:nvSpPr>
        <p:spPr>
          <a:xfrm>
            <a:off x="2809240" y="3721103"/>
            <a:ext cx="299720" cy="299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340833E-8F1C-40E5-A83F-C68051BE6961}"/>
              </a:ext>
            </a:extLst>
          </p:cNvPr>
          <p:cNvSpPr/>
          <p:nvPr/>
        </p:nvSpPr>
        <p:spPr>
          <a:xfrm>
            <a:off x="3285913" y="3721103"/>
            <a:ext cx="299720" cy="299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66DAD36-7E2B-43A4-9166-DB899BD447D8}"/>
              </a:ext>
            </a:extLst>
          </p:cNvPr>
          <p:cNvSpPr/>
          <p:nvPr/>
        </p:nvSpPr>
        <p:spPr>
          <a:xfrm>
            <a:off x="3762586" y="3721103"/>
            <a:ext cx="299720" cy="299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4180540-C5F1-44F9-AB23-70E6406C0C5E}"/>
              </a:ext>
            </a:extLst>
          </p:cNvPr>
          <p:cNvSpPr/>
          <p:nvPr/>
        </p:nvSpPr>
        <p:spPr>
          <a:xfrm>
            <a:off x="4239259" y="3721103"/>
            <a:ext cx="299720" cy="299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F04989-3E5A-4E56-8DEF-C81CA3975E1F}"/>
              </a:ext>
            </a:extLst>
          </p:cNvPr>
          <p:cNvSpPr/>
          <p:nvPr/>
        </p:nvSpPr>
        <p:spPr>
          <a:xfrm>
            <a:off x="4715932" y="3721103"/>
            <a:ext cx="299720" cy="299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9EB96FA-66B0-41DD-94C9-647F1069A977}"/>
              </a:ext>
            </a:extLst>
          </p:cNvPr>
          <p:cNvSpPr/>
          <p:nvPr/>
        </p:nvSpPr>
        <p:spPr>
          <a:xfrm>
            <a:off x="5192605" y="3721103"/>
            <a:ext cx="299720" cy="299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0691E41-0152-4B72-B947-8F29693B56CA}"/>
              </a:ext>
            </a:extLst>
          </p:cNvPr>
          <p:cNvSpPr/>
          <p:nvPr/>
        </p:nvSpPr>
        <p:spPr>
          <a:xfrm>
            <a:off x="5669280" y="3721103"/>
            <a:ext cx="299720" cy="299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1FFB0F-5F3E-4E40-8956-BC182A21F390}"/>
              </a:ext>
            </a:extLst>
          </p:cNvPr>
          <p:cNvSpPr/>
          <p:nvPr/>
        </p:nvSpPr>
        <p:spPr>
          <a:xfrm>
            <a:off x="6413711" y="3721103"/>
            <a:ext cx="299720" cy="299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D9F7F8-8CE6-43D3-AD1B-A120F4394DBE}"/>
              </a:ext>
            </a:extLst>
          </p:cNvPr>
          <p:cNvSpPr/>
          <p:nvPr/>
        </p:nvSpPr>
        <p:spPr>
          <a:xfrm>
            <a:off x="6890384" y="3721103"/>
            <a:ext cx="299720" cy="299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3EF35B8-FACD-47FE-9CF4-00A9F6D13549}"/>
              </a:ext>
            </a:extLst>
          </p:cNvPr>
          <p:cNvSpPr/>
          <p:nvPr/>
        </p:nvSpPr>
        <p:spPr>
          <a:xfrm>
            <a:off x="7367057" y="3721103"/>
            <a:ext cx="299720" cy="299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AFBDE23-795D-40A5-BFF9-E79F276B0577}"/>
              </a:ext>
            </a:extLst>
          </p:cNvPr>
          <p:cNvSpPr/>
          <p:nvPr/>
        </p:nvSpPr>
        <p:spPr>
          <a:xfrm>
            <a:off x="7843730" y="3721103"/>
            <a:ext cx="299720" cy="299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9BD38B-0CAD-4A63-A6B5-E1FF9D87CAF4}"/>
              </a:ext>
            </a:extLst>
          </p:cNvPr>
          <p:cNvSpPr/>
          <p:nvPr/>
        </p:nvSpPr>
        <p:spPr>
          <a:xfrm>
            <a:off x="8320403" y="3721103"/>
            <a:ext cx="299720" cy="299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1CC90D0-4DFA-4563-B8DF-DB2B7E524A0B}"/>
              </a:ext>
            </a:extLst>
          </p:cNvPr>
          <p:cNvSpPr/>
          <p:nvPr/>
        </p:nvSpPr>
        <p:spPr>
          <a:xfrm>
            <a:off x="8797076" y="3721103"/>
            <a:ext cx="299720" cy="299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8EB3C35-9084-4A25-A18D-D6D415D26CF4}"/>
              </a:ext>
            </a:extLst>
          </p:cNvPr>
          <p:cNvSpPr/>
          <p:nvPr/>
        </p:nvSpPr>
        <p:spPr>
          <a:xfrm>
            <a:off x="9273751" y="3721103"/>
            <a:ext cx="299720" cy="299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A83D529-FD1B-49F3-A32C-710FB4C646D6}"/>
              </a:ext>
            </a:extLst>
          </p:cNvPr>
          <p:cNvSpPr/>
          <p:nvPr/>
        </p:nvSpPr>
        <p:spPr>
          <a:xfrm>
            <a:off x="3779599" y="2348774"/>
            <a:ext cx="299720" cy="299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B7D4AE7-3B4E-4816-ADB2-B07D3F0A4429}"/>
              </a:ext>
            </a:extLst>
          </p:cNvPr>
          <p:cNvSpPr/>
          <p:nvPr/>
        </p:nvSpPr>
        <p:spPr>
          <a:xfrm>
            <a:off x="4202514" y="2397287"/>
            <a:ext cx="299720" cy="299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1C03174-8FA2-4421-8E1A-24EA75FB64BB}"/>
              </a:ext>
            </a:extLst>
          </p:cNvPr>
          <p:cNvSpPr/>
          <p:nvPr/>
        </p:nvSpPr>
        <p:spPr>
          <a:xfrm>
            <a:off x="4631137" y="2500126"/>
            <a:ext cx="299720" cy="299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C44E71-8FEB-4B82-B78F-CB660843C943}"/>
              </a:ext>
            </a:extLst>
          </p:cNvPr>
          <p:cNvSpPr/>
          <p:nvPr/>
        </p:nvSpPr>
        <p:spPr>
          <a:xfrm>
            <a:off x="5006000" y="2649986"/>
            <a:ext cx="299720" cy="299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628A356-B4CB-4ACC-B06E-8E8EF7F7613A}"/>
              </a:ext>
            </a:extLst>
          </p:cNvPr>
          <p:cNvSpPr/>
          <p:nvPr/>
        </p:nvSpPr>
        <p:spPr>
          <a:xfrm>
            <a:off x="5363084" y="2879716"/>
            <a:ext cx="299720" cy="299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0240DD5-F1F9-415E-B4DA-5B8B004CB28B}"/>
              </a:ext>
            </a:extLst>
          </p:cNvPr>
          <p:cNvSpPr/>
          <p:nvPr/>
        </p:nvSpPr>
        <p:spPr>
          <a:xfrm>
            <a:off x="5715827" y="3200772"/>
            <a:ext cx="299720" cy="299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95723D0-F01E-4E94-9639-801F7952C51F}"/>
              </a:ext>
            </a:extLst>
          </p:cNvPr>
          <p:cNvSpPr/>
          <p:nvPr/>
        </p:nvSpPr>
        <p:spPr>
          <a:xfrm>
            <a:off x="5995735" y="3548891"/>
            <a:ext cx="299720" cy="2997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5BBB695-9CBB-4BA1-B5C1-0E9478231334}"/>
              </a:ext>
            </a:extLst>
          </p:cNvPr>
          <p:cNvSpPr/>
          <p:nvPr/>
        </p:nvSpPr>
        <p:spPr>
          <a:xfrm>
            <a:off x="6635870" y="4495124"/>
            <a:ext cx="299720" cy="299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FC1E488-6876-4D62-B108-CA61B35F930D}"/>
              </a:ext>
            </a:extLst>
          </p:cNvPr>
          <p:cNvSpPr/>
          <p:nvPr/>
        </p:nvSpPr>
        <p:spPr>
          <a:xfrm>
            <a:off x="8272352" y="4944811"/>
            <a:ext cx="299720" cy="299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BD7023-55E9-4ED1-8080-E0B550A565AE}"/>
              </a:ext>
            </a:extLst>
          </p:cNvPr>
          <p:cNvSpPr/>
          <p:nvPr/>
        </p:nvSpPr>
        <p:spPr>
          <a:xfrm>
            <a:off x="7843730" y="4886391"/>
            <a:ext cx="299720" cy="299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FDD8593-CB8C-420F-911E-73BB0EC89A61}"/>
              </a:ext>
            </a:extLst>
          </p:cNvPr>
          <p:cNvSpPr/>
          <p:nvPr/>
        </p:nvSpPr>
        <p:spPr>
          <a:xfrm>
            <a:off x="7430950" y="4781973"/>
            <a:ext cx="299720" cy="299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A044A28-4E79-4CF3-A4D4-6F4D0360257D}"/>
              </a:ext>
            </a:extLst>
          </p:cNvPr>
          <p:cNvSpPr/>
          <p:nvPr/>
        </p:nvSpPr>
        <p:spPr>
          <a:xfrm>
            <a:off x="7009162" y="4644984"/>
            <a:ext cx="299720" cy="299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DCBAFDE-6EE2-4843-A54F-FEF07D442021}"/>
              </a:ext>
            </a:extLst>
          </p:cNvPr>
          <p:cNvSpPr/>
          <p:nvPr/>
        </p:nvSpPr>
        <p:spPr>
          <a:xfrm>
            <a:off x="6281348" y="4284812"/>
            <a:ext cx="299720" cy="299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2965041A-BC9F-4FC6-A357-7B8B8FA5E416}"/>
              </a:ext>
            </a:extLst>
          </p:cNvPr>
          <p:cNvSpPr/>
          <p:nvPr/>
        </p:nvSpPr>
        <p:spPr>
          <a:xfrm>
            <a:off x="6063245" y="3940388"/>
            <a:ext cx="299720" cy="2997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55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50"/>
                                        <p:tgtEl>
                                          <p:spTgt spid="7"/>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
                                        <p:tgtEl>
                                          <p:spTgt spid="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50"/>
                                        <p:tgtEl>
                                          <p:spTgt spid="10"/>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50"/>
                                        <p:tgtEl>
                                          <p:spTgt spid="11"/>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50"/>
                                        <p:tgtEl>
                                          <p:spTgt spid="13"/>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50"/>
                                        <p:tgtEl>
                                          <p:spTgt spid="14"/>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50"/>
                                        <p:tgtEl>
                                          <p:spTgt spid="15"/>
                                        </p:tgtEl>
                                      </p:cBhvr>
                                    </p:animEffect>
                                  </p:childTnLst>
                                </p:cTn>
                              </p:par>
                            </p:childTnLst>
                          </p:cTn>
                        </p:par>
                        <p:par>
                          <p:cTn id="48" fill="hold">
                            <p:stCondLst>
                              <p:cond delay="275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250"/>
                                        <p:tgtEl>
                                          <p:spTgt spid="16"/>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250"/>
                                        <p:tgtEl>
                                          <p:spTgt spid="17"/>
                                        </p:tgtEl>
                                      </p:cBhvr>
                                    </p:animEffect>
                                  </p:childTnLst>
                                </p:cTn>
                              </p:par>
                            </p:childTnLst>
                          </p:cTn>
                        </p:par>
                        <p:par>
                          <p:cTn id="56" fill="hold">
                            <p:stCondLst>
                              <p:cond delay="325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5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250"/>
                                        <p:tgtEl>
                                          <p:spTgt spid="19"/>
                                        </p:tgtEl>
                                      </p:cBhvr>
                                    </p:animEffect>
                                  </p:childTnLst>
                                </p:cTn>
                              </p:par>
                            </p:childTnLst>
                          </p:cTn>
                        </p:par>
                        <p:par>
                          <p:cTn id="65" fill="hold">
                            <p:stCondLst>
                              <p:cond delay="250"/>
                            </p:stCondLst>
                            <p:childTnLst>
                              <p:par>
                                <p:cTn id="66" presetID="10" presetClass="entr" presetSubtype="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250"/>
                                        <p:tgtEl>
                                          <p:spTgt spid="20"/>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250"/>
                                        <p:tgtEl>
                                          <p:spTgt spid="21"/>
                                        </p:tgtEl>
                                      </p:cBhvr>
                                    </p:animEffect>
                                  </p:childTnLst>
                                </p:cTn>
                              </p:par>
                            </p:childTnLst>
                          </p:cTn>
                        </p:par>
                        <p:par>
                          <p:cTn id="73" fill="hold">
                            <p:stCondLst>
                              <p:cond delay="750"/>
                            </p:stCondLst>
                            <p:childTnLst>
                              <p:par>
                                <p:cTn id="74" presetID="10"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250"/>
                                        <p:tgtEl>
                                          <p:spTgt spid="22"/>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250"/>
                                        <p:tgtEl>
                                          <p:spTgt spid="23"/>
                                        </p:tgtEl>
                                      </p:cBhvr>
                                    </p:animEffect>
                                  </p:childTnLst>
                                </p:cTn>
                              </p:par>
                            </p:childTnLst>
                          </p:cTn>
                        </p:par>
                        <p:par>
                          <p:cTn id="81" fill="hold">
                            <p:stCondLst>
                              <p:cond delay="1250"/>
                            </p:stCondLst>
                            <p:childTnLst>
                              <p:par>
                                <p:cTn id="82" presetID="10" presetClass="entr" presetSubtype="0"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250"/>
                                        <p:tgtEl>
                                          <p:spTgt spid="24"/>
                                        </p:tgtEl>
                                      </p:cBhvr>
                                    </p:animEffect>
                                  </p:childTnLst>
                                </p:cTn>
                              </p:par>
                            </p:childTnLst>
                          </p:cTn>
                        </p:par>
                        <p:par>
                          <p:cTn id="85" fill="hold">
                            <p:stCondLst>
                              <p:cond delay="1500"/>
                            </p:stCondLst>
                            <p:childTnLst>
                              <p:par>
                                <p:cTn id="86" presetID="10" presetClass="entr" presetSubtype="0"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250"/>
                                        <p:tgtEl>
                                          <p:spTgt spid="25"/>
                                        </p:tgtEl>
                                      </p:cBhvr>
                                    </p:animEffect>
                                  </p:childTnLst>
                                </p:cTn>
                              </p:par>
                            </p:childTnLst>
                          </p:cTn>
                        </p:par>
                        <p:par>
                          <p:cTn id="89" fill="hold">
                            <p:stCondLst>
                              <p:cond delay="1750"/>
                            </p:stCondLst>
                            <p:childTnLst>
                              <p:par>
                                <p:cTn id="90" presetID="10" presetClass="entr" presetSubtype="0" fill="hold" grpId="0" nodeType="after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250"/>
                                        <p:tgtEl>
                                          <p:spTgt spid="32"/>
                                        </p:tgtEl>
                                      </p:cBhvr>
                                    </p:animEffect>
                                  </p:childTnLst>
                                </p:cTn>
                              </p:par>
                            </p:childTnLst>
                          </p:cTn>
                        </p:par>
                        <p:par>
                          <p:cTn id="93" fill="hold">
                            <p:stCondLst>
                              <p:cond delay="2000"/>
                            </p:stCondLst>
                            <p:childTnLst>
                              <p:par>
                                <p:cTn id="94" presetID="10"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250"/>
                                        <p:tgtEl>
                                          <p:spTgt spid="31"/>
                                        </p:tgtEl>
                                      </p:cBhvr>
                                    </p:animEffect>
                                  </p:childTnLst>
                                </p:cTn>
                              </p:par>
                            </p:childTnLst>
                          </p:cTn>
                        </p:par>
                        <p:par>
                          <p:cTn id="97" fill="hold">
                            <p:stCondLst>
                              <p:cond delay="2250"/>
                            </p:stCondLst>
                            <p:childTnLst>
                              <p:par>
                                <p:cTn id="98" presetID="10" presetClass="entr" presetSubtype="0" fill="hold" grpId="0" nodeType="after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fade">
                                      <p:cBhvr>
                                        <p:cTn id="100" dur="250"/>
                                        <p:tgtEl>
                                          <p:spTgt spid="26"/>
                                        </p:tgtEl>
                                      </p:cBhvr>
                                    </p:animEffect>
                                  </p:childTnLst>
                                </p:cTn>
                              </p:par>
                            </p:childTnLst>
                          </p:cTn>
                        </p:par>
                        <p:par>
                          <p:cTn id="101" fill="hold">
                            <p:stCondLst>
                              <p:cond delay="2500"/>
                            </p:stCondLst>
                            <p:childTnLst>
                              <p:par>
                                <p:cTn id="102" presetID="10" presetClass="entr" presetSubtype="0" fill="hold" grpId="0"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250"/>
                                        <p:tgtEl>
                                          <p:spTgt spid="30"/>
                                        </p:tgtEl>
                                      </p:cBhvr>
                                    </p:animEffect>
                                  </p:childTnLst>
                                </p:cTn>
                              </p:par>
                            </p:childTnLst>
                          </p:cTn>
                        </p:par>
                        <p:par>
                          <p:cTn id="105" fill="hold">
                            <p:stCondLst>
                              <p:cond delay="2750"/>
                            </p:stCondLst>
                            <p:childTnLst>
                              <p:par>
                                <p:cTn id="106" presetID="10" presetClass="entr" presetSubtype="0" fill="hold" grpId="0" nodeType="after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fade">
                                      <p:cBhvr>
                                        <p:cTn id="108" dur="250"/>
                                        <p:tgtEl>
                                          <p:spTgt spid="29"/>
                                        </p:tgtEl>
                                      </p:cBhvr>
                                    </p:animEffect>
                                  </p:childTnLst>
                                </p:cTn>
                              </p:par>
                            </p:childTnLst>
                          </p:cTn>
                        </p:par>
                        <p:par>
                          <p:cTn id="109" fill="hold">
                            <p:stCondLst>
                              <p:cond delay="3000"/>
                            </p:stCondLst>
                            <p:childTnLst>
                              <p:par>
                                <p:cTn id="110" presetID="10" presetClass="entr" presetSubtype="0" fill="hold" grpId="0" nodeType="after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250"/>
                                        <p:tgtEl>
                                          <p:spTgt spid="28"/>
                                        </p:tgtEl>
                                      </p:cBhvr>
                                    </p:animEffect>
                                  </p:childTnLst>
                                </p:cTn>
                              </p:par>
                            </p:childTnLst>
                          </p:cTn>
                        </p:par>
                        <p:par>
                          <p:cTn id="113" fill="hold">
                            <p:stCondLst>
                              <p:cond delay="3250"/>
                            </p:stCondLst>
                            <p:childTnLst>
                              <p:par>
                                <p:cTn id="114" presetID="10"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fade">
                                      <p:cBhvr>
                                        <p:cTn id="116"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scontent-dfw1-1.xx.fbcdn.net/hphotos-xaf1/v/t1.0-9/196187_10150960670323150_562888935_n.jpg?oh=7078bca0341f5f8a1f862a6a43fabb52&amp;oe=576395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713" y="310879"/>
            <a:ext cx="4699867" cy="626649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6829633" cy="4211930"/>
          </a:xfrm>
        </p:spPr>
        <p:txBody>
          <a:bodyPr>
            <a:normAutofit/>
          </a:bodyPr>
          <a:lstStyle/>
          <a:p>
            <a:pPr marL="0" indent="0">
              <a:buNone/>
            </a:pPr>
            <a:r>
              <a:rPr lang="en-US" dirty="0">
                <a:solidFill>
                  <a:srgbClr val="FF0000"/>
                </a:solidFill>
                <a:latin typeface="Corbel Light" panose="020B0303020204020204" pitchFamily="34" charset="0"/>
              </a:rPr>
              <a:t>CONTINUATION</a:t>
            </a:r>
          </a:p>
        </p:txBody>
      </p:sp>
      <p:pic>
        <p:nvPicPr>
          <p:cNvPr id="1028" name="Picture 4" descr="https://scontent-dfw1-1.xx.fbcdn.net/hphotos-xap1/v/t1.0-9/162941_486716878149_7840277_n.jpg?oh=637cf41319872b283056e145895a3d8d&amp;oe=575BABD9"/>
          <p:cNvPicPr>
            <a:picLocks noChangeAspect="1" noChangeArrowheads="1"/>
          </p:cNvPicPr>
          <p:nvPr/>
        </p:nvPicPr>
        <p:blipFill rotWithShape="1">
          <a:blip r:embed="rId3">
            <a:extLst>
              <a:ext uri="{28A0092B-C50C-407E-A947-70E740481C1C}">
                <a14:useLocalDpi xmlns:a14="http://schemas.microsoft.com/office/drawing/2010/main" val="0"/>
              </a:ext>
            </a:extLst>
          </a:blip>
          <a:srcRect r="23375"/>
          <a:stretch/>
        </p:blipFill>
        <p:spPr bwMode="auto">
          <a:xfrm>
            <a:off x="196893" y="2076803"/>
            <a:ext cx="5221178" cy="454265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9" name="Freeform: Shape 8">
            <a:extLst>
              <a:ext uri="{FF2B5EF4-FFF2-40B4-BE49-F238E27FC236}">
                <a16:creationId xmlns:a16="http://schemas.microsoft.com/office/drawing/2014/main" id="{DA271D12-0FEE-4ECB-8151-A1243A43A170}"/>
              </a:ext>
            </a:extLst>
          </p:cNvPr>
          <p:cNvSpPr/>
          <p:nvPr/>
        </p:nvSpPr>
        <p:spPr>
          <a:xfrm>
            <a:off x="402231" y="3634740"/>
            <a:ext cx="5070834" cy="613410"/>
          </a:xfrm>
          <a:custGeom>
            <a:avLst/>
            <a:gdLst>
              <a:gd name="connsiteX0" fmla="*/ 5070834 w 5070834"/>
              <a:gd name="connsiteY0" fmla="*/ 0 h 613410"/>
              <a:gd name="connsiteX1" fmla="*/ 4855569 w 5070834"/>
              <a:gd name="connsiteY1" fmla="*/ 161925 h 613410"/>
              <a:gd name="connsiteX2" fmla="*/ 4537434 w 5070834"/>
              <a:gd name="connsiteY2" fmla="*/ 304800 h 613410"/>
              <a:gd name="connsiteX3" fmla="*/ 3697329 w 5070834"/>
              <a:gd name="connsiteY3" fmla="*/ 533400 h 613410"/>
              <a:gd name="connsiteX4" fmla="*/ 2941044 w 5070834"/>
              <a:gd name="connsiteY4" fmla="*/ 594360 h 613410"/>
              <a:gd name="connsiteX5" fmla="*/ 1093194 w 5070834"/>
              <a:gd name="connsiteY5" fmla="*/ 613410 h 613410"/>
              <a:gd name="connsiteX6" fmla="*/ 822684 w 5070834"/>
              <a:gd name="connsiteY6" fmla="*/ 609600 h 613410"/>
              <a:gd name="connsiteX7" fmla="*/ 136884 w 5070834"/>
              <a:gd name="connsiteY7" fmla="*/ 577215 h 613410"/>
              <a:gd name="connsiteX8" fmla="*/ 54969 w 5070834"/>
              <a:gd name="connsiteY8" fmla="*/ 371475 h 613410"/>
              <a:gd name="connsiteX9" fmla="*/ 778869 w 5070834"/>
              <a:gd name="connsiteY9" fmla="*/ 415290 h 613410"/>
              <a:gd name="connsiteX10" fmla="*/ 721719 w 5070834"/>
              <a:gd name="connsiteY10" fmla="*/ 409575 h 61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70834" h="613410">
                <a:moveTo>
                  <a:pt x="5070834" y="0"/>
                </a:moveTo>
                <a:cubicBezTo>
                  <a:pt x="5007651" y="55562"/>
                  <a:pt x="4944469" y="111125"/>
                  <a:pt x="4855569" y="161925"/>
                </a:cubicBezTo>
                <a:cubicBezTo>
                  <a:pt x="4766669" y="212725"/>
                  <a:pt x="4730474" y="242888"/>
                  <a:pt x="4537434" y="304800"/>
                </a:cubicBezTo>
                <a:cubicBezTo>
                  <a:pt x="4344394" y="366713"/>
                  <a:pt x="3963394" y="485140"/>
                  <a:pt x="3697329" y="533400"/>
                </a:cubicBezTo>
                <a:cubicBezTo>
                  <a:pt x="3431264" y="581660"/>
                  <a:pt x="3375066" y="581025"/>
                  <a:pt x="2941044" y="594360"/>
                </a:cubicBezTo>
                <a:cubicBezTo>
                  <a:pt x="2507022" y="607695"/>
                  <a:pt x="1446254" y="610870"/>
                  <a:pt x="1093194" y="613410"/>
                </a:cubicBezTo>
                <a:lnTo>
                  <a:pt x="822684" y="609600"/>
                </a:lnTo>
                <a:cubicBezTo>
                  <a:pt x="663299" y="603568"/>
                  <a:pt x="264836" y="616902"/>
                  <a:pt x="136884" y="577215"/>
                </a:cubicBezTo>
                <a:cubicBezTo>
                  <a:pt x="8932" y="537528"/>
                  <a:pt x="-52028" y="398462"/>
                  <a:pt x="54969" y="371475"/>
                </a:cubicBezTo>
                <a:cubicBezTo>
                  <a:pt x="161966" y="344488"/>
                  <a:pt x="667744" y="408940"/>
                  <a:pt x="778869" y="415290"/>
                </a:cubicBezTo>
                <a:cubicBezTo>
                  <a:pt x="889994" y="421640"/>
                  <a:pt x="805856" y="415607"/>
                  <a:pt x="721719" y="409575"/>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D030A44-CC0A-4C02-8639-56DE21D839AA}"/>
              </a:ext>
            </a:extLst>
          </p:cNvPr>
          <p:cNvCxnSpPr>
            <a:cxnSpLocks/>
          </p:cNvCxnSpPr>
          <p:nvPr/>
        </p:nvCxnSpPr>
        <p:spPr>
          <a:xfrm>
            <a:off x="7749540" y="310879"/>
            <a:ext cx="1706880" cy="235612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AD81090-E08E-434D-86F0-E36F43D37998}"/>
              </a:ext>
            </a:extLst>
          </p:cNvPr>
          <p:cNvCxnSpPr>
            <a:cxnSpLocks/>
          </p:cNvCxnSpPr>
          <p:nvPr/>
        </p:nvCxnSpPr>
        <p:spPr>
          <a:xfrm flipH="1">
            <a:off x="9744646" y="310879"/>
            <a:ext cx="1963982" cy="243613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8C98E8F-02B0-41BF-95CF-46E51501E0AB}"/>
              </a:ext>
            </a:extLst>
          </p:cNvPr>
          <p:cNvCxnSpPr>
            <a:cxnSpLocks/>
          </p:cNvCxnSpPr>
          <p:nvPr/>
        </p:nvCxnSpPr>
        <p:spPr>
          <a:xfrm flipH="1">
            <a:off x="7696200" y="2964180"/>
            <a:ext cx="1615440" cy="7924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91EEFD2-5D4F-41C8-B235-9D4544BF989E}"/>
              </a:ext>
            </a:extLst>
          </p:cNvPr>
          <p:cNvCxnSpPr>
            <a:cxnSpLocks/>
          </p:cNvCxnSpPr>
          <p:nvPr/>
        </p:nvCxnSpPr>
        <p:spPr>
          <a:xfrm>
            <a:off x="9806940" y="2926080"/>
            <a:ext cx="2259330" cy="118491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21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2"/>
                                        </p:tgtEl>
                                        <p:attrNameLst>
                                          <p:attrName>style.visibility</p:attrName>
                                        </p:attrNameLst>
                                      </p:cBhvr>
                                      <p:to>
                                        <p:strVal val="visible"/>
                                      </p:to>
                                    </p:set>
                                    <p:animEffect transition="in" filter="fade">
                                      <p:cBhvr>
                                        <p:cTn id="11" dur="500"/>
                                        <p:tgtEl>
                                          <p:spTgt spid="103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5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3000"/>
                                        <p:tgtEl>
                                          <p:spTgt spid="11"/>
                                        </p:tgtEl>
                                      </p:cBhvr>
                                    </p:animEffect>
                                  </p:childTnLst>
                                </p:cTn>
                              </p:par>
                              <p:par>
                                <p:cTn id="22" presetID="22" presetClass="entr" presetSubtype="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3000"/>
                                        <p:tgtEl>
                                          <p:spTgt spid="15"/>
                                        </p:tgtEl>
                                      </p:cBhvr>
                                    </p:animEffect>
                                  </p:childTnLst>
                                </p:cTn>
                              </p:par>
                              <p:par>
                                <p:cTn id="25" presetID="2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3000"/>
                                        <p:tgtEl>
                                          <p:spTgt spid="18"/>
                                        </p:tgtEl>
                                      </p:cBhvr>
                                    </p:animEffect>
                                  </p:childTnLst>
                                </p:cTn>
                              </p:par>
                              <p:par>
                                <p:cTn id="28" presetID="22" presetClass="entr" presetSubtype="4"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3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5354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6829633" cy="4211930"/>
          </a:xfrm>
        </p:spPr>
        <p:txBody>
          <a:bodyPr>
            <a:normAutofit/>
          </a:bodyPr>
          <a:lstStyle/>
          <a:p>
            <a:pPr marL="0" indent="0">
              <a:buNone/>
            </a:pPr>
            <a:r>
              <a:rPr lang="en-US" dirty="0">
                <a:solidFill>
                  <a:srgbClr val="FF0000"/>
                </a:solidFill>
              </a:rPr>
              <a:t>CONTINUATION</a:t>
            </a:r>
          </a:p>
        </p:txBody>
      </p:sp>
      <p:pic>
        <p:nvPicPr>
          <p:cNvPr id="4098" name="Picture 2" descr="Screen Shot 2014-12-11 at 3.36.24 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6218" y="1301750"/>
            <a:ext cx="7926875" cy="518850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93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9915525" cy="4211930"/>
          </a:xfrm>
        </p:spPr>
        <p:txBody>
          <a:bodyPr>
            <a:normAutofit/>
          </a:bodyPr>
          <a:lstStyle/>
          <a:p>
            <a:pPr marL="0" indent="0">
              <a:spcAft>
                <a:spcPts val="1200"/>
              </a:spcAft>
              <a:buNone/>
            </a:pPr>
            <a:r>
              <a:rPr lang="en-US" dirty="0">
                <a:solidFill>
                  <a:srgbClr val="FF0000"/>
                </a:solidFill>
                <a:latin typeface="Corbel Light" panose="020B0303020204020204" pitchFamily="34" charset="0"/>
              </a:rPr>
              <a:t>COMMON FATE (SYNCHRONY)</a:t>
            </a:r>
          </a:p>
          <a:p>
            <a:pPr marL="0" indent="0">
              <a:spcAft>
                <a:spcPts val="1200"/>
              </a:spcAft>
              <a:buNone/>
            </a:pPr>
            <a:r>
              <a:rPr lang="en-US" sz="2400" dirty="0">
                <a:latin typeface="Corbel Light" panose="020B0303020204020204" pitchFamily="34" charset="0"/>
              </a:rPr>
              <a:t>Regardless of how far apart the elements are placed or how dissimilar they appear, if they are seen as moving or changing together, they’ll be perceived as being related</a:t>
            </a:r>
          </a:p>
          <a:p>
            <a:pPr marL="0" indent="0">
              <a:spcAft>
                <a:spcPts val="1200"/>
              </a:spcAft>
              <a:buNone/>
            </a:pPr>
            <a:r>
              <a:rPr lang="en-US" sz="2400" dirty="0">
                <a:latin typeface="Corbel Light" panose="020B0303020204020204" pitchFamily="34" charset="0"/>
              </a:rPr>
              <a:t>In the next image, the arrows are enough to indicate the elements share a common fate. While movement or change isn’t necessary, both are still a stronger indication of common fate than things like arrows or looking in the same direction which only imply movement</a:t>
            </a:r>
          </a:p>
        </p:txBody>
      </p:sp>
    </p:spTree>
    <p:extLst>
      <p:ext uri="{BB962C8B-B14F-4D97-AF65-F5344CB8AC3E}">
        <p14:creationId xmlns:p14="http://schemas.microsoft.com/office/powerpoint/2010/main" val="427855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6829633" cy="4211930"/>
          </a:xfrm>
        </p:spPr>
        <p:txBody>
          <a:bodyPr>
            <a:normAutofit/>
          </a:bodyPr>
          <a:lstStyle/>
          <a:p>
            <a:pPr marL="0" indent="0">
              <a:buNone/>
            </a:pPr>
            <a:r>
              <a:rPr lang="en-US" dirty="0">
                <a:solidFill>
                  <a:srgbClr val="FF0000"/>
                </a:solidFill>
              </a:rPr>
              <a:t>COMMON FATE (SYNCHRONY)</a:t>
            </a:r>
          </a:p>
        </p:txBody>
      </p:sp>
      <p:sp>
        <p:nvSpPr>
          <p:cNvPr id="4" name="Oval 3">
            <a:extLst>
              <a:ext uri="{FF2B5EF4-FFF2-40B4-BE49-F238E27FC236}">
                <a16:creationId xmlns:a16="http://schemas.microsoft.com/office/drawing/2014/main" id="{F57C44E6-97FE-4F0F-9374-13B689376711}"/>
              </a:ext>
            </a:extLst>
          </p:cNvPr>
          <p:cNvSpPr/>
          <p:nvPr/>
        </p:nvSpPr>
        <p:spPr>
          <a:xfrm>
            <a:off x="2733040" y="3429000"/>
            <a:ext cx="863600" cy="863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374412A7-054D-441A-8EAF-77BA24B18F4A}"/>
              </a:ext>
            </a:extLst>
          </p:cNvPr>
          <p:cNvCxnSpPr/>
          <p:nvPr/>
        </p:nvCxnSpPr>
        <p:spPr>
          <a:xfrm flipV="1">
            <a:off x="3164840" y="2753360"/>
            <a:ext cx="1158240" cy="1092200"/>
          </a:xfrm>
          <a:prstGeom prst="straightConnector1">
            <a:avLst/>
          </a:prstGeom>
          <a:ln w="57150" cap="rnd">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2627473C-D303-4848-B028-8F5F1B2D27EE}"/>
              </a:ext>
            </a:extLst>
          </p:cNvPr>
          <p:cNvSpPr/>
          <p:nvPr/>
        </p:nvSpPr>
        <p:spPr>
          <a:xfrm>
            <a:off x="4047230" y="3429000"/>
            <a:ext cx="863600" cy="863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D179D594-5E2A-428D-A6BE-F35E39FE7521}"/>
              </a:ext>
            </a:extLst>
          </p:cNvPr>
          <p:cNvCxnSpPr>
            <a:cxnSpLocks/>
          </p:cNvCxnSpPr>
          <p:nvPr/>
        </p:nvCxnSpPr>
        <p:spPr>
          <a:xfrm>
            <a:off x="4484110" y="3860800"/>
            <a:ext cx="1070824" cy="1047432"/>
          </a:xfrm>
          <a:prstGeom prst="straightConnector1">
            <a:avLst/>
          </a:prstGeom>
          <a:ln w="57150" cap="rnd">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78CB248-7C1C-4EA0-AA86-0BEADC44D442}"/>
              </a:ext>
            </a:extLst>
          </p:cNvPr>
          <p:cNvSpPr/>
          <p:nvPr/>
        </p:nvSpPr>
        <p:spPr>
          <a:xfrm>
            <a:off x="5279084" y="3388360"/>
            <a:ext cx="863600" cy="863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648F6DA6-D656-4E20-B0FB-73E39C3DE5C5}"/>
              </a:ext>
            </a:extLst>
          </p:cNvPr>
          <p:cNvCxnSpPr>
            <a:cxnSpLocks/>
          </p:cNvCxnSpPr>
          <p:nvPr/>
        </p:nvCxnSpPr>
        <p:spPr>
          <a:xfrm>
            <a:off x="5715964" y="3820160"/>
            <a:ext cx="1070824" cy="1047432"/>
          </a:xfrm>
          <a:prstGeom prst="straightConnector1">
            <a:avLst/>
          </a:prstGeom>
          <a:ln w="57150" cap="rnd">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991F6734-A98D-4C29-81F5-BD81568B2F11}"/>
              </a:ext>
            </a:extLst>
          </p:cNvPr>
          <p:cNvSpPr/>
          <p:nvPr/>
        </p:nvSpPr>
        <p:spPr>
          <a:xfrm>
            <a:off x="6510938" y="3429000"/>
            <a:ext cx="863600" cy="863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FBFCAA31-AE65-4E3E-A438-1223E578DBED}"/>
              </a:ext>
            </a:extLst>
          </p:cNvPr>
          <p:cNvCxnSpPr/>
          <p:nvPr/>
        </p:nvCxnSpPr>
        <p:spPr>
          <a:xfrm flipV="1">
            <a:off x="6942738" y="2753360"/>
            <a:ext cx="1158240" cy="1092200"/>
          </a:xfrm>
          <a:prstGeom prst="straightConnector1">
            <a:avLst/>
          </a:prstGeom>
          <a:ln w="57150" cap="rnd">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E84CF65C-937F-47BF-87C3-8A4E533D4AE2}"/>
              </a:ext>
            </a:extLst>
          </p:cNvPr>
          <p:cNvSpPr/>
          <p:nvPr/>
        </p:nvSpPr>
        <p:spPr>
          <a:xfrm>
            <a:off x="7825128" y="3429000"/>
            <a:ext cx="863600" cy="863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FC477BAC-3A12-41DF-88A7-4483AF199D22}"/>
              </a:ext>
            </a:extLst>
          </p:cNvPr>
          <p:cNvCxnSpPr>
            <a:cxnSpLocks/>
          </p:cNvCxnSpPr>
          <p:nvPr/>
        </p:nvCxnSpPr>
        <p:spPr>
          <a:xfrm>
            <a:off x="8262008" y="3860800"/>
            <a:ext cx="1070824" cy="1047432"/>
          </a:xfrm>
          <a:prstGeom prst="straightConnector1">
            <a:avLst/>
          </a:prstGeom>
          <a:ln w="57150" cap="rnd">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2EBC0F3A-4142-487A-A67F-192731D10D56}"/>
              </a:ext>
            </a:extLst>
          </p:cNvPr>
          <p:cNvSpPr/>
          <p:nvPr/>
        </p:nvSpPr>
        <p:spPr>
          <a:xfrm>
            <a:off x="9056984" y="3480276"/>
            <a:ext cx="863600" cy="863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5F22DDFF-6EEB-4C54-92FD-19FFA5193CE9}"/>
              </a:ext>
            </a:extLst>
          </p:cNvPr>
          <p:cNvCxnSpPr/>
          <p:nvPr/>
        </p:nvCxnSpPr>
        <p:spPr>
          <a:xfrm flipV="1">
            <a:off x="9488784" y="2804636"/>
            <a:ext cx="1158240" cy="1092200"/>
          </a:xfrm>
          <a:prstGeom prst="straightConnector1">
            <a:avLst/>
          </a:prstGeom>
          <a:ln w="57150" cap="rnd">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84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20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2000"/>
                                        <p:tgtEl>
                                          <p:spTgt spid="25"/>
                                        </p:tgtEl>
                                      </p:cBhvr>
                                    </p:animEffect>
                                  </p:childTnLst>
                                </p:cTn>
                              </p:par>
                            </p:childTnLst>
                          </p:cTn>
                        </p:par>
                        <p:par>
                          <p:cTn id="14" fill="hold">
                            <p:stCondLst>
                              <p:cond delay="2000"/>
                            </p:stCondLst>
                            <p:childTnLst>
                              <p:par>
                                <p:cTn id="15" presetID="22" presetClass="entr" presetSubtype="1" fill="hold" nodeType="afterEffect">
                                  <p:stCondLst>
                                    <p:cond delay="100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2000"/>
                                        <p:tgtEl>
                                          <p:spTgt spid="9"/>
                                        </p:tgtEl>
                                      </p:cBhvr>
                                    </p:animEffect>
                                  </p:childTnLst>
                                </p:cTn>
                              </p:par>
                              <p:par>
                                <p:cTn id="18" presetID="22" presetClass="entr" presetSubtype="1" fill="hold" nodeType="withEffect">
                                  <p:stCondLst>
                                    <p:cond delay="100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2000"/>
                                        <p:tgtEl>
                                          <p:spTgt spid="16"/>
                                        </p:tgtEl>
                                      </p:cBhvr>
                                    </p:animEffect>
                                  </p:childTnLst>
                                </p:cTn>
                              </p:par>
                              <p:par>
                                <p:cTn id="21" presetID="22" presetClass="entr" presetSubtype="1" fill="hold" nodeType="withEffect">
                                  <p:stCondLst>
                                    <p:cond delay="100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6829633" cy="4211930"/>
          </a:xfrm>
        </p:spPr>
        <p:txBody>
          <a:bodyPr>
            <a:normAutofit/>
          </a:bodyPr>
          <a:lstStyle/>
          <a:p>
            <a:pPr marL="0" indent="0">
              <a:buNone/>
            </a:pPr>
            <a:r>
              <a:rPr lang="en-US" dirty="0">
                <a:solidFill>
                  <a:srgbClr val="FF0000"/>
                </a:solidFill>
              </a:rPr>
              <a:t>COMMON FATE (SYNCHRONY)</a:t>
            </a:r>
            <a:endParaRPr lang="en-US" sz="2400" dirty="0">
              <a:solidFill>
                <a:srgbClr val="FF0000"/>
              </a:solidFill>
            </a:endParaRPr>
          </a:p>
        </p:txBody>
      </p:sp>
      <p:pic>
        <p:nvPicPr>
          <p:cNvPr id="5" name="Picture 2" descr="https://scontent-dfw1-1.xx.fbcdn.net/hphotos-ash2/v/t1.0-9/599750_10150955294173150_1225933846_n.jpg?oh=504c4f17c487c5baa14fc5f5c106cb9d&amp;oe=576467F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353" y="1512984"/>
            <a:ext cx="6108185" cy="407212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Freeform: Shape 3">
            <a:extLst>
              <a:ext uri="{FF2B5EF4-FFF2-40B4-BE49-F238E27FC236}">
                <a16:creationId xmlns:a16="http://schemas.microsoft.com/office/drawing/2014/main" id="{9FA06037-07C7-48FB-819E-53D3A3441596}"/>
              </a:ext>
            </a:extLst>
          </p:cNvPr>
          <p:cNvSpPr/>
          <p:nvPr/>
        </p:nvSpPr>
        <p:spPr>
          <a:xfrm>
            <a:off x="5862320" y="4611284"/>
            <a:ext cx="1577136" cy="682076"/>
          </a:xfrm>
          <a:custGeom>
            <a:avLst/>
            <a:gdLst>
              <a:gd name="connsiteX0" fmla="*/ 152400 w 1577136"/>
              <a:gd name="connsiteY0" fmla="*/ 31836 h 682076"/>
              <a:gd name="connsiteX1" fmla="*/ 1239520 w 1577136"/>
              <a:gd name="connsiteY1" fmla="*/ 16596 h 682076"/>
              <a:gd name="connsiteX2" fmla="*/ 1498600 w 1577136"/>
              <a:gd name="connsiteY2" fmla="*/ 235036 h 682076"/>
              <a:gd name="connsiteX3" fmla="*/ 0 w 1577136"/>
              <a:gd name="connsiteY3" fmla="*/ 682076 h 682076"/>
              <a:gd name="connsiteX4" fmla="*/ 0 w 1577136"/>
              <a:gd name="connsiteY4" fmla="*/ 682076 h 682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7136" h="682076">
                <a:moveTo>
                  <a:pt x="152400" y="31836"/>
                </a:moveTo>
                <a:cubicBezTo>
                  <a:pt x="583776" y="7282"/>
                  <a:pt x="1015153" y="-17271"/>
                  <a:pt x="1239520" y="16596"/>
                </a:cubicBezTo>
                <a:cubicBezTo>
                  <a:pt x="1463887" y="50463"/>
                  <a:pt x="1705187" y="124123"/>
                  <a:pt x="1498600" y="235036"/>
                </a:cubicBezTo>
                <a:cubicBezTo>
                  <a:pt x="1292013" y="345949"/>
                  <a:pt x="0" y="682076"/>
                  <a:pt x="0" y="682076"/>
                </a:cubicBezTo>
                <a:lnTo>
                  <a:pt x="0" y="682076"/>
                </a:lnTo>
              </a:path>
            </a:pathLst>
          </a:custGeom>
          <a:noFill/>
          <a:ln w="762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B5B6FB0-8874-4C19-9B22-2F43D83AFB66}"/>
              </a:ext>
            </a:extLst>
          </p:cNvPr>
          <p:cNvSpPr/>
          <p:nvPr/>
        </p:nvSpPr>
        <p:spPr>
          <a:xfrm>
            <a:off x="9945512" y="4607560"/>
            <a:ext cx="1906481" cy="746760"/>
          </a:xfrm>
          <a:custGeom>
            <a:avLst/>
            <a:gdLst>
              <a:gd name="connsiteX0" fmla="*/ 1641968 w 1906481"/>
              <a:gd name="connsiteY0" fmla="*/ 746760 h 746760"/>
              <a:gd name="connsiteX1" fmla="*/ 382128 w 1906481"/>
              <a:gd name="connsiteY1" fmla="*/ 365760 h 746760"/>
              <a:gd name="connsiteX2" fmla="*/ 41768 w 1906481"/>
              <a:gd name="connsiteY2" fmla="*/ 127000 h 746760"/>
              <a:gd name="connsiteX3" fmla="*/ 1184768 w 1906481"/>
              <a:gd name="connsiteY3" fmla="*/ 35560 h 746760"/>
              <a:gd name="connsiteX4" fmla="*/ 1835008 w 1906481"/>
              <a:gd name="connsiteY4" fmla="*/ 20320 h 746760"/>
              <a:gd name="connsiteX5" fmla="*/ 1860408 w 1906481"/>
              <a:gd name="connsiteY5" fmla="*/ 0 h 74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6481" h="746760">
                <a:moveTo>
                  <a:pt x="1641968" y="746760"/>
                </a:moveTo>
                <a:cubicBezTo>
                  <a:pt x="1145398" y="607906"/>
                  <a:pt x="648828" y="469053"/>
                  <a:pt x="382128" y="365760"/>
                </a:cubicBezTo>
                <a:cubicBezTo>
                  <a:pt x="115428" y="262467"/>
                  <a:pt x="-92005" y="182033"/>
                  <a:pt x="41768" y="127000"/>
                </a:cubicBezTo>
                <a:cubicBezTo>
                  <a:pt x="175541" y="71967"/>
                  <a:pt x="885895" y="53340"/>
                  <a:pt x="1184768" y="35560"/>
                </a:cubicBezTo>
                <a:cubicBezTo>
                  <a:pt x="1483641" y="17780"/>
                  <a:pt x="1722401" y="26247"/>
                  <a:pt x="1835008" y="20320"/>
                </a:cubicBezTo>
                <a:cubicBezTo>
                  <a:pt x="1947615" y="14393"/>
                  <a:pt x="1904011" y="7196"/>
                  <a:pt x="1860408" y="0"/>
                </a:cubicBezTo>
              </a:path>
            </a:pathLst>
          </a:custGeom>
          <a:noFill/>
          <a:ln w="762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59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3000"/>
                                        <p:tgtEl>
                                          <p:spTgt spid="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10106025" cy="4211930"/>
          </a:xfrm>
        </p:spPr>
        <p:txBody>
          <a:bodyPr>
            <a:normAutofit/>
          </a:bodyPr>
          <a:lstStyle/>
          <a:p>
            <a:pPr marL="0" indent="0">
              <a:spcAft>
                <a:spcPts val="1200"/>
              </a:spcAft>
              <a:buNone/>
            </a:pPr>
            <a:r>
              <a:rPr lang="en-US" dirty="0">
                <a:solidFill>
                  <a:srgbClr val="FF0000"/>
                </a:solidFill>
                <a:latin typeface="Corbel Light" panose="020B0303020204020204" pitchFamily="34" charset="0"/>
              </a:rPr>
              <a:t>PARALLELISM</a:t>
            </a:r>
            <a:endParaRPr lang="en-US" sz="2400" dirty="0">
              <a:solidFill>
                <a:srgbClr val="FF0000"/>
              </a:solidFill>
              <a:latin typeface="Corbel Light" panose="020B0303020204020204" pitchFamily="34" charset="0"/>
            </a:endParaRPr>
          </a:p>
          <a:p>
            <a:pPr marL="0" indent="0">
              <a:spcAft>
                <a:spcPts val="1200"/>
              </a:spcAft>
              <a:buNone/>
            </a:pPr>
            <a:r>
              <a:rPr lang="en-US" sz="2400" dirty="0">
                <a:latin typeface="Corbel Light" panose="020B0303020204020204" pitchFamily="34" charset="0"/>
              </a:rPr>
              <a:t>Elements that are parallel to each other are seen as more related than elements not parallel to each other</a:t>
            </a:r>
          </a:p>
          <a:p>
            <a:pPr marL="0" indent="0">
              <a:spcAft>
                <a:spcPts val="1200"/>
              </a:spcAft>
              <a:buNone/>
            </a:pPr>
            <a:r>
              <a:rPr lang="en-US" sz="2400" dirty="0">
                <a:latin typeface="Corbel Light" panose="020B0303020204020204" pitchFamily="34" charset="0"/>
              </a:rPr>
              <a:t>In the next image, the lines that are in parallel are perceived to be more related than the three lines not in parallel</a:t>
            </a:r>
          </a:p>
        </p:txBody>
      </p:sp>
    </p:spTree>
    <p:extLst>
      <p:ext uri="{BB962C8B-B14F-4D97-AF65-F5344CB8AC3E}">
        <p14:creationId xmlns:p14="http://schemas.microsoft.com/office/powerpoint/2010/main" val="15068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6829633" cy="4211930"/>
          </a:xfrm>
        </p:spPr>
        <p:txBody>
          <a:bodyPr>
            <a:normAutofit/>
          </a:bodyPr>
          <a:lstStyle/>
          <a:p>
            <a:pPr marL="0" indent="0">
              <a:buNone/>
            </a:pPr>
            <a:r>
              <a:rPr lang="en-US" dirty="0">
                <a:solidFill>
                  <a:srgbClr val="FF0000"/>
                </a:solidFill>
              </a:rPr>
              <a:t>PARALLELISM</a:t>
            </a:r>
          </a:p>
        </p:txBody>
      </p:sp>
      <p:pic>
        <p:nvPicPr>
          <p:cNvPr id="10242" name="Picture 2" descr="Paralle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518" y="1690688"/>
            <a:ext cx="5234963" cy="365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2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9725025" cy="4211930"/>
          </a:xfrm>
        </p:spPr>
        <p:txBody>
          <a:bodyPr>
            <a:normAutofit/>
          </a:bodyPr>
          <a:lstStyle/>
          <a:p>
            <a:pPr marL="0" indent="0">
              <a:spcAft>
                <a:spcPts val="600"/>
              </a:spcAft>
              <a:buNone/>
            </a:pPr>
            <a:r>
              <a:rPr lang="en-US" dirty="0">
                <a:solidFill>
                  <a:srgbClr val="FF0000"/>
                </a:solidFill>
                <a:latin typeface="Corbel Light" panose="020B0303020204020204" pitchFamily="34" charset="0"/>
              </a:rPr>
              <a:t>SIMILARITY</a:t>
            </a:r>
            <a:endParaRPr lang="en-US" sz="2400" dirty="0">
              <a:solidFill>
                <a:srgbClr val="FF0000"/>
              </a:solidFill>
              <a:latin typeface="Corbel Light" panose="020B0303020204020204" pitchFamily="34" charset="0"/>
            </a:endParaRPr>
          </a:p>
          <a:p>
            <a:pPr marL="0" indent="0">
              <a:spcAft>
                <a:spcPts val="600"/>
              </a:spcAft>
              <a:buNone/>
            </a:pPr>
            <a:r>
              <a:rPr lang="en-US" sz="2400" dirty="0">
                <a:latin typeface="Corbel Light" panose="020B0303020204020204" pitchFamily="34" charset="0"/>
              </a:rPr>
              <a:t>Elements that share similar characteristics are perceived as more related than elements that don’t share those characteristics</a:t>
            </a:r>
          </a:p>
          <a:p>
            <a:pPr marL="0" indent="0">
              <a:spcAft>
                <a:spcPts val="600"/>
              </a:spcAft>
              <a:buNone/>
            </a:pPr>
            <a:r>
              <a:rPr lang="en-US" sz="2400" dirty="0">
                <a:latin typeface="Corbel Light" panose="020B0303020204020204" pitchFamily="34" charset="0"/>
              </a:rPr>
              <a:t>In the next image, red circles are seen as related to the other red circles and black circles to black circles due to the similarity in color. Red and black circles are seen as dissimilar to each other even though they’re all circles</a:t>
            </a:r>
          </a:p>
        </p:txBody>
      </p:sp>
    </p:spTree>
    <p:extLst>
      <p:ext uri="{BB962C8B-B14F-4D97-AF65-F5344CB8AC3E}">
        <p14:creationId xmlns:p14="http://schemas.microsoft.com/office/powerpoint/2010/main" val="143156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6829633" cy="4211930"/>
          </a:xfrm>
        </p:spPr>
        <p:txBody>
          <a:bodyPr>
            <a:normAutofit/>
          </a:bodyPr>
          <a:lstStyle/>
          <a:p>
            <a:pPr marL="0" indent="0">
              <a:buNone/>
            </a:pPr>
            <a:r>
              <a:rPr lang="en-US" dirty="0">
                <a:solidFill>
                  <a:srgbClr val="FF0000"/>
                </a:solidFill>
                <a:latin typeface="Corbel Light" panose="020B0303020204020204" pitchFamily="34" charset="0"/>
              </a:rPr>
              <a:t>SIMILARITY</a:t>
            </a:r>
            <a:endParaRPr lang="en-US" sz="2400" dirty="0">
              <a:solidFill>
                <a:srgbClr val="FF0000"/>
              </a:solidFill>
              <a:latin typeface="Corbel Light" panose="020B0303020204020204" pitchFamily="34" charset="0"/>
            </a:endParaRPr>
          </a:p>
        </p:txBody>
      </p:sp>
      <p:grpSp>
        <p:nvGrpSpPr>
          <p:cNvPr id="6" name="Group 5">
            <a:extLst>
              <a:ext uri="{FF2B5EF4-FFF2-40B4-BE49-F238E27FC236}">
                <a16:creationId xmlns:a16="http://schemas.microsoft.com/office/drawing/2014/main" id="{2B78D4DC-B49E-4433-A9F2-DB0698B72D37}"/>
              </a:ext>
            </a:extLst>
          </p:cNvPr>
          <p:cNvGrpSpPr/>
          <p:nvPr/>
        </p:nvGrpSpPr>
        <p:grpSpPr>
          <a:xfrm>
            <a:off x="3129280" y="2712720"/>
            <a:ext cx="5859352" cy="1883386"/>
            <a:chOff x="3129280" y="2712720"/>
            <a:chExt cx="5859352" cy="1883386"/>
          </a:xfrm>
        </p:grpSpPr>
        <p:sp>
          <p:nvSpPr>
            <p:cNvPr id="5" name="Oval 4">
              <a:extLst>
                <a:ext uri="{FF2B5EF4-FFF2-40B4-BE49-F238E27FC236}">
                  <a16:creationId xmlns:a16="http://schemas.microsoft.com/office/drawing/2014/main" id="{54B170E6-6389-40B3-8DF6-981DC79E70DE}"/>
                </a:ext>
              </a:extLst>
            </p:cNvPr>
            <p:cNvSpPr/>
            <p:nvPr/>
          </p:nvSpPr>
          <p:spPr>
            <a:xfrm>
              <a:off x="3129280" y="2712720"/>
              <a:ext cx="584200" cy="584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70ED5A8-E2AF-4444-93BD-95AE0ADDB13D}"/>
                </a:ext>
              </a:extLst>
            </p:cNvPr>
            <p:cNvSpPr/>
            <p:nvPr/>
          </p:nvSpPr>
          <p:spPr>
            <a:xfrm>
              <a:off x="3129280" y="3362313"/>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E8BE534-1BF5-43B9-82C7-FFFB562F66A3}"/>
                </a:ext>
              </a:extLst>
            </p:cNvPr>
            <p:cNvSpPr/>
            <p:nvPr/>
          </p:nvSpPr>
          <p:spPr>
            <a:xfrm>
              <a:off x="3129280" y="4011906"/>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40C10DA-857C-476E-8763-B59FBA2DABBF}"/>
                </a:ext>
              </a:extLst>
            </p:cNvPr>
            <p:cNvSpPr/>
            <p:nvPr/>
          </p:nvSpPr>
          <p:spPr>
            <a:xfrm>
              <a:off x="3788674" y="2712720"/>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20A6A65-2B30-4F82-BFF6-24BAB889711B}"/>
                </a:ext>
              </a:extLst>
            </p:cNvPr>
            <p:cNvSpPr/>
            <p:nvPr/>
          </p:nvSpPr>
          <p:spPr>
            <a:xfrm>
              <a:off x="3788674" y="3362313"/>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BF41584-F353-49E3-BDA9-0773701013AA}"/>
                </a:ext>
              </a:extLst>
            </p:cNvPr>
            <p:cNvSpPr/>
            <p:nvPr/>
          </p:nvSpPr>
          <p:spPr>
            <a:xfrm>
              <a:off x="3788674" y="4011906"/>
              <a:ext cx="584200" cy="584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E54707C-15EB-48A4-96AE-FEE7F631C676}"/>
                </a:ext>
              </a:extLst>
            </p:cNvPr>
            <p:cNvSpPr/>
            <p:nvPr/>
          </p:nvSpPr>
          <p:spPr>
            <a:xfrm>
              <a:off x="4448068" y="2712720"/>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AC7FA1B-2661-4513-87BE-4BEDB2F76C7D}"/>
                </a:ext>
              </a:extLst>
            </p:cNvPr>
            <p:cNvSpPr/>
            <p:nvPr/>
          </p:nvSpPr>
          <p:spPr>
            <a:xfrm>
              <a:off x="4448068" y="3362313"/>
              <a:ext cx="584200" cy="584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30907A3-37A7-4CC5-A4F1-93E82B009D64}"/>
                </a:ext>
              </a:extLst>
            </p:cNvPr>
            <p:cNvSpPr/>
            <p:nvPr/>
          </p:nvSpPr>
          <p:spPr>
            <a:xfrm>
              <a:off x="4448068" y="4011906"/>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7B84065-61E2-4D1E-91E8-1A1FDE687419}"/>
                </a:ext>
              </a:extLst>
            </p:cNvPr>
            <p:cNvSpPr/>
            <p:nvPr/>
          </p:nvSpPr>
          <p:spPr>
            <a:xfrm>
              <a:off x="5107462" y="2712720"/>
              <a:ext cx="584200" cy="584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9771E42-939F-4DA0-B086-E4FFB3C6CE32}"/>
                </a:ext>
              </a:extLst>
            </p:cNvPr>
            <p:cNvSpPr/>
            <p:nvPr/>
          </p:nvSpPr>
          <p:spPr>
            <a:xfrm>
              <a:off x="5107462" y="3362313"/>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4E25D84-9B53-4B20-A1DE-F903A38B9DCA}"/>
                </a:ext>
              </a:extLst>
            </p:cNvPr>
            <p:cNvSpPr/>
            <p:nvPr/>
          </p:nvSpPr>
          <p:spPr>
            <a:xfrm>
              <a:off x="5107462" y="4011906"/>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044C9D5-FF21-4CBC-AAD6-E6BDE616B44F}"/>
                </a:ext>
              </a:extLst>
            </p:cNvPr>
            <p:cNvSpPr/>
            <p:nvPr/>
          </p:nvSpPr>
          <p:spPr>
            <a:xfrm>
              <a:off x="5766856" y="2712720"/>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0B335D9-2334-457C-9E6C-0135B6D64444}"/>
                </a:ext>
              </a:extLst>
            </p:cNvPr>
            <p:cNvSpPr/>
            <p:nvPr/>
          </p:nvSpPr>
          <p:spPr>
            <a:xfrm>
              <a:off x="5766856" y="3362313"/>
              <a:ext cx="584200" cy="584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D11349-8D7A-4F7C-BF4C-6D4A88D075F0}"/>
                </a:ext>
              </a:extLst>
            </p:cNvPr>
            <p:cNvSpPr/>
            <p:nvPr/>
          </p:nvSpPr>
          <p:spPr>
            <a:xfrm>
              <a:off x="5766856" y="4011906"/>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99B2A3B-3F7F-4779-8F2F-E8E288956F6D}"/>
                </a:ext>
              </a:extLst>
            </p:cNvPr>
            <p:cNvSpPr/>
            <p:nvPr/>
          </p:nvSpPr>
          <p:spPr>
            <a:xfrm>
              <a:off x="6426250" y="2712720"/>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737873A-4A1C-4D72-8C71-07255A0127A6}"/>
                </a:ext>
              </a:extLst>
            </p:cNvPr>
            <p:cNvSpPr/>
            <p:nvPr/>
          </p:nvSpPr>
          <p:spPr>
            <a:xfrm>
              <a:off x="6426250" y="3362313"/>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3D474B7-EC4F-4836-AF49-4B2B0F52A6A5}"/>
                </a:ext>
              </a:extLst>
            </p:cNvPr>
            <p:cNvSpPr/>
            <p:nvPr/>
          </p:nvSpPr>
          <p:spPr>
            <a:xfrm>
              <a:off x="6426250" y="4011906"/>
              <a:ext cx="584200" cy="584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EDFEB09-EAF8-4887-901D-12C5BB04A66B}"/>
                </a:ext>
              </a:extLst>
            </p:cNvPr>
            <p:cNvSpPr/>
            <p:nvPr/>
          </p:nvSpPr>
          <p:spPr>
            <a:xfrm>
              <a:off x="7085644" y="2712720"/>
              <a:ext cx="584200" cy="584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1D523A6-92CB-4413-9CD0-0A591B2CBE9E}"/>
                </a:ext>
              </a:extLst>
            </p:cNvPr>
            <p:cNvSpPr/>
            <p:nvPr/>
          </p:nvSpPr>
          <p:spPr>
            <a:xfrm>
              <a:off x="7085644" y="3362313"/>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17257BB-5769-4FB0-BD30-52BE36113E76}"/>
                </a:ext>
              </a:extLst>
            </p:cNvPr>
            <p:cNvSpPr/>
            <p:nvPr/>
          </p:nvSpPr>
          <p:spPr>
            <a:xfrm>
              <a:off x="7085644" y="4011906"/>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5ED9B81-B6FD-46D8-ADBF-54BF7BA564F5}"/>
                </a:ext>
              </a:extLst>
            </p:cNvPr>
            <p:cNvSpPr/>
            <p:nvPr/>
          </p:nvSpPr>
          <p:spPr>
            <a:xfrm>
              <a:off x="7745038" y="2712720"/>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3B86CE6-06C2-4D35-8E8F-32EB9D635609}"/>
                </a:ext>
              </a:extLst>
            </p:cNvPr>
            <p:cNvSpPr/>
            <p:nvPr/>
          </p:nvSpPr>
          <p:spPr>
            <a:xfrm>
              <a:off x="7745038" y="3362313"/>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B10E086-B0B9-4EED-85B5-B7412137530E}"/>
                </a:ext>
              </a:extLst>
            </p:cNvPr>
            <p:cNvSpPr/>
            <p:nvPr/>
          </p:nvSpPr>
          <p:spPr>
            <a:xfrm>
              <a:off x="7745038" y="4011906"/>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DFED23F-8564-4982-BDD7-53F50C0EAA40}"/>
                </a:ext>
              </a:extLst>
            </p:cNvPr>
            <p:cNvSpPr/>
            <p:nvPr/>
          </p:nvSpPr>
          <p:spPr>
            <a:xfrm>
              <a:off x="8404432" y="2712720"/>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787904F-F51F-4ADF-9AD7-3F16A38F3A06}"/>
                </a:ext>
              </a:extLst>
            </p:cNvPr>
            <p:cNvSpPr/>
            <p:nvPr/>
          </p:nvSpPr>
          <p:spPr>
            <a:xfrm>
              <a:off x="8404432" y="3362313"/>
              <a:ext cx="584200" cy="584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2093A99-8E50-4BBE-904E-3B5FE39D098E}"/>
                </a:ext>
              </a:extLst>
            </p:cNvPr>
            <p:cNvSpPr/>
            <p:nvPr/>
          </p:nvSpPr>
          <p:spPr>
            <a:xfrm>
              <a:off x="8404432" y="4011906"/>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448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reen Shot 2014-12-11 at 3.29.17 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997" y="1776667"/>
            <a:ext cx="4077264" cy="37510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6829633" cy="4211930"/>
          </a:xfrm>
        </p:spPr>
        <p:txBody>
          <a:bodyPr>
            <a:normAutofit/>
          </a:bodyPr>
          <a:lstStyle/>
          <a:p>
            <a:pPr marL="0" indent="0">
              <a:buNone/>
            </a:pPr>
            <a:r>
              <a:rPr lang="en-US" dirty="0">
                <a:solidFill>
                  <a:srgbClr val="FF0000"/>
                </a:solidFill>
                <a:latin typeface="Corbel Light" panose="020B0303020204020204" pitchFamily="34" charset="0"/>
              </a:rPr>
              <a:t>SIMILARITY</a:t>
            </a:r>
            <a:endParaRPr lang="en-US" sz="2400" dirty="0">
              <a:solidFill>
                <a:srgbClr val="FF0000"/>
              </a:solidFill>
              <a:latin typeface="Corbel Light" panose="020B0303020204020204" pitchFamily="34" charset="0"/>
            </a:endParaRPr>
          </a:p>
        </p:txBody>
      </p:sp>
      <p:grpSp>
        <p:nvGrpSpPr>
          <p:cNvPr id="4" name="Group 3"/>
          <p:cNvGrpSpPr/>
          <p:nvPr/>
        </p:nvGrpSpPr>
        <p:grpSpPr>
          <a:xfrm>
            <a:off x="6901069" y="2223459"/>
            <a:ext cx="4452731" cy="2857500"/>
            <a:chOff x="1123831" y="2160887"/>
            <a:chExt cx="4452731" cy="2857500"/>
          </a:xfrm>
        </p:grpSpPr>
        <p:pic>
          <p:nvPicPr>
            <p:cNvPr id="3076" name="Picture 4" descr="Screen Shot 2014-12-11 at 3.29.34 P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831" y="2160887"/>
              <a:ext cx="20764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creen Shot 2014-12-11 at 3.29.26 P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462" y="2160887"/>
              <a:ext cx="2324100" cy="28575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789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9029700" cy="4211930"/>
          </a:xfrm>
        </p:spPr>
        <p:txBody>
          <a:bodyPr>
            <a:normAutofit/>
          </a:bodyPr>
          <a:lstStyle/>
          <a:p>
            <a:pPr marL="0" indent="0">
              <a:spcAft>
                <a:spcPts val="1200"/>
              </a:spcAft>
              <a:buNone/>
            </a:pPr>
            <a:r>
              <a:rPr lang="en-US" sz="3200" dirty="0">
                <a:solidFill>
                  <a:srgbClr val="FF0000"/>
                </a:solidFill>
                <a:latin typeface="Corbel Light" panose="020B0303020204020204" pitchFamily="34" charset="0"/>
              </a:rPr>
              <a:t>FOCAL POINT</a:t>
            </a:r>
          </a:p>
          <a:p>
            <a:pPr marL="0" indent="0">
              <a:spcAft>
                <a:spcPts val="1200"/>
              </a:spcAft>
              <a:buNone/>
            </a:pPr>
            <a:r>
              <a:rPr lang="en-US" dirty="0">
                <a:latin typeface="Corbel Light" panose="020B0303020204020204" pitchFamily="34" charset="0"/>
              </a:rPr>
              <a:t>Elements with a point of interest, emphasis or difference will capture and hold the viewer’s attention</a:t>
            </a:r>
          </a:p>
          <a:p>
            <a:pPr marL="0" indent="0">
              <a:spcAft>
                <a:spcPts val="1200"/>
              </a:spcAft>
              <a:buNone/>
            </a:pPr>
            <a:r>
              <a:rPr lang="en-US" dirty="0">
                <a:latin typeface="Corbel Light" panose="020B0303020204020204" pitchFamily="34" charset="0"/>
              </a:rPr>
              <a:t>In the next image, your eye should be drawn to the square. It’s a different shape and color from the other elements. There is also a drop shadow to further emphasize it</a:t>
            </a:r>
          </a:p>
        </p:txBody>
      </p:sp>
    </p:spTree>
    <p:extLst>
      <p:ext uri="{BB962C8B-B14F-4D97-AF65-F5344CB8AC3E}">
        <p14:creationId xmlns:p14="http://schemas.microsoft.com/office/powerpoint/2010/main" val="100909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342901" y="1369409"/>
            <a:ext cx="10896599" cy="1296985"/>
          </a:xfrm>
        </p:spPr>
        <p:txBody>
          <a:bodyPr>
            <a:normAutofit/>
          </a:bodyPr>
          <a:lstStyle/>
          <a:p>
            <a:pPr marL="0" indent="0">
              <a:buNone/>
            </a:pPr>
            <a:r>
              <a:rPr lang="en-US" sz="2400" b="1" dirty="0"/>
              <a:t>Gestalt</a:t>
            </a:r>
            <a:r>
              <a:rPr lang="en-US" sz="2400" dirty="0"/>
              <a:t>: An organized whole that is perceived to be more than the sum of its parts.</a:t>
            </a:r>
          </a:p>
        </p:txBody>
      </p:sp>
      <p:pic>
        <p:nvPicPr>
          <p:cNvPr id="1026" name="Picture 2" descr="http://gdj.gdj.netdna-cdn.com/wp-content/uploads/2013/05/Gestalt-Closure.jpg"/>
          <p:cNvPicPr>
            <a:picLocks noChangeAspect="1" noChangeArrowheads="1"/>
          </p:cNvPicPr>
          <p:nvPr/>
        </p:nvPicPr>
        <p:blipFill rotWithShape="1">
          <a:blip r:embed="rId2">
            <a:extLst>
              <a:ext uri="{28A0092B-C50C-407E-A947-70E740481C1C}">
                <a14:useLocalDpi xmlns:a14="http://schemas.microsoft.com/office/drawing/2010/main" val="0"/>
              </a:ext>
            </a:extLst>
          </a:blip>
          <a:srcRect l="11185" r="18475"/>
          <a:stretch/>
        </p:blipFill>
        <p:spPr bwMode="auto">
          <a:xfrm>
            <a:off x="342901" y="2030487"/>
            <a:ext cx="2695575" cy="32803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house-design-coffee.com/images/gestalt-reific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2694" y="2030487"/>
            <a:ext cx="3604010" cy="32803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mysite.du.edu/~rfajardo/syllabii/digital_design_foundation/gestalt/image/0401-gestalt.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05" t="5165" r="10113" b="8696"/>
          <a:stretch/>
        </p:blipFill>
        <p:spPr bwMode="auto">
          <a:xfrm>
            <a:off x="4183737" y="2030487"/>
            <a:ext cx="3824525" cy="3280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07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4"/>
                                        </p:tgtEl>
                                        <p:attrNameLst>
                                          <p:attrName>style.visibility</p:attrName>
                                        </p:attrNameLst>
                                      </p:cBhvr>
                                      <p:to>
                                        <p:strVal val="visible"/>
                                      </p:to>
                                    </p:set>
                                    <p:animEffect transition="in" filter="fade">
                                      <p:cBhvr>
                                        <p:cTn id="12" dur="500"/>
                                        <p:tgtEl>
                                          <p:spTgt spid="10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6829633" cy="4211930"/>
          </a:xfrm>
        </p:spPr>
        <p:txBody>
          <a:bodyPr>
            <a:normAutofit/>
          </a:bodyPr>
          <a:lstStyle/>
          <a:p>
            <a:pPr marL="0" indent="0">
              <a:buNone/>
            </a:pPr>
            <a:r>
              <a:rPr lang="en-US" dirty="0">
                <a:solidFill>
                  <a:srgbClr val="FF0000"/>
                </a:solidFill>
                <a:latin typeface="Corbel Light" panose="020B0303020204020204" pitchFamily="34" charset="0"/>
              </a:rPr>
              <a:t>FOCAL POINT</a:t>
            </a:r>
          </a:p>
        </p:txBody>
      </p:sp>
      <p:sp>
        <p:nvSpPr>
          <p:cNvPr id="6" name="Oval 5">
            <a:extLst>
              <a:ext uri="{FF2B5EF4-FFF2-40B4-BE49-F238E27FC236}">
                <a16:creationId xmlns:a16="http://schemas.microsoft.com/office/drawing/2014/main" id="{6CEBDB18-11FC-43C9-85BF-375A0C675CC7}"/>
              </a:ext>
            </a:extLst>
          </p:cNvPr>
          <p:cNvSpPr/>
          <p:nvPr/>
        </p:nvSpPr>
        <p:spPr>
          <a:xfrm>
            <a:off x="3553195" y="2560320"/>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67910AB-C946-43CC-9176-55C2FB93D1A3}"/>
              </a:ext>
            </a:extLst>
          </p:cNvPr>
          <p:cNvSpPr/>
          <p:nvPr/>
        </p:nvSpPr>
        <p:spPr>
          <a:xfrm>
            <a:off x="3553195" y="3260713"/>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595065-320F-4355-9F0F-6AB9B08E3B90}"/>
              </a:ext>
            </a:extLst>
          </p:cNvPr>
          <p:cNvSpPr/>
          <p:nvPr/>
        </p:nvSpPr>
        <p:spPr>
          <a:xfrm>
            <a:off x="3553195" y="3961106"/>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29D502E-0BE7-4A4F-B08E-A2EFF862F8DE}"/>
              </a:ext>
            </a:extLst>
          </p:cNvPr>
          <p:cNvSpPr/>
          <p:nvPr/>
        </p:nvSpPr>
        <p:spPr>
          <a:xfrm>
            <a:off x="4409777" y="2560320"/>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A347B66-FB9A-47E0-B68E-DBC7270AE3E5}"/>
              </a:ext>
            </a:extLst>
          </p:cNvPr>
          <p:cNvSpPr/>
          <p:nvPr/>
        </p:nvSpPr>
        <p:spPr>
          <a:xfrm>
            <a:off x="4407745" y="3260713"/>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D94E02D-801F-403B-AC46-26D96E542067}"/>
              </a:ext>
            </a:extLst>
          </p:cNvPr>
          <p:cNvSpPr/>
          <p:nvPr/>
        </p:nvSpPr>
        <p:spPr>
          <a:xfrm>
            <a:off x="4409777" y="3961106"/>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374BB67-A9B6-44FF-8A54-01105B34DE4D}"/>
              </a:ext>
            </a:extLst>
          </p:cNvPr>
          <p:cNvSpPr/>
          <p:nvPr/>
        </p:nvSpPr>
        <p:spPr>
          <a:xfrm>
            <a:off x="5266359" y="2560320"/>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6CCD67E-545A-418E-B090-1E6930625428}"/>
              </a:ext>
            </a:extLst>
          </p:cNvPr>
          <p:cNvSpPr/>
          <p:nvPr/>
        </p:nvSpPr>
        <p:spPr>
          <a:xfrm>
            <a:off x="5262295" y="3260713"/>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142433B-D3C0-4259-A1C6-FC440C1A21F6}"/>
              </a:ext>
            </a:extLst>
          </p:cNvPr>
          <p:cNvSpPr/>
          <p:nvPr/>
        </p:nvSpPr>
        <p:spPr>
          <a:xfrm>
            <a:off x="5266359" y="3961106"/>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886A783-0B5D-4919-9708-18C7E19B765C}"/>
              </a:ext>
            </a:extLst>
          </p:cNvPr>
          <p:cNvSpPr/>
          <p:nvPr/>
        </p:nvSpPr>
        <p:spPr>
          <a:xfrm>
            <a:off x="6122941" y="2560320"/>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CCB000-46F4-4B4E-BCA9-9F1276C27C51}"/>
              </a:ext>
            </a:extLst>
          </p:cNvPr>
          <p:cNvSpPr/>
          <p:nvPr/>
        </p:nvSpPr>
        <p:spPr>
          <a:xfrm>
            <a:off x="6122941" y="3961106"/>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1D4D280-3037-4FCD-93CA-C436BA770688}"/>
              </a:ext>
            </a:extLst>
          </p:cNvPr>
          <p:cNvSpPr/>
          <p:nvPr/>
        </p:nvSpPr>
        <p:spPr>
          <a:xfrm>
            <a:off x="6979523" y="2560320"/>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80EDB8D-914C-4C45-955C-2F8C3DB37AB7}"/>
              </a:ext>
            </a:extLst>
          </p:cNvPr>
          <p:cNvSpPr/>
          <p:nvPr/>
        </p:nvSpPr>
        <p:spPr>
          <a:xfrm>
            <a:off x="6981555" y="3260713"/>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CA0B5D3-B684-4E17-8AA3-A4E182FF71D7}"/>
              </a:ext>
            </a:extLst>
          </p:cNvPr>
          <p:cNvSpPr/>
          <p:nvPr/>
        </p:nvSpPr>
        <p:spPr>
          <a:xfrm>
            <a:off x="6979523" y="3961106"/>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922A320-7B48-4000-AF5A-DCA77B42C5C9}"/>
              </a:ext>
            </a:extLst>
          </p:cNvPr>
          <p:cNvSpPr/>
          <p:nvPr/>
        </p:nvSpPr>
        <p:spPr>
          <a:xfrm>
            <a:off x="7836104" y="2560320"/>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F4D3E4C-012C-4AC1-AECE-5E4CE3B59E59}"/>
              </a:ext>
            </a:extLst>
          </p:cNvPr>
          <p:cNvSpPr/>
          <p:nvPr/>
        </p:nvSpPr>
        <p:spPr>
          <a:xfrm>
            <a:off x="7836104" y="3260713"/>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CD5FE3D-E8C1-4CE4-B2F5-B85899C3600A}"/>
              </a:ext>
            </a:extLst>
          </p:cNvPr>
          <p:cNvSpPr/>
          <p:nvPr/>
        </p:nvSpPr>
        <p:spPr>
          <a:xfrm>
            <a:off x="7836104" y="3961106"/>
            <a:ext cx="584200" cy="584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1F7AC23-8AD6-404D-8850-3C1E5C77BD48}"/>
              </a:ext>
            </a:extLst>
          </p:cNvPr>
          <p:cNvSpPr/>
          <p:nvPr/>
        </p:nvSpPr>
        <p:spPr>
          <a:xfrm rot="1161355">
            <a:off x="6116845" y="3255632"/>
            <a:ext cx="594360" cy="594360"/>
          </a:xfrm>
          <a:prstGeom prst="rect">
            <a:avLst/>
          </a:prstGeom>
          <a:solidFill>
            <a:srgbClr val="FF0000"/>
          </a:solidFill>
          <a:ln>
            <a:noFill/>
          </a:ln>
          <a:effectLst>
            <a:outerShdw blurRad="508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51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6829633" cy="4211930"/>
          </a:xfrm>
        </p:spPr>
        <p:txBody>
          <a:bodyPr>
            <a:normAutofit/>
          </a:bodyPr>
          <a:lstStyle/>
          <a:p>
            <a:pPr marL="0" indent="0">
              <a:buNone/>
            </a:pPr>
            <a:r>
              <a:rPr lang="en-US" dirty="0">
                <a:solidFill>
                  <a:srgbClr val="FF0000"/>
                </a:solidFill>
                <a:latin typeface="Corbel Light" panose="020B0303020204020204" pitchFamily="34" charset="0"/>
              </a:rPr>
              <a:t>FOCAL POINT</a:t>
            </a:r>
          </a:p>
        </p:txBody>
      </p:sp>
      <p:pic>
        <p:nvPicPr>
          <p:cNvPr id="2052" name="Picture 4" descr="https://scontent-dfw1-1.xx.fbcdn.net/hphotos-xfa1/v/t1.0-9/481401_10151287445563150_2125763418_n.jpg?oh=d07248272bee16259a356e34260a098c&amp;oe=575EE7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2960" y="365125"/>
            <a:ext cx="3576447" cy="536467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4" name="Picture 6" descr="https://scontent-dfw1-1.xx.fbcdn.net/hphotos-xfa1/v/t1.0-9/407272_10151287445623150_1967041367_n.jpg?oh=158ca30febf1e4f95f5d45522f7794e6&amp;oe=576660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3016" y="1314394"/>
            <a:ext cx="2943602" cy="441540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8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10848975" cy="4211930"/>
          </a:xfrm>
        </p:spPr>
        <p:txBody>
          <a:bodyPr>
            <a:normAutofit/>
          </a:bodyPr>
          <a:lstStyle/>
          <a:p>
            <a:pPr marL="0" indent="0">
              <a:spcAft>
                <a:spcPts val="1200"/>
              </a:spcAft>
              <a:buNone/>
            </a:pPr>
            <a:r>
              <a:rPr lang="en-US" dirty="0">
                <a:solidFill>
                  <a:srgbClr val="FF0000"/>
                </a:solidFill>
                <a:latin typeface="Corbel Light" panose="020B0303020204020204" pitchFamily="34" charset="0"/>
              </a:rPr>
              <a:t>PAST EXPERIENCE</a:t>
            </a:r>
          </a:p>
          <a:p>
            <a:pPr marL="0" indent="0">
              <a:spcAft>
                <a:spcPts val="1200"/>
              </a:spcAft>
              <a:buNone/>
            </a:pPr>
            <a:r>
              <a:rPr lang="en-US" sz="2400" dirty="0">
                <a:latin typeface="Corbel Light" panose="020B0303020204020204" pitchFamily="34" charset="0"/>
              </a:rPr>
              <a:t>Elements tend to be perceived according to an observer’s past experience</a:t>
            </a:r>
          </a:p>
          <a:p>
            <a:pPr marL="0" indent="0">
              <a:spcAft>
                <a:spcPts val="1200"/>
              </a:spcAft>
              <a:buNone/>
            </a:pPr>
            <a:r>
              <a:rPr lang="en-US" sz="2400" dirty="0">
                <a:latin typeface="Corbel Light" panose="020B0303020204020204" pitchFamily="34" charset="0"/>
              </a:rPr>
              <a:t>Having seen traffic lights throughout our lives, we expect red to mean stop and green to mean go. You probably see the next image as a traffic light on its side, because of the three common colors. That’s past experience at work</a:t>
            </a:r>
          </a:p>
          <a:p>
            <a:pPr marL="0" indent="0">
              <a:spcAft>
                <a:spcPts val="1200"/>
              </a:spcAft>
              <a:buNone/>
            </a:pPr>
            <a:r>
              <a:rPr lang="en-US" sz="2400" dirty="0">
                <a:latin typeface="Corbel Light" panose="020B0303020204020204" pitchFamily="34" charset="0"/>
              </a:rPr>
              <a:t>Many of our common experiences also tend to be cultural. Color again provides examples. In some countries, white is seen as pure and innocent and black as evil </a:t>
            </a:r>
            <a:br>
              <a:rPr lang="en-US" sz="2400" dirty="0">
                <a:latin typeface="Corbel Light" panose="020B0303020204020204" pitchFamily="34" charset="0"/>
              </a:rPr>
            </a:br>
            <a:r>
              <a:rPr lang="en-US" sz="2400" dirty="0">
                <a:latin typeface="Corbel Light" panose="020B0303020204020204" pitchFamily="34" charset="0"/>
              </a:rPr>
              <a:t>and death. In other countries, these interpretations are reversed </a:t>
            </a:r>
          </a:p>
        </p:txBody>
      </p:sp>
    </p:spTree>
    <p:extLst>
      <p:ext uri="{BB962C8B-B14F-4D97-AF65-F5344CB8AC3E}">
        <p14:creationId xmlns:p14="http://schemas.microsoft.com/office/powerpoint/2010/main" val="181080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ast Experie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244" y="1766887"/>
            <a:ext cx="6397512" cy="36337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6829633" cy="4211930"/>
          </a:xfrm>
        </p:spPr>
        <p:txBody>
          <a:bodyPr>
            <a:normAutofit/>
          </a:bodyPr>
          <a:lstStyle/>
          <a:p>
            <a:pPr marL="0" indent="0">
              <a:buNone/>
            </a:pPr>
            <a:r>
              <a:rPr lang="en-US" dirty="0">
                <a:solidFill>
                  <a:srgbClr val="FF0000"/>
                </a:solidFill>
                <a:latin typeface="Corbel Light" panose="020B0303020204020204" pitchFamily="34" charset="0"/>
              </a:rPr>
              <a:t>PAST EXPERIENCE</a:t>
            </a:r>
          </a:p>
        </p:txBody>
      </p:sp>
    </p:spTree>
    <p:extLst>
      <p:ext uri="{BB962C8B-B14F-4D97-AF65-F5344CB8AC3E}">
        <p14:creationId xmlns:p14="http://schemas.microsoft.com/office/powerpoint/2010/main" val="399784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10515600" cy="4351338"/>
          </a:xfrm>
        </p:spPr>
        <p:txBody>
          <a:bodyPr>
            <a:normAutofit/>
          </a:bodyPr>
          <a:lstStyle/>
          <a:p>
            <a:pPr>
              <a:spcBef>
                <a:spcPts val="600"/>
              </a:spcBef>
              <a:spcAft>
                <a:spcPts val="1200"/>
              </a:spcAft>
            </a:pPr>
            <a:r>
              <a:rPr lang="en-US" sz="2400" dirty="0">
                <a:latin typeface="Corbel Light" panose="020B0303020204020204" pitchFamily="34" charset="0"/>
              </a:rPr>
              <a:t>For more, visit:</a:t>
            </a:r>
          </a:p>
          <a:p>
            <a:pPr>
              <a:spcBef>
                <a:spcPts val="600"/>
              </a:spcBef>
              <a:spcAft>
                <a:spcPts val="1200"/>
              </a:spcAft>
            </a:pPr>
            <a:r>
              <a:rPr lang="en-US" sz="2400" dirty="0">
                <a:latin typeface="Corbel Light" panose="020B0303020204020204" pitchFamily="34" charset="0"/>
              </a:rPr>
              <a:t>Smashing Magazine – </a:t>
            </a:r>
            <a:r>
              <a:rPr lang="en-US" sz="2400" dirty="0">
                <a:latin typeface="Corbel Light" panose="020B0303020204020204" pitchFamily="34" charset="0"/>
                <a:hlinkClick r:id="rId2"/>
              </a:rPr>
              <a:t>Design Principles: Visual Perceptions and the Principles of Gestalt: </a:t>
            </a:r>
            <a:br>
              <a:rPr lang="en-US" sz="2400" dirty="0">
                <a:latin typeface="Corbel Light" panose="020B0303020204020204" pitchFamily="34" charset="0"/>
              </a:rPr>
            </a:br>
            <a:r>
              <a:rPr lang="en-US" sz="2400" dirty="0">
                <a:latin typeface="Corbel Light" panose="020B0303020204020204" pitchFamily="34" charset="0"/>
              </a:rPr>
              <a:t>http://www.smashingmagazine.com/2014/03/28/design-principles-visual-perception-and-the-principles-of-gestalt/</a:t>
            </a:r>
          </a:p>
          <a:p>
            <a:pPr>
              <a:spcBef>
                <a:spcPts val="600"/>
              </a:spcBef>
              <a:spcAft>
                <a:spcPts val="1200"/>
              </a:spcAft>
            </a:pPr>
            <a:r>
              <a:rPr lang="en-US" sz="2400" dirty="0">
                <a:latin typeface="Corbel Light" panose="020B0303020204020204" pitchFamily="34" charset="0"/>
              </a:rPr>
              <a:t>E-Book – </a:t>
            </a:r>
            <a:r>
              <a:rPr lang="en-US" sz="2400" dirty="0">
                <a:latin typeface="Corbel Light" panose="020B0303020204020204" pitchFamily="34" charset="0"/>
                <a:hlinkClick r:id="rId3"/>
              </a:rPr>
              <a:t>Design Fundamentals by Steven Bradley</a:t>
            </a:r>
            <a:r>
              <a:rPr lang="en-US" sz="2400" dirty="0">
                <a:latin typeface="Corbel Light" panose="020B0303020204020204" pitchFamily="34" charset="0"/>
              </a:rPr>
              <a:t>: </a:t>
            </a:r>
            <a:br>
              <a:rPr lang="en-US" sz="2400" dirty="0">
                <a:latin typeface="Corbel Light" panose="020B0303020204020204" pitchFamily="34" charset="0"/>
              </a:rPr>
            </a:br>
            <a:r>
              <a:rPr lang="en-US" sz="2400" dirty="0">
                <a:latin typeface="Corbel Light" panose="020B0303020204020204" pitchFamily="34" charset="0"/>
              </a:rPr>
              <a:t>http://www.vanseodesign.com/downloads/learn-design-fundamentals/</a:t>
            </a:r>
          </a:p>
        </p:txBody>
      </p:sp>
    </p:spTree>
    <p:extLst>
      <p:ext uri="{BB962C8B-B14F-4D97-AF65-F5344CB8AC3E}">
        <p14:creationId xmlns:p14="http://schemas.microsoft.com/office/powerpoint/2010/main" val="171330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Design Tips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729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#1 Listen to Your Customer</a:t>
            </a:r>
          </a:p>
        </p:txBody>
      </p:sp>
      <p:sp>
        <p:nvSpPr>
          <p:cNvPr id="5" name="Content Placeholder 4"/>
          <p:cNvSpPr>
            <a:spLocks noGrp="1"/>
          </p:cNvSpPr>
          <p:nvPr>
            <p:ph idx="1"/>
          </p:nvPr>
        </p:nvSpPr>
        <p:spPr>
          <a:xfrm>
            <a:off x="838200" y="1690688"/>
            <a:ext cx="10515600" cy="4351338"/>
          </a:xfrm>
        </p:spPr>
        <p:txBody>
          <a:bodyPr/>
          <a:lstStyle/>
          <a:p>
            <a:pPr marL="0" indent="0">
              <a:spcAft>
                <a:spcPts val="1200"/>
              </a:spcAft>
              <a:buNone/>
            </a:pPr>
            <a:r>
              <a:rPr lang="en-US" dirty="0">
                <a:latin typeface="Corbel Light" panose="020B0303020204020204" pitchFamily="34" charset="0"/>
              </a:rPr>
              <a:t>It is critical that you listen for what your customer desires  </a:t>
            </a:r>
          </a:p>
          <a:p>
            <a:pPr marL="0" indent="0">
              <a:spcAft>
                <a:spcPts val="1200"/>
              </a:spcAft>
              <a:buNone/>
            </a:pPr>
            <a:r>
              <a:rPr lang="en-US" dirty="0">
                <a:latin typeface="Corbel Light" panose="020B0303020204020204" pitchFamily="34" charset="0"/>
              </a:rPr>
              <a:t>Try to avoid making assumptions</a:t>
            </a:r>
          </a:p>
          <a:p>
            <a:pPr marL="0" indent="0">
              <a:spcAft>
                <a:spcPts val="1200"/>
              </a:spcAft>
              <a:buNone/>
            </a:pPr>
            <a:r>
              <a:rPr lang="en-US" dirty="0">
                <a:latin typeface="Corbel Light" panose="020B0303020204020204" pitchFamily="34" charset="0"/>
              </a:rPr>
              <a:t>However, do not oversaturate your customer with questions</a:t>
            </a:r>
          </a:p>
        </p:txBody>
      </p:sp>
    </p:spTree>
    <p:extLst>
      <p:ext uri="{BB962C8B-B14F-4D97-AF65-F5344CB8AC3E}">
        <p14:creationId xmlns:p14="http://schemas.microsoft.com/office/powerpoint/2010/main" val="228072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 Guide the User’s Eye</a:t>
            </a:r>
          </a:p>
        </p:txBody>
      </p:sp>
      <p:sp>
        <p:nvSpPr>
          <p:cNvPr id="5" name="Content Placeholder 4"/>
          <p:cNvSpPr>
            <a:spLocks noGrp="1"/>
          </p:cNvSpPr>
          <p:nvPr>
            <p:ph idx="1"/>
          </p:nvPr>
        </p:nvSpPr>
        <p:spPr>
          <a:xfrm>
            <a:off x="838199" y="1452563"/>
            <a:ext cx="11077575" cy="4351338"/>
          </a:xfrm>
        </p:spPr>
        <p:txBody>
          <a:bodyPr>
            <a:normAutofit/>
          </a:bodyPr>
          <a:lstStyle/>
          <a:p>
            <a:pPr marL="0" indent="0">
              <a:spcAft>
                <a:spcPts val="1200"/>
              </a:spcAft>
              <a:buNone/>
            </a:pPr>
            <a:r>
              <a:rPr lang="en-US" dirty="0">
                <a:latin typeface="Corbel Light" panose="020B0303020204020204" pitchFamily="34" charset="0"/>
              </a:rPr>
              <a:t>It is important that you guide the user through the web page.  You can do this by utilizing:</a:t>
            </a:r>
          </a:p>
          <a:p>
            <a:pPr marL="457200" lvl="1" indent="0">
              <a:spcAft>
                <a:spcPts val="1200"/>
              </a:spcAft>
              <a:buNone/>
            </a:pPr>
            <a:r>
              <a:rPr lang="en-US" sz="2800" b="1" dirty="0">
                <a:solidFill>
                  <a:srgbClr val="FF0000"/>
                </a:solidFill>
                <a:latin typeface="Corbel Light" panose="020B0303020204020204" pitchFamily="34" charset="0"/>
              </a:rPr>
              <a:t>Position</a:t>
            </a:r>
            <a:r>
              <a:rPr lang="en-US" sz="2800" dirty="0">
                <a:latin typeface="Corbel Light" panose="020B0303020204020204" pitchFamily="34" charset="0"/>
              </a:rPr>
              <a:t> — Where something is on a page clearly influences in what order the user sees it.</a:t>
            </a:r>
          </a:p>
          <a:p>
            <a:pPr marL="457200" lvl="1" indent="0">
              <a:spcAft>
                <a:spcPts val="1200"/>
              </a:spcAft>
              <a:buNone/>
            </a:pPr>
            <a:r>
              <a:rPr lang="en-US" sz="2800" b="1" dirty="0">
                <a:solidFill>
                  <a:srgbClr val="FF0000"/>
                </a:solidFill>
                <a:latin typeface="Corbel Light" panose="020B0303020204020204" pitchFamily="34" charset="0"/>
              </a:rPr>
              <a:t>Color</a:t>
            </a:r>
            <a:r>
              <a:rPr lang="en-US" sz="2800" dirty="0">
                <a:latin typeface="Corbel Light" panose="020B0303020204020204" pitchFamily="34" charset="0"/>
              </a:rPr>
              <a:t> — Using bold and subtle colors is a simple way to tell your user where to look.</a:t>
            </a:r>
          </a:p>
          <a:p>
            <a:pPr marL="457200" lvl="1" indent="0">
              <a:spcAft>
                <a:spcPts val="1200"/>
              </a:spcAft>
              <a:buNone/>
            </a:pPr>
            <a:r>
              <a:rPr lang="en-US" sz="2800" b="1" dirty="0">
                <a:solidFill>
                  <a:srgbClr val="FF0000"/>
                </a:solidFill>
                <a:latin typeface="Corbel Light" panose="020B0303020204020204" pitchFamily="34" charset="0"/>
              </a:rPr>
              <a:t>Contrast</a:t>
            </a:r>
            <a:r>
              <a:rPr lang="en-US" sz="2800" dirty="0">
                <a:latin typeface="Corbel Light" panose="020B0303020204020204" pitchFamily="34" charset="0"/>
              </a:rPr>
              <a:t> — Being different makes things stand out, while being the same makes them secondary</a:t>
            </a:r>
          </a:p>
        </p:txBody>
      </p:sp>
    </p:spTree>
    <p:extLst>
      <p:ext uri="{BB962C8B-B14F-4D97-AF65-F5344CB8AC3E}">
        <p14:creationId xmlns:p14="http://schemas.microsoft.com/office/powerpoint/2010/main" val="304768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 Guide the User’s Eye</a:t>
            </a:r>
          </a:p>
        </p:txBody>
      </p:sp>
      <p:sp>
        <p:nvSpPr>
          <p:cNvPr id="5" name="Content Placeholder 4"/>
          <p:cNvSpPr>
            <a:spLocks noGrp="1"/>
          </p:cNvSpPr>
          <p:nvPr>
            <p:ph idx="1"/>
          </p:nvPr>
        </p:nvSpPr>
        <p:spPr>
          <a:xfrm>
            <a:off x="838199" y="1452563"/>
            <a:ext cx="11077575" cy="4351338"/>
          </a:xfrm>
        </p:spPr>
        <p:txBody>
          <a:bodyPr>
            <a:normAutofit/>
          </a:bodyPr>
          <a:lstStyle/>
          <a:p>
            <a:pPr marL="0" indent="0">
              <a:spcAft>
                <a:spcPts val="1200"/>
              </a:spcAft>
              <a:buNone/>
            </a:pPr>
            <a:r>
              <a:rPr lang="en-US" dirty="0">
                <a:latin typeface="Corbel Light" panose="020B0303020204020204" pitchFamily="34" charset="0"/>
              </a:rPr>
              <a:t>It is important that you guide the user through the web page.  You can do this by utilizing:</a:t>
            </a:r>
          </a:p>
          <a:p>
            <a:pPr marL="457200" lvl="1" indent="0">
              <a:spcAft>
                <a:spcPts val="1200"/>
              </a:spcAft>
              <a:buNone/>
            </a:pPr>
            <a:r>
              <a:rPr lang="en-US" sz="2800" b="1" dirty="0">
                <a:solidFill>
                  <a:srgbClr val="FF0000"/>
                </a:solidFill>
                <a:latin typeface="Corbel Light" panose="020B0303020204020204" pitchFamily="34" charset="0"/>
              </a:rPr>
              <a:t>Size</a:t>
            </a:r>
            <a:r>
              <a:rPr lang="en-US" sz="2800" dirty="0">
                <a:latin typeface="Corbel Light" panose="020B0303020204020204" pitchFamily="34" charset="0"/>
              </a:rPr>
              <a:t> — Big takes precedence over little (unless everything is big, in which case little might stand out thanks to Contrast)</a:t>
            </a:r>
          </a:p>
          <a:p>
            <a:pPr marL="457200" lvl="1" indent="0">
              <a:spcAft>
                <a:spcPts val="1200"/>
              </a:spcAft>
              <a:buNone/>
            </a:pPr>
            <a:r>
              <a:rPr lang="en-US" sz="2800" b="1" dirty="0">
                <a:solidFill>
                  <a:srgbClr val="FF0000"/>
                </a:solidFill>
                <a:latin typeface="Corbel Light" panose="020B0303020204020204" pitchFamily="34" charset="0"/>
              </a:rPr>
              <a:t>Design Elements</a:t>
            </a:r>
            <a:r>
              <a:rPr lang="en-US" sz="2800" dirty="0">
                <a:latin typeface="Corbel Light" panose="020B0303020204020204" pitchFamily="34" charset="0"/>
              </a:rPr>
              <a:t> — if there is a gigantic arrow pointing at something, guess where the user will look</a:t>
            </a:r>
          </a:p>
        </p:txBody>
      </p:sp>
    </p:spTree>
    <p:extLst>
      <p:ext uri="{BB962C8B-B14F-4D97-AF65-F5344CB8AC3E}">
        <p14:creationId xmlns:p14="http://schemas.microsoft.com/office/powerpoint/2010/main" val="145721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Visual Hierarchy</a:t>
            </a:r>
          </a:p>
        </p:txBody>
      </p:sp>
      <p:sp>
        <p:nvSpPr>
          <p:cNvPr id="3" name="Content Placeholder 2"/>
          <p:cNvSpPr>
            <a:spLocks noGrp="1"/>
          </p:cNvSpPr>
          <p:nvPr>
            <p:ph idx="1"/>
          </p:nvPr>
        </p:nvSpPr>
        <p:spPr>
          <a:xfrm>
            <a:off x="838200" y="1690688"/>
            <a:ext cx="10515600" cy="4351338"/>
          </a:xfrm>
        </p:spPr>
        <p:txBody>
          <a:bodyPr/>
          <a:lstStyle/>
          <a:p>
            <a:pPr marL="0" indent="0">
              <a:buNone/>
            </a:pPr>
            <a:r>
              <a:rPr lang="en-US" dirty="0">
                <a:latin typeface="Corbel Light" panose="020B0303020204020204" pitchFamily="34" charset="0"/>
              </a:rPr>
              <a:t>Utilize size and color to highlight areas of importance and areas that you want your user to view/act</a:t>
            </a:r>
          </a:p>
        </p:txBody>
      </p:sp>
      <p:pic>
        <p:nvPicPr>
          <p:cNvPr id="4098" name="Picture 2" descr="http://conversionxl.com/wp-content/uploads/2012/05/37-12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769" y="2227934"/>
            <a:ext cx="3731799" cy="36944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0A53A46-0F41-4387-97E1-4F39CACAC48D}"/>
              </a:ext>
            </a:extLst>
          </p:cNvPr>
          <p:cNvPicPr>
            <a:picLocks noChangeAspect="1"/>
          </p:cNvPicPr>
          <p:nvPr/>
        </p:nvPicPr>
        <p:blipFill>
          <a:blip r:embed="rId4"/>
          <a:stretch>
            <a:fillRect/>
          </a:stretch>
        </p:blipFill>
        <p:spPr>
          <a:xfrm>
            <a:off x="304497" y="3180556"/>
            <a:ext cx="5989400" cy="1767364"/>
          </a:xfrm>
          <a:prstGeom prst="rect">
            <a:avLst/>
          </a:prstGeom>
        </p:spPr>
      </p:pic>
    </p:spTree>
    <p:extLst>
      <p:ext uri="{BB962C8B-B14F-4D97-AF65-F5344CB8AC3E}">
        <p14:creationId xmlns:p14="http://schemas.microsoft.com/office/powerpoint/2010/main" val="5669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2446869" y="1482146"/>
            <a:ext cx="4162424" cy="1296985"/>
          </a:xfrm>
        </p:spPr>
        <p:txBody>
          <a:bodyPr>
            <a:normAutofit/>
          </a:bodyPr>
          <a:lstStyle/>
          <a:p>
            <a:pPr marL="0" indent="0">
              <a:buNone/>
            </a:pPr>
            <a:r>
              <a:rPr lang="en-US" sz="3200" dirty="0"/>
              <a:t>What do you see?</a:t>
            </a:r>
          </a:p>
        </p:txBody>
      </p:sp>
      <p:pic>
        <p:nvPicPr>
          <p:cNvPr id="1032" name="Picture 8" descr="http://2.bp.blogspot.com/-z_t7dAGp--Y/UZ-BQ_d5u6I/AAAAAAAAB4Y/VwWofJZQ9o8/s1600/gestalt+4.jpg"/>
          <p:cNvPicPr>
            <a:picLocks noChangeAspect="1" noChangeArrowheads="1"/>
          </p:cNvPicPr>
          <p:nvPr/>
        </p:nvPicPr>
        <p:blipFill rotWithShape="1">
          <a:blip r:embed="rId2">
            <a:extLst>
              <a:ext uri="{28A0092B-C50C-407E-A947-70E740481C1C}">
                <a14:useLocalDpi xmlns:a14="http://schemas.microsoft.com/office/drawing/2010/main" val="0"/>
              </a:ext>
            </a:extLst>
          </a:blip>
          <a:srcRect l="5629" t="9004" r="12006"/>
          <a:stretch/>
        </p:blipFill>
        <p:spPr bwMode="auto">
          <a:xfrm>
            <a:off x="8515350" y="151002"/>
            <a:ext cx="3495675" cy="52276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0975" y="2003326"/>
            <a:ext cx="8271933" cy="3785652"/>
          </a:xfrm>
          <a:prstGeom prst="rect">
            <a:avLst/>
          </a:prstGeom>
          <a:noFill/>
        </p:spPr>
        <p:txBody>
          <a:bodyPr wrap="square" rtlCol="0">
            <a:spAutoFit/>
          </a:bodyPr>
          <a:lstStyle/>
          <a:p>
            <a:r>
              <a:rPr lang="en-US" sz="2400" dirty="0">
                <a:latin typeface="Corbel Light" panose="020B0303020204020204" pitchFamily="34" charset="0"/>
              </a:rPr>
              <a:t>*Don Quixote, fully titled </a:t>
            </a:r>
            <a:r>
              <a:rPr lang="en-US" sz="2400" i="1" dirty="0">
                <a:latin typeface="Corbel Light" panose="020B0303020204020204" pitchFamily="34" charset="0"/>
              </a:rPr>
              <a:t>The Ingenious Gentleman Don Quixote of La Mancha</a:t>
            </a:r>
            <a:r>
              <a:rPr lang="en-US" sz="2400" dirty="0">
                <a:latin typeface="Corbel Light" panose="020B0303020204020204" pitchFamily="34" charset="0"/>
              </a:rPr>
              <a:t>, is a Spanish novel by Miguel de Cervantes Saavedra. Published in two volumes, in 1605 and 1615, Don Quixote is considered one of the most influential works of literature from the Spanish Golden Age and the entire Spanish literary canon. As a founding work of modern Western literature and one of the earliest canonical novels, it regularly appears high on lists of the greatest works of fiction ever published, such as the </a:t>
            </a:r>
            <a:r>
              <a:rPr lang="en-US" sz="2400" dirty="0" err="1">
                <a:latin typeface="Corbel Light" panose="020B0303020204020204" pitchFamily="34" charset="0"/>
              </a:rPr>
              <a:t>Bokklubben</a:t>
            </a:r>
            <a:r>
              <a:rPr lang="en-US" sz="2400" dirty="0">
                <a:latin typeface="Corbel Light" panose="020B0303020204020204" pitchFamily="34" charset="0"/>
              </a:rPr>
              <a:t> World Library collection that cites Don Quixote as authors' choice for the "best literary work ever written"</a:t>
            </a:r>
          </a:p>
        </p:txBody>
      </p:sp>
    </p:spTree>
    <p:extLst>
      <p:ext uri="{BB962C8B-B14F-4D97-AF65-F5344CB8AC3E}">
        <p14:creationId xmlns:p14="http://schemas.microsoft.com/office/powerpoint/2010/main" val="280522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300"/>
                                        <p:tgtEl>
                                          <p:spTgt spid="1032"/>
                                        </p:tgtEl>
                                      </p:cBhvr>
                                    </p:animEffect>
                                  </p:childTnLst>
                                </p:cTn>
                              </p:par>
                            </p:childTnLst>
                          </p:cTn>
                        </p:par>
                        <p:par>
                          <p:cTn id="8" fill="hold">
                            <p:stCondLst>
                              <p:cond delay="300"/>
                            </p:stCondLst>
                            <p:childTnLst>
                              <p:par>
                                <p:cTn id="9" presetID="1" presetClass="exit" presetSubtype="0" fill="hold" nodeType="afterEffect">
                                  <p:stCondLst>
                                    <p:cond delay="200"/>
                                  </p:stCondLst>
                                  <p:childTnLst>
                                    <p:set>
                                      <p:cBhvr>
                                        <p:cTn id="10" dur="1" fill="hold">
                                          <p:stCondLst>
                                            <p:cond delay="0"/>
                                          </p:stCondLst>
                                        </p:cTn>
                                        <p:tgtEl>
                                          <p:spTgt spid="103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fade">
                                      <p:cBhvr>
                                        <p:cTn id="15" dur="500"/>
                                        <p:tgtEl>
                                          <p:spTgt spid="103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Keep important items above the fold</a:t>
            </a:r>
          </a:p>
        </p:txBody>
      </p:sp>
      <p:sp>
        <p:nvSpPr>
          <p:cNvPr id="3" name="Content Placeholder 2"/>
          <p:cNvSpPr>
            <a:spLocks noGrp="1"/>
          </p:cNvSpPr>
          <p:nvPr>
            <p:ph idx="1"/>
          </p:nvPr>
        </p:nvSpPr>
        <p:spPr>
          <a:xfrm>
            <a:off x="838200" y="1654526"/>
            <a:ext cx="10515600" cy="4351338"/>
          </a:xfrm>
        </p:spPr>
        <p:txBody>
          <a:bodyPr>
            <a:normAutofit/>
          </a:bodyPr>
          <a:lstStyle/>
          <a:p>
            <a:pPr marL="0" indent="0">
              <a:buNone/>
            </a:pPr>
            <a:r>
              <a:rPr lang="en-US" sz="2400" dirty="0">
                <a:latin typeface="Corbel Light" panose="020B0303020204020204" pitchFamily="34" charset="0"/>
              </a:rPr>
              <a:t>In newspaper, the top story is always printed above the fold of the newspaper, this way the newspaper can attract people to buy the newspaper to read the top story</a:t>
            </a:r>
          </a:p>
        </p:txBody>
      </p:sp>
      <p:pic>
        <p:nvPicPr>
          <p:cNvPr id="5122" name="Picture 2" descr="http://www.aim.org/wp-content/uploads/2012/09/Truman-newspaper-c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972" y="2448907"/>
            <a:ext cx="5114143" cy="38543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013793" y="2448907"/>
            <a:ext cx="4616312" cy="3854318"/>
          </a:xfrm>
          <a:prstGeom prst="rect">
            <a:avLst/>
          </a:prstGeom>
          <a:ln>
            <a:solidFill>
              <a:schemeClr val="tx1"/>
            </a:solidFill>
          </a:ln>
        </p:spPr>
      </p:pic>
    </p:spTree>
    <p:extLst>
      <p:ext uri="{BB962C8B-B14F-4D97-AF65-F5344CB8AC3E}">
        <p14:creationId xmlns:p14="http://schemas.microsoft.com/office/powerpoint/2010/main" val="348794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Left to Right Top to Bottom (F Layout)</a:t>
            </a:r>
          </a:p>
        </p:txBody>
      </p:sp>
      <p:sp>
        <p:nvSpPr>
          <p:cNvPr id="3" name="Content Placeholder 2"/>
          <p:cNvSpPr>
            <a:spLocks noGrp="1"/>
          </p:cNvSpPr>
          <p:nvPr>
            <p:ph idx="1"/>
          </p:nvPr>
        </p:nvSpPr>
        <p:spPr>
          <a:xfrm>
            <a:off x="838200" y="1825625"/>
            <a:ext cx="4958080" cy="4351338"/>
          </a:xfrm>
        </p:spPr>
        <p:txBody>
          <a:bodyPr>
            <a:normAutofit/>
          </a:bodyPr>
          <a:lstStyle/>
          <a:p>
            <a:pPr marL="0" indent="0">
              <a:buNone/>
            </a:pPr>
            <a:r>
              <a:rPr lang="en-US" dirty="0">
                <a:latin typeface="Corbel Light" panose="020B0303020204020204" pitchFamily="34" charset="0"/>
              </a:rPr>
              <a:t>Most important items need to appear in the top left portion of your site</a:t>
            </a:r>
          </a:p>
        </p:txBody>
      </p:sp>
      <p:pic>
        <p:nvPicPr>
          <p:cNvPr id="6146" name="Picture 2" descr="http://shortiedesigns.com/wp-content/uploads/2014/02/Principles-of-effective-web-design_F-Layout.png"/>
          <p:cNvPicPr>
            <a:picLocks noChangeAspect="1" noChangeArrowheads="1"/>
          </p:cNvPicPr>
          <p:nvPr/>
        </p:nvPicPr>
        <p:blipFill rotWithShape="1">
          <a:blip r:embed="rId3">
            <a:extLst>
              <a:ext uri="{28A0092B-C50C-407E-A947-70E740481C1C}">
                <a14:useLocalDpi xmlns:a14="http://schemas.microsoft.com/office/drawing/2010/main" val="0"/>
              </a:ext>
            </a:extLst>
          </a:blip>
          <a:srcRect l="7141" t="8119" r="3068" b="11393"/>
          <a:stretch/>
        </p:blipFill>
        <p:spPr bwMode="auto">
          <a:xfrm>
            <a:off x="6219825" y="1485899"/>
            <a:ext cx="3952875" cy="354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7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Reading</a:t>
            </a:r>
          </a:p>
        </p:txBody>
      </p:sp>
      <p:sp>
        <p:nvSpPr>
          <p:cNvPr id="3" name="Content Placeholder 2"/>
          <p:cNvSpPr>
            <a:spLocks noGrp="1"/>
          </p:cNvSpPr>
          <p:nvPr>
            <p:ph idx="1"/>
          </p:nvPr>
        </p:nvSpPr>
        <p:spPr>
          <a:xfrm>
            <a:off x="838200" y="1690688"/>
            <a:ext cx="10515600" cy="4351338"/>
          </a:xfrm>
        </p:spPr>
        <p:txBody>
          <a:bodyPr>
            <a:normAutofit/>
          </a:bodyPr>
          <a:lstStyle/>
          <a:p>
            <a:pPr marL="0" indent="0">
              <a:buNone/>
            </a:pPr>
            <a:r>
              <a:rPr lang="en-US" sz="2000" dirty="0">
                <a:latin typeface="Corbel Light" panose="020B0303020204020204" pitchFamily="34" charset="0"/>
              </a:rPr>
              <a:t>http://www.behance.net/gallery/20-Principles-of-Effective-Web-Design/4057243</a:t>
            </a:r>
          </a:p>
          <a:p>
            <a:pPr marL="0" indent="0">
              <a:buNone/>
            </a:pPr>
            <a:r>
              <a:rPr lang="en-US" sz="2000" dirty="0">
                <a:latin typeface="Corbel Light" panose="020B0303020204020204" pitchFamily="34" charset="0"/>
              </a:rPr>
              <a:t>http://design.tutsplus.com/tutorials/9-essential-principles-for-good-web-design--psd-56</a:t>
            </a:r>
          </a:p>
          <a:p>
            <a:pPr marL="0" indent="0">
              <a:buNone/>
            </a:pPr>
            <a:r>
              <a:rPr lang="en-US" sz="2000" dirty="0">
                <a:latin typeface="Corbel Light" panose="020B0303020204020204" pitchFamily="34" charset="0"/>
              </a:rPr>
              <a:t>http://conversionxl.com/8-universal-web-design-principles-you-should-to-know/#.</a:t>
            </a:r>
          </a:p>
          <a:p>
            <a:pPr marL="0" indent="0">
              <a:buNone/>
            </a:pPr>
            <a:r>
              <a:rPr lang="en-US" sz="2000" dirty="0">
                <a:latin typeface="Corbel Light" panose="020B0303020204020204" pitchFamily="34" charset="0"/>
              </a:rPr>
              <a:t>http://shortiedesigns.com/2014/03/10-top-principles-effective-web-design/</a:t>
            </a:r>
          </a:p>
          <a:p>
            <a:pPr marL="0" indent="0">
              <a:buNone/>
            </a:pPr>
            <a:r>
              <a:rPr lang="en-US" sz="2000" dirty="0">
                <a:latin typeface="Corbel Light" panose="020B0303020204020204" pitchFamily="34" charset="0"/>
              </a:rPr>
              <a:t>http://blog.crazyegg.com/2013/03/26/principles-website-usability/</a:t>
            </a:r>
          </a:p>
          <a:p>
            <a:pPr marL="0" indent="0">
              <a:buNone/>
            </a:pPr>
            <a:r>
              <a:rPr lang="en-US" sz="2000" dirty="0">
                <a:latin typeface="Corbel Light" panose="020B0303020204020204" pitchFamily="34" charset="0"/>
              </a:rPr>
              <a:t>http://www.creativebloq.com/netmag/dieter-rams-10-principles-good-web-design-3143872</a:t>
            </a:r>
          </a:p>
          <a:p>
            <a:pPr marL="0" indent="0">
              <a:buNone/>
            </a:pPr>
            <a:r>
              <a:rPr lang="en-US" sz="2000" dirty="0">
                <a:latin typeface="Corbel Light" panose="020B0303020204020204" pitchFamily="34" charset="0"/>
              </a:rPr>
              <a:t>http://webstyleguide.com/wsg3/index.html</a:t>
            </a:r>
          </a:p>
        </p:txBody>
      </p:sp>
    </p:spTree>
    <p:extLst>
      <p:ext uri="{BB962C8B-B14F-4D97-AF65-F5344CB8AC3E}">
        <p14:creationId xmlns:p14="http://schemas.microsoft.com/office/powerpoint/2010/main" val="303128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Advanced CSS</a:t>
            </a:r>
          </a:p>
        </p:txBody>
      </p:sp>
      <p:sp>
        <p:nvSpPr>
          <p:cNvPr id="3" name="Subtitle 2"/>
          <p:cNvSpPr>
            <a:spLocks noGrp="1"/>
          </p:cNvSpPr>
          <p:nvPr>
            <p:ph type="subTitle" idx="1"/>
          </p:nvPr>
        </p:nvSpPr>
        <p:spPr/>
        <p:txBody>
          <a:bodyPr>
            <a:normAutofit/>
          </a:bodyPr>
          <a:lstStyle/>
          <a:p>
            <a:r>
              <a:rPr lang="en-US" dirty="0">
                <a:latin typeface="Corbel Light" panose="020B0303020204020204" pitchFamily="34" charset="0"/>
              </a:rPr>
              <a:t>Essentials of Web Design</a:t>
            </a:r>
          </a:p>
        </p:txBody>
      </p:sp>
    </p:spTree>
    <p:extLst>
      <p:ext uri="{BB962C8B-B14F-4D97-AF65-F5344CB8AC3E}">
        <p14:creationId xmlns:p14="http://schemas.microsoft.com/office/powerpoint/2010/main" val="258804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imjpriebe.com/wp-content/uploads/2009/12/css-ninja-shi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925" y="5080"/>
            <a:ext cx="5414752" cy="541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156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Classes</a:t>
            </a:r>
          </a:p>
        </p:txBody>
      </p:sp>
      <p:sp>
        <p:nvSpPr>
          <p:cNvPr id="3" name="Content Placeholder 2"/>
          <p:cNvSpPr>
            <a:spLocks noGrp="1"/>
          </p:cNvSpPr>
          <p:nvPr>
            <p:ph idx="1"/>
          </p:nvPr>
        </p:nvSpPr>
        <p:spPr>
          <a:xfrm>
            <a:off x="1309169" y="1421886"/>
            <a:ext cx="10949989" cy="4513587"/>
          </a:xfrm>
        </p:spPr>
        <p:txBody>
          <a:bodyPr>
            <a:noAutofit/>
          </a:bodyPr>
          <a:lstStyle/>
          <a:p>
            <a:pPr marL="0" indent="0">
              <a:buNone/>
            </a:pPr>
            <a:r>
              <a:rPr lang="en-US" altLang="en-US" dirty="0">
                <a:latin typeface="Corbel Light" panose="020B0303020204020204" pitchFamily="34" charset="0"/>
              </a:rPr>
              <a:t>Classes can be used to apply varying format to a tag</a:t>
            </a:r>
          </a:p>
          <a:p>
            <a:pPr marL="0" indent="0">
              <a:buNone/>
            </a:pPr>
            <a:r>
              <a:rPr lang="en-US" altLang="en-US" dirty="0">
                <a:latin typeface="Corbel Light" panose="020B0303020204020204" pitchFamily="34" charset="0"/>
              </a:rPr>
              <a:t>When defining the style use a dot to modify the tag name. For the name, use a meaningful term (no spaces)</a:t>
            </a:r>
            <a:br>
              <a:rPr lang="en-US" altLang="en-US" dirty="0"/>
            </a:br>
            <a:endParaRPr lang="en-US" altLang="en-US" dirty="0"/>
          </a:p>
          <a:p>
            <a:pPr marL="457200" indent="55563">
              <a:buNone/>
            </a:pPr>
            <a:r>
              <a:rPr lang="en-US" altLang="en-US" sz="2400" dirty="0">
                <a:solidFill>
                  <a:srgbClr val="0070C0"/>
                </a:solidFill>
                <a:latin typeface="Courier New" panose="02070309020205020404" pitchFamily="49" charset="0"/>
                <a:cs typeface="Courier New" panose="02070309020205020404" pitchFamily="49" charset="0"/>
              </a:rPr>
              <a:t>p</a:t>
            </a:r>
            <a:r>
              <a:rPr lang="en-US" altLang="en-US" sz="2400" dirty="0">
                <a:latin typeface="Courier New" panose="02070309020205020404" pitchFamily="49" charset="0"/>
                <a:cs typeface="Courier New" panose="02070309020205020404" pitchFamily="49" charset="0"/>
              </a:rPr>
              <a:t> {font-family: Arial}    </a:t>
            </a:r>
            <a:r>
              <a:rPr lang="en-US" altLang="en-US" sz="2400" dirty="0">
                <a:solidFill>
                  <a:schemeClr val="accent6">
                    <a:lumMod val="75000"/>
                  </a:schemeClr>
                </a:solidFill>
                <a:latin typeface="Courier New" panose="02070309020205020404" pitchFamily="49" charset="0"/>
                <a:cs typeface="Courier New" panose="02070309020205020404" pitchFamily="49" charset="0"/>
              </a:rPr>
              <a:t>/* General, all p elements */</a:t>
            </a:r>
          </a:p>
          <a:p>
            <a:pPr marL="457200" indent="55563">
              <a:buNone/>
            </a:pPr>
            <a:r>
              <a:rPr lang="en-US" altLang="en-US" sz="2400" dirty="0" err="1">
                <a:solidFill>
                  <a:srgbClr val="0070C0"/>
                </a:solidFill>
                <a:latin typeface="Courier New" panose="02070309020205020404" pitchFamily="49" charset="0"/>
                <a:cs typeface="Courier New" panose="02070309020205020404" pitchFamily="49" charset="0"/>
              </a:rPr>
              <a:t>p</a:t>
            </a:r>
            <a:r>
              <a:rPr lang="en-US" altLang="en-US" sz="2400" dirty="0" err="1">
                <a:solidFill>
                  <a:srgbClr val="FF0000"/>
                </a:solidFill>
                <a:latin typeface="Courier New" panose="02070309020205020404" pitchFamily="49" charset="0"/>
                <a:cs typeface="Courier New" panose="02070309020205020404" pitchFamily="49" charset="0"/>
              </a:rPr>
              <a:t>.fontBlue</a:t>
            </a:r>
            <a:r>
              <a:rPr lang="en-US" altLang="en-US" sz="2400" dirty="0">
                <a:latin typeface="Courier New" panose="02070309020205020404" pitchFamily="49" charset="0"/>
                <a:cs typeface="Courier New" panose="02070309020205020404" pitchFamily="49" charset="0"/>
              </a:rPr>
              <a:t> {color: blue}  </a:t>
            </a:r>
            <a:r>
              <a:rPr lang="en-US" altLang="en-US" sz="2400" dirty="0">
                <a:solidFill>
                  <a:schemeClr val="accent6">
                    <a:lumMod val="75000"/>
                  </a:schemeClr>
                </a:solidFill>
                <a:latin typeface="Courier New" panose="02070309020205020404" pitchFamily="49" charset="0"/>
                <a:cs typeface="Courier New" panose="02070309020205020404" pitchFamily="49" charset="0"/>
              </a:rPr>
              <a:t>/* Only the p element using 						  the</a:t>
            </a:r>
            <a:r>
              <a:rPr lang="en-US" altLang="en-US" sz="2400" dirty="0">
                <a:latin typeface="Courier New" panose="02070309020205020404" pitchFamily="49" charset="0"/>
                <a:cs typeface="Courier New" panose="02070309020205020404" pitchFamily="49" charset="0"/>
              </a:rPr>
              <a:t> </a:t>
            </a:r>
            <a:r>
              <a:rPr lang="en-US" altLang="en-US" sz="2400" dirty="0" err="1">
                <a:solidFill>
                  <a:srgbClr val="FF0000"/>
                </a:solidFill>
                <a:latin typeface="Courier New" panose="02070309020205020404" pitchFamily="49" charset="0"/>
                <a:cs typeface="Courier New" panose="02070309020205020404" pitchFamily="49" charset="0"/>
              </a:rPr>
              <a:t>p.fontBlue</a:t>
            </a:r>
            <a:r>
              <a:rPr lang="en-US" altLang="en-US" sz="2400" dirty="0">
                <a:solidFill>
                  <a:srgbClr val="FF0000"/>
                </a:solidFill>
                <a:latin typeface="Courier New" panose="02070309020205020404" pitchFamily="49" charset="0"/>
                <a:cs typeface="Courier New" panose="02070309020205020404" pitchFamily="49" charset="0"/>
              </a:rPr>
              <a:t> class</a:t>
            </a:r>
            <a:r>
              <a:rPr lang="en-US" altLang="en-US" sz="2400" dirty="0">
                <a:latin typeface="Courier New" panose="02070309020205020404" pitchFamily="49" charset="0"/>
                <a:cs typeface="Courier New" panose="02070309020205020404" pitchFamily="49" charset="0"/>
              </a:rPr>
              <a:t>  </a:t>
            </a:r>
            <a:r>
              <a:rPr lang="en-US" altLang="en-US" sz="2400" dirty="0">
                <a:solidFill>
                  <a:schemeClr val="accent6">
                    <a:lumMod val="75000"/>
                  </a:schemeClr>
                </a:solidFill>
                <a:latin typeface="Courier New" panose="02070309020205020404" pitchFamily="49" charset="0"/>
                <a:cs typeface="Courier New" panose="02070309020205020404" pitchFamily="49" charset="0"/>
              </a:rPr>
              <a:t>*/</a:t>
            </a:r>
          </a:p>
          <a:p>
            <a:pPr marL="457200" indent="55563">
              <a:buNone/>
            </a:pPr>
            <a:r>
              <a:rPr lang="en-US" altLang="en-US" sz="2400" dirty="0">
                <a:solidFill>
                  <a:srgbClr val="0070C0"/>
                </a:solidFill>
                <a:latin typeface="Courier New" panose="02070309020205020404" pitchFamily="49" charset="0"/>
                <a:cs typeface="Courier New" panose="02070309020205020404" pitchFamily="49" charset="0"/>
              </a:rPr>
              <a:t>&lt;p</a:t>
            </a:r>
            <a:r>
              <a:rPr lang="en-US" altLang="en-US" sz="2400" dirty="0">
                <a:latin typeface="Courier New" panose="02070309020205020404" pitchFamily="49" charset="0"/>
                <a:cs typeface="Courier New" panose="02070309020205020404" pitchFamily="49" charset="0"/>
              </a:rPr>
              <a:t> </a:t>
            </a:r>
            <a:r>
              <a:rPr lang="en-US" altLang="en-US" sz="2400" dirty="0">
                <a:solidFill>
                  <a:srgbClr val="FF0000"/>
                </a:solidFill>
                <a:latin typeface="Courier New" panose="02070309020205020404" pitchFamily="49" charset="0"/>
                <a:cs typeface="Courier New" panose="02070309020205020404" pitchFamily="49" charset="0"/>
              </a:rPr>
              <a:t>class=“</a:t>
            </a:r>
            <a:r>
              <a:rPr lang="en-US" altLang="en-US" sz="2400" dirty="0" err="1">
                <a:solidFill>
                  <a:srgbClr val="FF0000"/>
                </a:solidFill>
                <a:latin typeface="Courier New" panose="02070309020205020404" pitchFamily="49" charset="0"/>
                <a:cs typeface="Courier New" panose="02070309020205020404" pitchFamily="49" charset="0"/>
              </a:rPr>
              <a:t>fontBlue</a:t>
            </a:r>
            <a:r>
              <a:rPr lang="en-US" altLang="en-US" sz="2400" dirty="0">
                <a:solidFill>
                  <a:srgbClr val="FF0000"/>
                </a:solidFill>
                <a:latin typeface="Courier New" panose="02070309020205020404" pitchFamily="49" charset="0"/>
                <a:cs typeface="Courier New" panose="02070309020205020404" pitchFamily="49" charset="0"/>
              </a:rPr>
              <a:t>”</a:t>
            </a:r>
            <a:r>
              <a:rPr lang="en-US" altLang="en-US" sz="2400" dirty="0">
                <a:solidFill>
                  <a:srgbClr val="0070C0"/>
                </a:solidFill>
                <a:latin typeface="Courier New" panose="02070309020205020404" pitchFamily="49" charset="0"/>
                <a:cs typeface="Courier New" panose="02070309020205020404" pitchFamily="49" charset="0"/>
              </a:rPr>
              <a:t>&gt;</a:t>
            </a:r>
            <a:r>
              <a:rPr lang="en-US" altLang="en-US" sz="2400" dirty="0">
                <a:latin typeface="Courier New" panose="02070309020205020404" pitchFamily="49" charset="0"/>
                <a:cs typeface="Courier New" panose="02070309020205020404" pitchFamily="49" charset="0"/>
              </a:rPr>
              <a:t>…</a:t>
            </a:r>
            <a:r>
              <a:rPr lang="en-US" altLang="en-US" sz="2400" dirty="0">
                <a:solidFill>
                  <a:srgbClr val="0070C0"/>
                </a:solidFill>
                <a:latin typeface="Courier New" panose="02070309020205020404" pitchFamily="49" charset="0"/>
                <a:cs typeface="Courier New" panose="02070309020205020404" pitchFamily="49" charset="0"/>
              </a:rPr>
              <a:t>&lt;/p&gt;</a:t>
            </a:r>
            <a:r>
              <a:rPr lang="en-US" altLang="en-US" sz="2400" dirty="0">
                <a:latin typeface="Courier New" panose="02070309020205020404" pitchFamily="49" charset="0"/>
                <a:cs typeface="Courier New" panose="02070309020205020404" pitchFamily="49" charset="0"/>
              </a:rPr>
              <a:t> </a:t>
            </a:r>
            <a:r>
              <a:rPr lang="en-US" altLang="en-US" sz="2400" dirty="0">
                <a:solidFill>
                  <a:schemeClr val="accent6">
                    <a:lumMod val="75000"/>
                  </a:schemeClr>
                </a:solidFill>
                <a:latin typeface="Courier New" panose="02070309020205020404" pitchFamily="49" charset="0"/>
                <a:cs typeface="Courier New" panose="02070309020205020404" pitchFamily="49" charset="0"/>
              </a:rPr>
              <a:t>&lt;!-- The HTML code </a:t>
            </a:r>
            <a:r>
              <a:rPr lang="en-US" altLang="en-US" sz="2400" dirty="0">
                <a:solidFill>
                  <a:schemeClr val="accent6">
                    <a:lumMod val="75000"/>
                  </a:schemeClr>
                </a:solidFill>
                <a:latin typeface="Courier New" panose="02070309020205020404" pitchFamily="49" charset="0"/>
                <a:cs typeface="Courier New" panose="02070309020205020404" pitchFamily="49" charset="0"/>
                <a:sym typeface="Wingdings" panose="05000000000000000000" pitchFamily="2" charset="2"/>
              </a:rPr>
              <a:t>--&gt;</a:t>
            </a:r>
            <a:r>
              <a:rPr lang="en-US" altLang="en-US" sz="3200" dirty="0"/>
              <a:t>	</a:t>
            </a:r>
          </a:p>
          <a:p>
            <a:endParaRPr lang="en-US" sz="3200" dirty="0"/>
          </a:p>
        </p:txBody>
      </p:sp>
    </p:spTree>
    <p:extLst>
      <p:ext uri="{BB962C8B-B14F-4D97-AF65-F5344CB8AC3E}">
        <p14:creationId xmlns:p14="http://schemas.microsoft.com/office/powerpoint/2010/main" val="418769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Classes</a:t>
            </a:r>
          </a:p>
        </p:txBody>
      </p:sp>
      <p:sp>
        <p:nvSpPr>
          <p:cNvPr id="3" name="Content Placeholder 2"/>
          <p:cNvSpPr>
            <a:spLocks noGrp="1"/>
          </p:cNvSpPr>
          <p:nvPr>
            <p:ph idx="1"/>
          </p:nvPr>
        </p:nvSpPr>
        <p:spPr>
          <a:xfrm>
            <a:off x="485613" y="1628530"/>
            <a:ext cx="11463580" cy="4513587"/>
          </a:xfrm>
        </p:spPr>
        <p:txBody>
          <a:bodyPr>
            <a:noAutofit/>
          </a:bodyPr>
          <a:lstStyle/>
          <a:p>
            <a:pPr marL="0" indent="0">
              <a:spcAft>
                <a:spcPts val="1200"/>
              </a:spcAft>
              <a:buNone/>
            </a:pPr>
            <a:r>
              <a:rPr lang="en-US" altLang="en-US" dirty="0">
                <a:latin typeface="Corbel Light" panose="020B0303020204020204" pitchFamily="34" charset="0"/>
              </a:rPr>
              <a:t>Classes can be generalized to apply to multiple elements</a:t>
            </a:r>
          </a:p>
          <a:p>
            <a:pPr marL="0" indent="0">
              <a:spcAft>
                <a:spcPts val="1200"/>
              </a:spcAft>
              <a:buNone/>
            </a:pPr>
            <a:r>
              <a:rPr lang="en-US" altLang="en-US" dirty="0">
                <a:latin typeface="Corbel Light" panose="020B0303020204020204" pitchFamily="34" charset="0"/>
              </a:rPr>
              <a:t>Defining a class without an associated element gives us the ability to apply those rules to multiple elements on a page</a:t>
            </a:r>
            <a:br>
              <a:rPr lang="en-US" altLang="en-US" dirty="0"/>
            </a:br>
            <a:endParaRPr lang="en-US" altLang="en-US" dirty="0"/>
          </a:p>
          <a:p>
            <a:pPr marL="0" indent="0">
              <a:spcBef>
                <a:spcPts val="0"/>
              </a:spcBef>
              <a:spcAft>
                <a:spcPts val="1200"/>
              </a:spcAft>
              <a:buNone/>
            </a:pPr>
            <a:r>
              <a:rPr lang="en-US" altLang="en-US" sz="2200" dirty="0">
                <a:solidFill>
                  <a:srgbClr val="0070C0"/>
                </a:solidFill>
                <a:latin typeface="Courier New" panose="02070309020205020404" pitchFamily="49" charset="0"/>
                <a:cs typeface="Courier New" panose="02070309020205020404" pitchFamily="49" charset="0"/>
              </a:rPr>
              <a:t>.</a:t>
            </a:r>
            <a:r>
              <a:rPr lang="en-US" altLang="en-US" sz="2200" dirty="0" err="1">
                <a:solidFill>
                  <a:srgbClr val="0070C0"/>
                </a:solidFill>
                <a:latin typeface="Courier New" panose="02070309020205020404" pitchFamily="49" charset="0"/>
                <a:cs typeface="Courier New" panose="02070309020205020404" pitchFamily="49" charset="0"/>
              </a:rPr>
              <a:t>fontBlue</a:t>
            </a:r>
            <a:r>
              <a:rPr lang="en-US" altLang="en-US" sz="2200" dirty="0">
                <a:solidFill>
                  <a:srgbClr val="0070C0"/>
                </a:solidFill>
                <a:latin typeface="Courier New" panose="02070309020205020404" pitchFamily="49" charset="0"/>
                <a:cs typeface="Courier New" panose="02070309020205020404" pitchFamily="49" charset="0"/>
              </a:rPr>
              <a:t> </a:t>
            </a:r>
            <a:r>
              <a:rPr lang="en-US" altLang="en-US" sz="2200" dirty="0">
                <a:latin typeface="Courier New" panose="02070309020205020404" pitchFamily="49" charset="0"/>
                <a:cs typeface="Courier New" panose="02070309020205020404" pitchFamily="49" charset="0"/>
              </a:rPr>
              <a:t>{color: blue}  </a:t>
            </a:r>
            <a:r>
              <a:rPr lang="en-US" altLang="en-US" sz="2200" dirty="0">
                <a:solidFill>
                  <a:schemeClr val="accent6">
                    <a:lumMod val="75000"/>
                  </a:schemeClr>
                </a:solidFill>
                <a:latin typeface="Courier New" panose="02070309020205020404" pitchFamily="49" charset="0"/>
                <a:cs typeface="Courier New" panose="02070309020205020404" pitchFamily="49" charset="0"/>
              </a:rPr>
              <a:t>/* CSS  code */</a:t>
            </a:r>
          </a:p>
          <a:p>
            <a:pPr marL="0" indent="0">
              <a:spcBef>
                <a:spcPts val="0"/>
              </a:spcBef>
              <a:spcAft>
                <a:spcPts val="1200"/>
              </a:spcAft>
              <a:buNone/>
            </a:pPr>
            <a:r>
              <a:rPr lang="en-US" altLang="en-US" sz="2200" dirty="0">
                <a:solidFill>
                  <a:srgbClr val="0070C0"/>
                </a:solidFill>
                <a:latin typeface="Courier New" panose="02070309020205020404" pitchFamily="49" charset="0"/>
                <a:cs typeface="Courier New" panose="02070309020205020404" pitchFamily="49" charset="0"/>
                <a:sym typeface="Wingdings" panose="05000000000000000000" pitchFamily="2" charset="2"/>
              </a:rPr>
              <a:t>&lt;h1 </a:t>
            </a:r>
            <a:r>
              <a:rPr lang="en-US" altLang="en-US" sz="2200" dirty="0">
                <a:solidFill>
                  <a:srgbClr val="FF0000"/>
                </a:solidFill>
                <a:latin typeface="Courier New" panose="02070309020205020404" pitchFamily="49" charset="0"/>
                <a:cs typeface="Courier New" panose="02070309020205020404" pitchFamily="49" charset="0"/>
                <a:sym typeface="Wingdings" panose="05000000000000000000" pitchFamily="2" charset="2"/>
              </a:rPr>
              <a:t>class</a:t>
            </a:r>
            <a:r>
              <a:rPr lang="en-US" altLang="en-US" sz="2200" dirty="0">
                <a:latin typeface="Courier New" panose="02070309020205020404" pitchFamily="49" charset="0"/>
                <a:cs typeface="Courier New" panose="02070309020205020404" pitchFamily="49" charset="0"/>
                <a:sym typeface="Wingdings" panose="05000000000000000000" pitchFamily="2" charset="2"/>
              </a:rPr>
              <a:t>=</a:t>
            </a:r>
            <a:r>
              <a:rPr lang="en-US" altLang="en-US" sz="2200" dirty="0">
                <a:solidFill>
                  <a:srgbClr val="7030A0"/>
                </a:solidFill>
                <a:latin typeface="Courier New" panose="02070309020205020404" pitchFamily="49" charset="0"/>
                <a:cs typeface="Courier New" panose="02070309020205020404" pitchFamily="49" charset="0"/>
                <a:sym typeface="Wingdings" panose="05000000000000000000" pitchFamily="2" charset="2"/>
              </a:rPr>
              <a:t>“</a:t>
            </a:r>
            <a:r>
              <a:rPr lang="en-US" altLang="en-US" sz="2200" dirty="0" err="1">
                <a:solidFill>
                  <a:srgbClr val="7030A0"/>
                </a:solidFill>
                <a:latin typeface="Courier New" panose="02070309020205020404" pitchFamily="49" charset="0"/>
                <a:cs typeface="Courier New" panose="02070309020205020404" pitchFamily="49" charset="0"/>
                <a:sym typeface="Wingdings" panose="05000000000000000000" pitchFamily="2" charset="2"/>
              </a:rPr>
              <a:t>fontBlue</a:t>
            </a:r>
            <a:r>
              <a:rPr lang="en-US" altLang="en-US" sz="2200" dirty="0">
                <a:solidFill>
                  <a:srgbClr val="7030A0"/>
                </a:solidFill>
                <a:latin typeface="Courier New" panose="02070309020205020404" pitchFamily="49" charset="0"/>
                <a:cs typeface="Courier New" panose="02070309020205020404" pitchFamily="49" charset="0"/>
                <a:sym typeface="Wingdings" panose="05000000000000000000" pitchFamily="2" charset="2"/>
              </a:rPr>
              <a:t>”</a:t>
            </a:r>
            <a:r>
              <a:rPr lang="en-US" altLang="en-US" sz="2200" dirty="0">
                <a:solidFill>
                  <a:srgbClr val="0070C0"/>
                </a:solidFill>
                <a:latin typeface="Courier New" panose="02070309020205020404" pitchFamily="49" charset="0"/>
                <a:cs typeface="Courier New" panose="02070309020205020404" pitchFamily="49" charset="0"/>
                <a:sym typeface="Wingdings" panose="05000000000000000000" pitchFamily="2" charset="2"/>
              </a:rPr>
              <a:t>&gt;</a:t>
            </a:r>
            <a:r>
              <a:rPr lang="en-US" altLang="en-US" sz="2200" dirty="0">
                <a:latin typeface="Courier New" panose="02070309020205020404" pitchFamily="49" charset="0"/>
                <a:cs typeface="Courier New" panose="02070309020205020404" pitchFamily="49" charset="0"/>
                <a:sym typeface="Wingdings" panose="05000000000000000000" pitchFamily="2" charset="2"/>
              </a:rPr>
              <a:t>…</a:t>
            </a:r>
            <a:r>
              <a:rPr lang="en-US" altLang="en-US" sz="2200" dirty="0">
                <a:solidFill>
                  <a:srgbClr val="0070C0"/>
                </a:solidFill>
                <a:latin typeface="Courier New" panose="02070309020205020404" pitchFamily="49" charset="0"/>
                <a:cs typeface="Courier New" panose="02070309020205020404" pitchFamily="49" charset="0"/>
                <a:sym typeface="Wingdings" panose="05000000000000000000" pitchFamily="2" charset="2"/>
              </a:rPr>
              <a:t>&lt;/h1&gt; </a:t>
            </a:r>
            <a:r>
              <a:rPr lang="en-US" altLang="en-US" sz="2200" dirty="0">
                <a:solidFill>
                  <a:schemeClr val="accent6">
                    <a:lumMod val="75000"/>
                  </a:schemeClr>
                </a:solidFill>
                <a:latin typeface="Courier New" panose="02070309020205020404" pitchFamily="49" charset="0"/>
                <a:cs typeface="Courier New" panose="02070309020205020404" pitchFamily="49" charset="0"/>
              </a:rPr>
              <a:t>&lt;!-- Heading 1 text is blue </a:t>
            </a:r>
            <a:r>
              <a:rPr lang="en-US" altLang="en-US" sz="2200" dirty="0">
                <a:solidFill>
                  <a:schemeClr val="accent6">
                    <a:lumMod val="75000"/>
                  </a:schemeClr>
                </a:solidFill>
                <a:latin typeface="Courier New" panose="02070309020205020404" pitchFamily="49" charset="0"/>
                <a:cs typeface="Courier New" panose="02070309020205020404" pitchFamily="49" charset="0"/>
                <a:sym typeface="Wingdings" panose="05000000000000000000" pitchFamily="2" charset="2"/>
              </a:rPr>
              <a:t>--&gt;</a:t>
            </a:r>
          </a:p>
          <a:p>
            <a:pPr marL="0" indent="0">
              <a:spcBef>
                <a:spcPts val="0"/>
              </a:spcBef>
              <a:spcAft>
                <a:spcPts val="1200"/>
              </a:spcAft>
              <a:buNone/>
            </a:pPr>
            <a:r>
              <a:rPr lang="en-US" altLang="en-US" sz="2200" dirty="0">
                <a:solidFill>
                  <a:srgbClr val="0070C0"/>
                </a:solidFill>
                <a:latin typeface="Courier New" panose="02070309020205020404" pitchFamily="49" charset="0"/>
                <a:cs typeface="Courier New" panose="02070309020205020404" pitchFamily="49" charset="0"/>
              </a:rPr>
              <a:t>&lt;p</a:t>
            </a:r>
            <a:r>
              <a:rPr lang="en-US" altLang="en-US" sz="2200" dirty="0">
                <a:latin typeface="Courier New" panose="02070309020205020404" pitchFamily="49" charset="0"/>
                <a:cs typeface="Courier New" panose="02070309020205020404" pitchFamily="49" charset="0"/>
              </a:rPr>
              <a:t> </a:t>
            </a:r>
            <a:r>
              <a:rPr lang="en-US" altLang="en-US" sz="2200" dirty="0">
                <a:solidFill>
                  <a:srgbClr val="FF0000"/>
                </a:solidFill>
                <a:latin typeface="Courier New" panose="02070309020205020404" pitchFamily="49" charset="0"/>
                <a:cs typeface="Courier New" panose="02070309020205020404" pitchFamily="49" charset="0"/>
              </a:rPr>
              <a:t>class</a:t>
            </a:r>
            <a:r>
              <a:rPr lang="en-US" altLang="en-US" sz="2200" dirty="0">
                <a:latin typeface="Courier New" panose="02070309020205020404" pitchFamily="49" charset="0"/>
                <a:cs typeface="Courier New" panose="02070309020205020404" pitchFamily="49" charset="0"/>
              </a:rPr>
              <a:t>=</a:t>
            </a:r>
            <a:r>
              <a:rPr lang="en-US" altLang="en-US" sz="2200" dirty="0">
                <a:solidFill>
                  <a:srgbClr val="7030A0"/>
                </a:solidFill>
                <a:latin typeface="Courier New" panose="02070309020205020404" pitchFamily="49" charset="0"/>
                <a:cs typeface="Courier New" panose="02070309020205020404" pitchFamily="49" charset="0"/>
              </a:rPr>
              <a:t>“</a:t>
            </a:r>
            <a:r>
              <a:rPr lang="en-US" altLang="en-US" sz="2200" dirty="0" err="1">
                <a:solidFill>
                  <a:srgbClr val="7030A0"/>
                </a:solidFill>
                <a:latin typeface="Courier New" panose="02070309020205020404" pitchFamily="49" charset="0"/>
                <a:cs typeface="Courier New" panose="02070309020205020404" pitchFamily="49" charset="0"/>
              </a:rPr>
              <a:t>fontBlue</a:t>
            </a:r>
            <a:r>
              <a:rPr lang="en-US" altLang="en-US" sz="2200" dirty="0">
                <a:solidFill>
                  <a:srgbClr val="7030A0"/>
                </a:solidFill>
                <a:latin typeface="Courier New" panose="02070309020205020404" pitchFamily="49" charset="0"/>
                <a:cs typeface="Courier New" panose="02070309020205020404" pitchFamily="49" charset="0"/>
              </a:rPr>
              <a:t>”</a:t>
            </a:r>
            <a:r>
              <a:rPr lang="en-US" altLang="en-US" sz="2200" dirty="0">
                <a:solidFill>
                  <a:srgbClr val="0070C0"/>
                </a:solidFill>
                <a:latin typeface="Courier New" panose="02070309020205020404" pitchFamily="49" charset="0"/>
                <a:cs typeface="Courier New" panose="02070309020205020404" pitchFamily="49" charset="0"/>
              </a:rPr>
              <a:t>&gt;</a:t>
            </a:r>
            <a:r>
              <a:rPr lang="en-US" altLang="en-US" sz="2200" dirty="0">
                <a:latin typeface="Courier New" panose="02070309020205020404" pitchFamily="49" charset="0"/>
                <a:cs typeface="Courier New" panose="02070309020205020404" pitchFamily="49" charset="0"/>
              </a:rPr>
              <a:t>…</a:t>
            </a:r>
            <a:r>
              <a:rPr lang="en-US" altLang="en-US" sz="2200" dirty="0">
                <a:solidFill>
                  <a:srgbClr val="0070C0"/>
                </a:solidFill>
                <a:latin typeface="Courier New" panose="02070309020205020404" pitchFamily="49" charset="0"/>
                <a:cs typeface="Courier New" panose="02070309020205020404" pitchFamily="49" charset="0"/>
              </a:rPr>
              <a:t>&lt;/p&gt;   </a:t>
            </a:r>
            <a:r>
              <a:rPr lang="en-US" altLang="en-US" sz="2200" dirty="0">
                <a:solidFill>
                  <a:schemeClr val="accent6">
                    <a:lumMod val="75000"/>
                  </a:schemeClr>
                </a:solidFill>
                <a:latin typeface="Courier New" panose="02070309020205020404" pitchFamily="49" charset="0"/>
                <a:cs typeface="Courier New" panose="02070309020205020404" pitchFamily="49" charset="0"/>
              </a:rPr>
              <a:t>&lt;!-- Paragraph text is blue </a:t>
            </a:r>
            <a:r>
              <a:rPr lang="en-US" altLang="en-US" sz="2200" dirty="0">
                <a:solidFill>
                  <a:schemeClr val="accent6">
                    <a:lumMod val="75000"/>
                  </a:schemeClr>
                </a:solidFill>
                <a:latin typeface="Courier New" panose="02070309020205020404" pitchFamily="49" charset="0"/>
                <a:cs typeface="Courier New" panose="02070309020205020404" pitchFamily="49" charset="0"/>
                <a:sym typeface="Wingdings" panose="05000000000000000000" pitchFamily="2" charset="2"/>
              </a:rPr>
              <a:t>--&gt;</a:t>
            </a:r>
          </a:p>
          <a:p>
            <a:pPr marL="914400" lvl="1" indent="55563">
              <a:spcBef>
                <a:spcPts val="0"/>
              </a:spcBef>
              <a:spcAft>
                <a:spcPts val="1200"/>
              </a:spcAft>
              <a:buNone/>
            </a:pPr>
            <a:endParaRPr lang="en-US" altLang="en-US" sz="2800" dirty="0">
              <a:solidFill>
                <a:schemeClr val="accent6">
                  <a:lumMod val="75000"/>
                </a:schemeClr>
              </a:solidFill>
              <a:sym typeface="Wingdings" panose="05000000000000000000" pitchFamily="2" charset="2"/>
            </a:endParaRPr>
          </a:p>
          <a:p>
            <a:pPr marL="914400" lvl="1" indent="55563">
              <a:buNone/>
            </a:pPr>
            <a:endParaRPr lang="en-US" altLang="en-US" sz="2800" dirty="0"/>
          </a:p>
          <a:p>
            <a:endParaRPr lang="en-US" sz="3200" dirty="0"/>
          </a:p>
        </p:txBody>
      </p:sp>
    </p:spTree>
    <p:extLst>
      <p:ext uri="{BB962C8B-B14F-4D97-AF65-F5344CB8AC3E}">
        <p14:creationId xmlns:p14="http://schemas.microsoft.com/office/powerpoint/2010/main" val="325523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Classes</a:t>
            </a:r>
          </a:p>
        </p:txBody>
      </p:sp>
      <p:sp>
        <p:nvSpPr>
          <p:cNvPr id="3" name="Content Placeholder 2"/>
          <p:cNvSpPr>
            <a:spLocks noGrp="1"/>
          </p:cNvSpPr>
          <p:nvPr>
            <p:ph idx="1"/>
          </p:nvPr>
        </p:nvSpPr>
        <p:spPr>
          <a:xfrm>
            <a:off x="1309170" y="1421886"/>
            <a:ext cx="10753677" cy="4513587"/>
          </a:xfrm>
        </p:spPr>
        <p:txBody>
          <a:bodyPr>
            <a:noAutofit/>
          </a:bodyPr>
          <a:lstStyle/>
          <a:p>
            <a:pPr marL="0" indent="3175">
              <a:spcBef>
                <a:spcPts val="0"/>
              </a:spcBef>
              <a:spcAft>
                <a:spcPts val="1200"/>
              </a:spcAft>
              <a:buNone/>
            </a:pPr>
            <a:r>
              <a:rPr lang="en-US" altLang="en-US" sz="2200" dirty="0">
                <a:solidFill>
                  <a:srgbClr val="0070C0"/>
                </a:solidFill>
                <a:latin typeface="Courier New" panose="02070309020205020404" pitchFamily="49" charset="0"/>
                <a:cs typeface="Courier New" panose="02070309020205020404" pitchFamily="49" charset="0"/>
              </a:rPr>
              <a:t>.</a:t>
            </a:r>
            <a:r>
              <a:rPr lang="en-US" altLang="en-US" sz="2200" dirty="0" err="1">
                <a:solidFill>
                  <a:srgbClr val="0070C0"/>
                </a:solidFill>
                <a:latin typeface="Courier New" panose="02070309020205020404" pitchFamily="49" charset="0"/>
                <a:cs typeface="Courier New" panose="02070309020205020404" pitchFamily="49" charset="0"/>
              </a:rPr>
              <a:t>fontBlue</a:t>
            </a:r>
            <a:r>
              <a:rPr lang="en-US" altLang="en-US" sz="2200" dirty="0">
                <a:solidFill>
                  <a:srgbClr val="0070C0"/>
                </a:solidFill>
                <a:latin typeface="Courier New" panose="02070309020205020404" pitchFamily="49" charset="0"/>
                <a:cs typeface="Courier New" panose="02070309020205020404" pitchFamily="49" charset="0"/>
              </a:rPr>
              <a:t> </a:t>
            </a:r>
            <a:r>
              <a:rPr lang="en-US" altLang="en-US" sz="2200" dirty="0">
                <a:latin typeface="Courier New" panose="02070309020205020404" pitchFamily="49" charset="0"/>
                <a:cs typeface="Courier New" panose="02070309020205020404" pitchFamily="49" charset="0"/>
              </a:rPr>
              <a:t>{</a:t>
            </a:r>
            <a:r>
              <a:rPr lang="en-US" altLang="en-US" sz="2200" dirty="0">
                <a:solidFill>
                  <a:srgbClr val="0070C0"/>
                </a:solidFill>
                <a:latin typeface="Courier New" panose="02070309020205020404" pitchFamily="49" charset="0"/>
                <a:cs typeface="Courier New" panose="02070309020205020404" pitchFamily="49" charset="0"/>
              </a:rPr>
              <a:t>color</a:t>
            </a:r>
            <a:r>
              <a:rPr lang="en-US" altLang="en-US" sz="2200" dirty="0">
                <a:latin typeface="Courier New" panose="02070309020205020404" pitchFamily="49" charset="0"/>
                <a:cs typeface="Courier New" panose="02070309020205020404" pitchFamily="49" charset="0"/>
              </a:rPr>
              <a:t>: blue}  </a:t>
            </a:r>
            <a:r>
              <a:rPr lang="en-US" altLang="en-US" sz="2200" dirty="0">
                <a:solidFill>
                  <a:schemeClr val="accent6">
                    <a:lumMod val="75000"/>
                  </a:schemeClr>
                </a:solidFill>
                <a:latin typeface="Courier New" panose="02070309020205020404" pitchFamily="49" charset="0"/>
                <a:cs typeface="Courier New" panose="02070309020205020404" pitchFamily="49" charset="0"/>
              </a:rPr>
              <a:t>/* CSS  code */</a:t>
            </a:r>
          </a:p>
          <a:p>
            <a:pPr marL="0" indent="3175">
              <a:spcBef>
                <a:spcPts val="0"/>
              </a:spcBef>
              <a:spcAft>
                <a:spcPts val="1200"/>
              </a:spcAft>
              <a:buNone/>
            </a:pPr>
            <a:r>
              <a:rPr lang="en-US" altLang="en-US" sz="2200" dirty="0">
                <a:solidFill>
                  <a:srgbClr val="0070C0"/>
                </a:solidFill>
                <a:latin typeface="Courier New" panose="02070309020205020404" pitchFamily="49" charset="0"/>
                <a:cs typeface="Courier New" panose="02070309020205020404" pitchFamily="49" charset="0"/>
                <a:sym typeface="Wingdings" panose="05000000000000000000" pitchFamily="2" charset="2"/>
              </a:rPr>
              <a:t>&lt;h1 </a:t>
            </a:r>
            <a:r>
              <a:rPr lang="en-US" altLang="en-US" sz="2200" dirty="0">
                <a:solidFill>
                  <a:srgbClr val="FF0000"/>
                </a:solidFill>
                <a:latin typeface="Courier New" panose="02070309020205020404" pitchFamily="49" charset="0"/>
                <a:cs typeface="Courier New" panose="02070309020205020404" pitchFamily="49" charset="0"/>
                <a:sym typeface="Wingdings" panose="05000000000000000000" pitchFamily="2" charset="2"/>
              </a:rPr>
              <a:t>class</a:t>
            </a:r>
            <a:r>
              <a:rPr lang="en-US" altLang="en-US" sz="2200" dirty="0">
                <a:latin typeface="Courier New" panose="02070309020205020404" pitchFamily="49" charset="0"/>
                <a:cs typeface="Courier New" panose="02070309020205020404" pitchFamily="49" charset="0"/>
                <a:sym typeface="Wingdings" panose="05000000000000000000" pitchFamily="2" charset="2"/>
              </a:rPr>
              <a:t>=</a:t>
            </a:r>
            <a:r>
              <a:rPr lang="en-US" altLang="en-US" sz="2200" dirty="0">
                <a:solidFill>
                  <a:srgbClr val="7030A0"/>
                </a:solidFill>
                <a:latin typeface="Courier New" panose="02070309020205020404" pitchFamily="49" charset="0"/>
                <a:cs typeface="Courier New" panose="02070309020205020404" pitchFamily="49" charset="0"/>
                <a:sym typeface="Wingdings" panose="05000000000000000000" pitchFamily="2" charset="2"/>
              </a:rPr>
              <a:t>“</a:t>
            </a:r>
            <a:r>
              <a:rPr lang="en-US" altLang="en-US" sz="2200" dirty="0" err="1">
                <a:solidFill>
                  <a:srgbClr val="7030A0"/>
                </a:solidFill>
                <a:latin typeface="Courier New" panose="02070309020205020404" pitchFamily="49" charset="0"/>
                <a:cs typeface="Courier New" panose="02070309020205020404" pitchFamily="49" charset="0"/>
                <a:sym typeface="Wingdings" panose="05000000000000000000" pitchFamily="2" charset="2"/>
              </a:rPr>
              <a:t>fontBlue</a:t>
            </a:r>
            <a:r>
              <a:rPr lang="en-US" altLang="en-US" sz="2200" dirty="0">
                <a:solidFill>
                  <a:srgbClr val="7030A0"/>
                </a:solidFill>
                <a:latin typeface="Courier New" panose="02070309020205020404" pitchFamily="49" charset="0"/>
                <a:cs typeface="Courier New" panose="02070309020205020404" pitchFamily="49" charset="0"/>
                <a:sym typeface="Wingdings" panose="05000000000000000000" pitchFamily="2" charset="2"/>
              </a:rPr>
              <a:t>”</a:t>
            </a:r>
            <a:r>
              <a:rPr lang="en-US" altLang="en-US" sz="2200" dirty="0">
                <a:solidFill>
                  <a:srgbClr val="0070C0"/>
                </a:solidFill>
                <a:latin typeface="Courier New" panose="02070309020205020404" pitchFamily="49" charset="0"/>
                <a:cs typeface="Courier New" panose="02070309020205020404" pitchFamily="49" charset="0"/>
                <a:sym typeface="Wingdings" panose="05000000000000000000" pitchFamily="2" charset="2"/>
              </a:rPr>
              <a:t>&gt;</a:t>
            </a:r>
            <a:r>
              <a:rPr lang="en-US" altLang="en-US" sz="2200" dirty="0">
                <a:latin typeface="Courier New" panose="02070309020205020404" pitchFamily="49" charset="0"/>
                <a:cs typeface="Courier New" panose="02070309020205020404" pitchFamily="49" charset="0"/>
                <a:sym typeface="Wingdings" panose="05000000000000000000" pitchFamily="2" charset="2"/>
              </a:rPr>
              <a:t>…</a:t>
            </a:r>
            <a:r>
              <a:rPr lang="en-US" altLang="en-US" sz="2200" dirty="0">
                <a:solidFill>
                  <a:srgbClr val="0070C0"/>
                </a:solidFill>
                <a:latin typeface="Courier New" panose="02070309020205020404" pitchFamily="49" charset="0"/>
                <a:cs typeface="Courier New" panose="02070309020205020404" pitchFamily="49" charset="0"/>
                <a:sym typeface="Wingdings" panose="05000000000000000000" pitchFamily="2" charset="2"/>
              </a:rPr>
              <a:t>&lt;/h1&gt; </a:t>
            </a:r>
            <a:r>
              <a:rPr lang="en-US" altLang="en-US" sz="2200" dirty="0">
                <a:solidFill>
                  <a:schemeClr val="accent6">
                    <a:lumMod val="75000"/>
                  </a:schemeClr>
                </a:solidFill>
                <a:latin typeface="Courier New" panose="02070309020205020404" pitchFamily="49" charset="0"/>
                <a:cs typeface="Courier New" panose="02070309020205020404" pitchFamily="49" charset="0"/>
              </a:rPr>
              <a:t>&lt;!-- Heading 1 text is blue </a:t>
            </a:r>
            <a:r>
              <a:rPr lang="en-US" altLang="en-US" sz="2200" dirty="0">
                <a:solidFill>
                  <a:schemeClr val="accent6">
                    <a:lumMod val="75000"/>
                  </a:schemeClr>
                </a:solidFill>
                <a:latin typeface="Courier New" panose="02070309020205020404" pitchFamily="49" charset="0"/>
                <a:cs typeface="Courier New" panose="02070309020205020404" pitchFamily="49" charset="0"/>
                <a:sym typeface="Wingdings" panose="05000000000000000000" pitchFamily="2" charset="2"/>
              </a:rPr>
              <a:t>--&gt;</a:t>
            </a:r>
          </a:p>
          <a:p>
            <a:pPr marL="0" indent="3175">
              <a:spcBef>
                <a:spcPts val="0"/>
              </a:spcBef>
              <a:spcAft>
                <a:spcPts val="1200"/>
              </a:spcAft>
              <a:buNone/>
            </a:pPr>
            <a:r>
              <a:rPr lang="en-US" altLang="en-US" sz="2200" dirty="0">
                <a:solidFill>
                  <a:srgbClr val="0070C0"/>
                </a:solidFill>
                <a:latin typeface="Courier New" panose="02070309020205020404" pitchFamily="49" charset="0"/>
                <a:cs typeface="Courier New" panose="02070309020205020404" pitchFamily="49" charset="0"/>
              </a:rPr>
              <a:t>&lt;p</a:t>
            </a:r>
            <a:r>
              <a:rPr lang="en-US" altLang="en-US" sz="2200" dirty="0">
                <a:latin typeface="Courier New" panose="02070309020205020404" pitchFamily="49" charset="0"/>
                <a:cs typeface="Courier New" panose="02070309020205020404" pitchFamily="49" charset="0"/>
              </a:rPr>
              <a:t> </a:t>
            </a:r>
            <a:r>
              <a:rPr lang="en-US" altLang="en-US" sz="2200" dirty="0">
                <a:solidFill>
                  <a:srgbClr val="FF0000"/>
                </a:solidFill>
                <a:latin typeface="Courier New" panose="02070309020205020404" pitchFamily="49" charset="0"/>
                <a:cs typeface="Courier New" panose="02070309020205020404" pitchFamily="49" charset="0"/>
              </a:rPr>
              <a:t>class</a:t>
            </a:r>
            <a:r>
              <a:rPr lang="en-US" altLang="en-US" sz="2200" dirty="0">
                <a:latin typeface="Courier New" panose="02070309020205020404" pitchFamily="49" charset="0"/>
                <a:cs typeface="Courier New" panose="02070309020205020404" pitchFamily="49" charset="0"/>
              </a:rPr>
              <a:t>=</a:t>
            </a:r>
            <a:r>
              <a:rPr lang="en-US" altLang="en-US" sz="2200" dirty="0">
                <a:solidFill>
                  <a:srgbClr val="7030A0"/>
                </a:solidFill>
                <a:latin typeface="Courier New" panose="02070309020205020404" pitchFamily="49" charset="0"/>
                <a:cs typeface="Courier New" panose="02070309020205020404" pitchFamily="49" charset="0"/>
              </a:rPr>
              <a:t>“</a:t>
            </a:r>
            <a:r>
              <a:rPr lang="en-US" altLang="en-US" sz="2200" dirty="0" err="1">
                <a:solidFill>
                  <a:srgbClr val="7030A0"/>
                </a:solidFill>
                <a:latin typeface="Courier New" panose="02070309020205020404" pitchFamily="49" charset="0"/>
                <a:cs typeface="Courier New" panose="02070309020205020404" pitchFamily="49" charset="0"/>
              </a:rPr>
              <a:t>fontBlue</a:t>
            </a:r>
            <a:r>
              <a:rPr lang="en-US" altLang="en-US" sz="2200" dirty="0">
                <a:solidFill>
                  <a:srgbClr val="7030A0"/>
                </a:solidFill>
                <a:latin typeface="Courier New" panose="02070309020205020404" pitchFamily="49" charset="0"/>
                <a:cs typeface="Courier New" panose="02070309020205020404" pitchFamily="49" charset="0"/>
              </a:rPr>
              <a:t>”</a:t>
            </a:r>
            <a:r>
              <a:rPr lang="en-US" altLang="en-US" sz="2200" dirty="0">
                <a:solidFill>
                  <a:srgbClr val="0070C0"/>
                </a:solidFill>
                <a:latin typeface="Courier New" panose="02070309020205020404" pitchFamily="49" charset="0"/>
                <a:cs typeface="Courier New" panose="02070309020205020404" pitchFamily="49" charset="0"/>
              </a:rPr>
              <a:t>&gt;</a:t>
            </a:r>
            <a:r>
              <a:rPr lang="en-US" altLang="en-US" sz="2200" dirty="0">
                <a:latin typeface="Courier New" panose="02070309020205020404" pitchFamily="49" charset="0"/>
                <a:cs typeface="Courier New" panose="02070309020205020404" pitchFamily="49" charset="0"/>
              </a:rPr>
              <a:t>…</a:t>
            </a:r>
            <a:r>
              <a:rPr lang="en-US" altLang="en-US" sz="2200" dirty="0">
                <a:solidFill>
                  <a:srgbClr val="0070C0"/>
                </a:solidFill>
                <a:latin typeface="Courier New" panose="02070309020205020404" pitchFamily="49" charset="0"/>
                <a:cs typeface="Courier New" panose="02070309020205020404" pitchFamily="49" charset="0"/>
              </a:rPr>
              <a:t>&lt;/p&gt;   </a:t>
            </a:r>
            <a:r>
              <a:rPr lang="en-US" altLang="en-US" sz="2200" dirty="0">
                <a:solidFill>
                  <a:schemeClr val="accent6">
                    <a:lumMod val="75000"/>
                  </a:schemeClr>
                </a:solidFill>
                <a:latin typeface="Courier New" panose="02070309020205020404" pitchFamily="49" charset="0"/>
                <a:cs typeface="Courier New" panose="02070309020205020404" pitchFamily="49" charset="0"/>
              </a:rPr>
              <a:t>&lt;!-- Paragraph text is blue </a:t>
            </a:r>
            <a:r>
              <a:rPr lang="en-US" altLang="en-US" sz="2200" dirty="0">
                <a:solidFill>
                  <a:schemeClr val="accent6">
                    <a:lumMod val="75000"/>
                  </a:schemeClr>
                </a:solidFill>
                <a:latin typeface="Courier New" panose="02070309020205020404" pitchFamily="49" charset="0"/>
                <a:cs typeface="Courier New" panose="02070309020205020404" pitchFamily="49" charset="0"/>
                <a:sym typeface="Wingdings" panose="05000000000000000000" pitchFamily="2" charset="2"/>
              </a:rPr>
              <a:t>--&gt;</a:t>
            </a:r>
          </a:p>
          <a:p>
            <a:pPr marL="914400" lvl="1" indent="55563">
              <a:spcBef>
                <a:spcPts val="0"/>
              </a:spcBef>
              <a:spcAft>
                <a:spcPts val="1200"/>
              </a:spcAft>
              <a:buNone/>
            </a:pPr>
            <a:endParaRPr lang="en-US" altLang="en-US" sz="2200" dirty="0">
              <a:solidFill>
                <a:schemeClr val="accent6">
                  <a:lumMod val="75000"/>
                </a:schemeClr>
              </a:solidFill>
              <a:sym typeface="Wingdings" panose="05000000000000000000" pitchFamily="2" charset="2"/>
            </a:endParaRPr>
          </a:p>
          <a:p>
            <a:pPr marL="914400" lvl="1" indent="55563">
              <a:buNone/>
            </a:pPr>
            <a:endParaRPr lang="en-US" altLang="en-US" sz="2200" dirty="0"/>
          </a:p>
          <a:p>
            <a:endParaRPr lang="en-US" sz="2200" dirty="0"/>
          </a:p>
        </p:txBody>
      </p:sp>
      <p:pic>
        <p:nvPicPr>
          <p:cNvPr id="6" name="Picture 5">
            <a:extLst>
              <a:ext uri="{FF2B5EF4-FFF2-40B4-BE49-F238E27FC236}">
                <a16:creationId xmlns:a16="http://schemas.microsoft.com/office/drawing/2014/main" id="{35A5E7BC-023B-4A47-A90C-C3DA53DBED53}"/>
              </a:ext>
            </a:extLst>
          </p:cNvPr>
          <p:cNvPicPr>
            <a:picLocks noChangeAspect="1"/>
          </p:cNvPicPr>
          <p:nvPr/>
        </p:nvPicPr>
        <p:blipFill>
          <a:blip r:embed="rId3"/>
          <a:stretch>
            <a:fillRect/>
          </a:stretch>
        </p:blipFill>
        <p:spPr>
          <a:xfrm>
            <a:off x="2945810" y="3304087"/>
            <a:ext cx="5753329" cy="2260690"/>
          </a:xfrm>
          <a:prstGeom prst="rect">
            <a:avLst/>
          </a:prstGeom>
        </p:spPr>
      </p:pic>
    </p:spTree>
    <p:extLst>
      <p:ext uri="{BB962C8B-B14F-4D97-AF65-F5344CB8AC3E}">
        <p14:creationId xmlns:p14="http://schemas.microsoft.com/office/powerpoint/2010/main" val="273400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Classes</a:t>
            </a:r>
          </a:p>
        </p:txBody>
      </p:sp>
      <p:sp>
        <p:nvSpPr>
          <p:cNvPr id="3" name="Content Placeholder 2"/>
          <p:cNvSpPr>
            <a:spLocks noGrp="1"/>
          </p:cNvSpPr>
          <p:nvPr>
            <p:ph idx="1"/>
          </p:nvPr>
        </p:nvSpPr>
        <p:spPr>
          <a:xfrm>
            <a:off x="753736" y="1465954"/>
            <a:ext cx="11231620" cy="4513587"/>
          </a:xfrm>
        </p:spPr>
        <p:txBody>
          <a:bodyPr>
            <a:noAutofit/>
          </a:bodyPr>
          <a:lstStyle/>
          <a:p>
            <a:pPr marL="0" indent="0">
              <a:spcAft>
                <a:spcPts val="1200"/>
              </a:spcAft>
              <a:buNone/>
            </a:pPr>
            <a:r>
              <a:rPr lang="en-US" altLang="en-US" dirty="0">
                <a:latin typeface="Corbel Light" panose="020B0303020204020204" pitchFamily="34" charset="0"/>
              </a:rPr>
              <a:t>General style applied, then class style</a:t>
            </a:r>
          </a:p>
          <a:p>
            <a:pPr marL="0" indent="0">
              <a:spcAft>
                <a:spcPts val="1200"/>
              </a:spcAft>
              <a:buNone/>
            </a:pPr>
            <a:r>
              <a:rPr lang="en-US" altLang="en-US" dirty="0">
                <a:latin typeface="Corbel Light" panose="020B0303020204020204" pitchFamily="34" charset="0"/>
              </a:rPr>
              <a:t>Each tag can have multiple classes (separated with a space)</a:t>
            </a:r>
          </a:p>
          <a:p>
            <a:pPr marL="0" lvl="1" indent="0">
              <a:buNone/>
            </a:pPr>
            <a:r>
              <a:rPr lang="en-US" altLang="en-US" sz="2200" dirty="0">
                <a:solidFill>
                  <a:schemeClr val="accent6">
                    <a:lumMod val="75000"/>
                  </a:schemeClr>
                </a:solidFill>
                <a:latin typeface="Courier New" panose="02070309020205020404" pitchFamily="49" charset="0"/>
                <a:cs typeface="Courier New" panose="02070309020205020404" pitchFamily="49" charset="0"/>
              </a:rPr>
              <a:t>/* General rule in CSS */</a:t>
            </a:r>
            <a:endParaRPr lang="en-US" altLang="en-US" sz="2200" dirty="0">
              <a:latin typeface="Courier New" panose="02070309020205020404" pitchFamily="49" charset="0"/>
              <a:cs typeface="Courier New" panose="02070309020205020404" pitchFamily="49" charset="0"/>
            </a:endParaRPr>
          </a:p>
          <a:p>
            <a:pPr marL="0" lvl="1" indent="0">
              <a:buNone/>
            </a:pPr>
            <a:r>
              <a:rPr lang="en-US" altLang="en-US" sz="2200" dirty="0">
                <a:solidFill>
                  <a:srgbClr val="0070C0"/>
                </a:solidFill>
                <a:latin typeface="Courier New" panose="02070309020205020404" pitchFamily="49" charset="0"/>
                <a:cs typeface="Courier New" panose="02070309020205020404" pitchFamily="49" charset="0"/>
              </a:rPr>
              <a:t>p</a:t>
            </a:r>
            <a:r>
              <a:rPr lang="en-US" altLang="en-US" sz="2200" dirty="0">
                <a:latin typeface="Courier New" panose="02070309020205020404" pitchFamily="49" charset="0"/>
                <a:cs typeface="Courier New" panose="02070309020205020404" pitchFamily="49" charset="0"/>
              </a:rPr>
              <a:t> { </a:t>
            </a:r>
            <a:r>
              <a:rPr lang="en-US" altLang="en-US" sz="2200" dirty="0">
                <a:solidFill>
                  <a:srgbClr val="0070C0"/>
                </a:solidFill>
                <a:latin typeface="Courier New" panose="02070309020205020404" pitchFamily="49" charset="0"/>
                <a:cs typeface="Courier New" panose="02070309020205020404" pitchFamily="49" charset="0"/>
              </a:rPr>
              <a:t>font-family</a:t>
            </a:r>
            <a:r>
              <a:rPr lang="en-US" altLang="en-US" sz="2200" dirty="0">
                <a:latin typeface="Courier New" panose="02070309020205020404" pitchFamily="49" charset="0"/>
                <a:cs typeface="Courier New" panose="02070309020205020404" pitchFamily="49" charset="0"/>
              </a:rPr>
              <a:t>: Arial, Helvetica, sans-serif }</a:t>
            </a:r>
            <a:endParaRPr lang="en-US" altLang="en-US" sz="2200" dirty="0">
              <a:solidFill>
                <a:schemeClr val="accent6">
                  <a:lumMod val="75000"/>
                </a:schemeClr>
              </a:solidFill>
              <a:latin typeface="Courier New" panose="02070309020205020404" pitchFamily="49" charset="0"/>
              <a:cs typeface="Courier New" panose="02070309020205020404" pitchFamily="49" charset="0"/>
            </a:endParaRPr>
          </a:p>
          <a:p>
            <a:pPr marL="0" lvl="1" indent="0">
              <a:buNone/>
            </a:pPr>
            <a:r>
              <a:rPr lang="en-US" altLang="en-US" sz="2200" dirty="0">
                <a:solidFill>
                  <a:srgbClr val="0070C0"/>
                </a:solidFill>
                <a:latin typeface="Courier New" panose="02070309020205020404" pitchFamily="49" charset="0"/>
                <a:cs typeface="Courier New" panose="02070309020205020404" pitchFamily="49" charset="0"/>
              </a:rPr>
              <a:t>.bold </a:t>
            </a:r>
            <a:r>
              <a:rPr lang="en-US" altLang="en-US" sz="2200" dirty="0">
                <a:latin typeface="Courier New" panose="02070309020205020404" pitchFamily="49" charset="0"/>
                <a:cs typeface="Courier New" panose="02070309020205020404" pitchFamily="49" charset="0"/>
              </a:rPr>
              <a:t>{ </a:t>
            </a:r>
            <a:r>
              <a:rPr lang="en-US" altLang="en-US" sz="2200" dirty="0">
                <a:solidFill>
                  <a:srgbClr val="0070C0"/>
                </a:solidFill>
                <a:latin typeface="Courier New" panose="02070309020205020404" pitchFamily="49" charset="0"/>
                <a:cs typeface="Courier New" panose="02070309020205020404" pitchFamily="49" charset="0"/>
              </a:rPr>
              <a:t>font-weight</a:t>
            </a:r>
            <a:r>
              <a:rPr lang="en-US" altLang="en-US" sz="2200" dirty="0">
                <a:latin typeface="Courier New" panose="02070309020205020404" pitchFamily="49" charset="0"/>
                <a:cs typeface="Courier New" panose="02070309020205020404" pitchFamily="49" charset="0"/>
              </a:rPr>
              <a:t>: bold }  </a:t>
            </a:r>
            <a:r>
              <a:rPr lang="en-US" altLang="en-US" sz="2200" dirty="0">
                <a:solidFill>
                  <a:schemeClr val="accent6">
                    <a:lumMod val="75000"/>
                  </a:schemeClr>
                </a:solidFill>
                <a:latin typeface="Courier New" panose="02070309020205020404" pitchFamily="49" charset="0"/>
                <a:cs typeface="Courier New" panose="02070309020205020404" pitchFamily="49" charset="0"/>
              </a:rPr>
              <a:t>/* CSS class for font weight */</a:t>
            </a:r>
          </a:p>
          <a:p>
            <a:pPr marL="0" lvl="1" indent="0">
              <a:buNone/>
            </a:pPr>
            <a:r>
              <a:rPr lang="en-US" altLang="en-US" sz="2200" dirty="0">
                <a:solidFill>
                  <a:srgbClr val="0070C0"/>
                </a:solidFill>
                <a:latin typeface="Courier New" panose="02070309020205020404" pitchFamily="49" charset="0"/>
                <a:cs typeface="Courier New" panose="02070309020205020404" pitchFamily="49" charset="0"/>
              </a:rPr>
              <a:t>.italics </a:t>
            </a:r>
            <a:r>
              <a:rPr lang="en-US" altLang="en-US" sz="2200" dirty="0">
                <a:latin typeface="Courier New" panose="02070309020205020404" pitchFamily="49" charset="0"/>
                <a:cs typeface="Courier New" panose="02070309020205020404" pitchFamily="49" charset="0"/>
              </a:rPr>
              <a:t>{ </a:t>
            </a:r>
            <a:r>
              <a:rPr lang="en-US" altLang="en-US" sz="2200" dirty="0">
                <a:solidFill>
                  <a:srgbClr val="0070C0"/>
                </a:solidFill>
                <a:latin typeface="Courier New" panose="02070309020205020404" pitchFamily="49" charset="0"/>
                <a:cs typeface="Courier New" panose="02070309020205020404" pitchFamily="49" charset="0"/>
              </a:rPr>
              <a:t>font-style</a:t>
            </a:r>
            <a:r>
              <a:rPr lang="en-US" altLang="en-US" sz="2200" dirty="0">
                <a:latin typeface="Courier New" panose="02070309020205020404" pitchFamily="49" charset="0"/>
                <a:cs typeface="Courier New" panose="02070309020205020404" pitchFamily="49" charset="0"/>
              </a:rPr>
              <a:t>: italic }  </a:t>
            </a:r>
            <a:r>
              <a:rPr lang="en-US" altLang="en-US" sz="2200" dirty="0">
                <a:solidFill>
                  <a:schemeClr val="accent6">
                    <a:lumMod val="75000"/>
                  </a:schemeClr>
                </a:solidFill>
                <a:latin typeface="Courier New" panose="02070309020205020404" pitchFamily="49" charset="0"/>
                <a:cs typeface="Courier New" panose="02070309020205020404" pitchFamily="49" charset="0"/>
              </a:rPr>
              <a:t>/* CSS class for font style */</a:t>
            </a:r>
            <a:br>
              <a:rPr lang="en-US" altLang="en-US" sz="2200" dirty="0">
                <a:latin typeface="Courier New" panose="02070309020205020404" pitchFamily="49" charset="0"/>
                <a:cs typeface="Courier New" panose="02070309020205020404" pitchFamily="49" charset="0"/>
              </a:rPr>
            </a:br>
            <a:endParaRPr lang="en-US" altLang="en-US" sz="2200" dirty="0">
              <a:latin typeface="Courier New" panose="02070309020205020404" pitchFamily="49" charset="0"/>
              <a:cs typeface="Courier New" panose="02070309020205020404" pitchFamily="49" charset="0"/>
            </a:endParaRPr>
          </a:p>
          <a:p>
            <a:pPr marL="0" lvl="1" indent="0">
              <a:spcBef>
                <a:spcPts val="0"/>
              </a:spcBef>
              <a:spcAft>
                <a:spcPts val="1200"/>
              </a:spcAft>
              <a:buNone/>
            </a:pPr>
            <a:r>
              <a:rPr lang="en-US" altLang="en-US" sz="2200" dirty="0">
                <a:solidFill>
                  <a:srgbClr val="0070C0"/>
                </a:solidFill>
                <a:latin typeface="Courier New" panose="02070309020205020404" pitchFamily="49" charset="0"/>
                <a:cs typeface="Courier New" panose="02070309020205020404" pitchFamily="49" charset="0"/>
              </a:rPr>
              <a:t>&lt;h1</a:t>
            </a:r>
            <a:r>
              <a:rPr lang="en-US" altLang="en-US" sz="2200" dirty="0">
                <a:latin typeface="Courier New" panose="02070309020205020404" pitchFamily="49" charset="0"/>
                <a:cs typeface="Courier New" panose="02070309020205020404" pitchFamily="49" charset="0"/>
              </a:rPr>
              <a:t> </a:t>
            </a:r>
            <a:r>
              <a:rPr lang="en-US" altLang="en-US" sz="2200" dirty="0">
                <a:solidFill>
                  <a:srgbClr val="FF0000"/>
                </a:solidFill>
                <a:latin typeface="Courier New" panose="02070309020205020404" pitchFamily="49" charset="0"/>
                <a:cs typeface="Courier New" panose="02070309020205020404" pitchFamily="49" charset="0"/>
              </a:rPr>
              <a:t>class</a:t>
            </a:r>
            <a:r>
              <a:rPr lang="en-US" altLang="en-US" sz="2200" dirty="0">
                <a:latin typeface="Courier New" panose="02070309020205020404" pitchFamily="49" charset="0"/>
                <a:cs typeface="Courier New" panose="02070309020205020404" pitchFamily="49" charset="0"/>
              </a:rPr>
              <a:t>=</a:t>
            </a:r>
            <a:r>
              <a:rPr lang="en-US" altLang="en-US" sz="2200" dirty="0">
                <a:solidFill>
                  <a:srgbClr val="7030A0"/>
                </a:solidFill>
                <a:latin typeface="Courier New" panose="02070309020205020404" pitchFamily="49" charset="0"/>
                <a:cs typeface="Courier New" panose="02070309020205020404" pitchFamily="49" charset="0"/>
              </a:rPr>
              <a:t>“bold italics”</a:t>
            </a:r>
            <a:r>
              <a:rPr lang="en-US" altLang="en-US" sz="2200" dirty="0">
                <a:solidFill>
                  <a:srgbClr val="0070C0"/>
                </a:solidFill>
                <a:latin typeface="Courier New" panose="02070309020205020404" pitchFamily="49" charset="0"/>
                <a:cs typeface="Courier New" panose="02070309020205020404" pitchFamily="49" charset="0"/>
              </a:rPr>
              <a:t>&gt;</a:t>
            </a:r>
            <a:r>
              <a:rPr lang="en-US" altLang="en-US" sz="2200" dirty="0">
                <a:latin typeface="Courier New" panose="02070309020205020404" pitchFamily="49" charset="0"/>
                <a:cs typeface="Courier New" panose="02070309020205020404" pitchFamily="49" charset="0"/>
              </a:rPr>
              <a:t>This is special h1</a:t>
            </a:r>
            <a:r>
              <a:rPr lang="en-US" altLang="en-US" sz="2200" dirty="0">
                <a:solidFill>
                  <a:srgbClr val="0070C0"/>
                </a:solidFill>
                <a:latin typeface="Courier New" panose="02070309020205020404" pitchFamily="49" charset="0"/>
                <a:cs typeface="Courier New" panose="02070309020205020404" pitchFamily="49" charset="0"/>
              </a:rPr>
              <a:t>&lt;/h1&gt;</a:t>
            </a:r>
          </a:p>
          <a:p>
            <a:pPr marL="0" lvl="1" indent="0">
              <a:spcBef>
                <a:spcPts val="0"/>
              </a:spcBef>
              <a:spcAft>
                <a:spcPts val="1200"/>
              </a:spcAft>
              <a:buNone/>
            </a:pPr>
            <a:r>
              <a:rPr lang="en-US" altLang="en-US" sz="2200" dirty="0">
                <a:solidFill>
                  <a:srgbClr val="0070C0"/>
                </a:solidFill>
                <a:latin typeface="Courier New" panose="02070309020205020404" pitchFamily="49" charset="0"/>
                <a:cs typeface="Courier New" panose="02070309020205020404" pitchFamily="49" charset="0"/>
              </a:rPr>
              <a:t>&lt;p </a:t>
            </a:r>
            <a:r>
              <a:rPr lang="en-US" altLang="en-US" sz="2200" dirty="0">
                <a:solidFill>
                  <a:srgbClr val="FF0000"/>
                </a:solidFill>
                <a:latin typeface="Courier New" panose="02070309020205020404" pitchFamily="49" charset="0"/>
                <a:cs typeface="Courier New" panose="02070309020205020404" pitchFamily="49" charset="0"/>
              </a:rPr>
              <a:t>class</a:t>
            </a:r>
            <a:r>
              <a:rPr lang="en-US" altLang="en-US" sz="2200" dirty="0">
                <a:latin typeface="Courier New" panose="02070309020205020404" pitchFamily="49" charset="0"/>
                <a:cs typeface="Courier New" panose="02070309020205020404" pitchFamily="49" charset="0"/>
              </a:rPr>
              <a:t>=</a:t>
            </a:r>
            <a:r>
              <a:rPr lang="en-US" altLang="en-US" sz="2200" dirty="0">
                <a:solidFill>
                  <a:srgbClr val="7030A0"/>
                </a:solidFill>
                <a:latin typeface="Courier New" panose="02070309020205020404" pitchFamily="49" charset="0"/>
                <a:cs typeface="Courier New" panose="02070309020205020404" pitchFamily="49" charset="0"/>
              </a:rPr>
              <a:t>“bold italics”</a:t>
            </a:r>
            <a:r>
              <a:rPr lang="en-US" altLang="en-US" sz="2200" dirty="0">
                <a:solidFill>
                  <a:srgbClr val="0070C0"/>
                </a:solidFill>
                <a:latin typeface="Courier New" panose="02070309020205020404" pitchFamily="49" charset="0"/>
                <a:cs typeface="Courier New" panose="02070309020205020404" pitchFamily="49" charset="0"/>
              </a:rPr>
              <a:t>&gt;</a:t>
            </a:r>
            <a:r>
              <a:rPr lang="en-US" altLang="en-US" sz="2200" dirty="0">
                <a:latin typeface="Courier New" panose="02070309020205020404" pitchFamily="49" charset="0"/>
                <a:cs typeface="Courier New" panose="02070309020205020404" pitchFamily="49" charset="0"/>
              </a:rPr>
              <a:t>This is special text</a:t>
            </a:r>
            <a:r>
              <a:rPr lang="en-US" altLang="en-US" sz="2200" dirty="0">
                <a:solidFill>
                  <a:srgbClr val="0070C0"/>
                </a:solidFill>
                <a:latin typeface="Courier New" panose="02070309020205020404" pitchFamily="49" charset="0"/>
                <a:cs typeface="Courier New" panose="02070309020205020404" pitchFamily="49" charset="0"/>
              </a:rPr>
              <a:t>&lt;/p&gt;</a:t>
            </a:r>
          </a:p>
          <a:p>
            <a:endParaRPr lang="en-US" dirty="0"/>
          </a:p>
        </p:txBody>
      </p:sp>
    </p:spTree>
    <p:extLst>
      <p:ext uri="{BB962C8B-B14F-4D97-AF65-F5344CB8AC3E}">
        <p14:creationId xmlns:p14="http://schemas.microsoft.com/office/powerpoint/2010/main" val="364360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473200"/>
            <a:ext cx="10515600" cy="4351338"/>
          </a:xfrm>
        </p:spPr>
        <p:txBody>
          <a:bodyPr/>
          <a:lstStyle/>
          <a:p>
            <a:pPr marL="0" indent="0">
              <a:spcAft>
                <a:spcPts val="1200"/>
              </a:spcAft>
              <a:buNone/>
            </a:pPr>
            <a:r>
              <a:rPr lang="en-US" dirty="0">
                <a:latin typeface="Corbel Light" panose="020B0303020204020204" pitchFamily="34" charset="0"/>
              </a:rPr>
              <a:t>Gestalt Psychology was founded by Max Wertheimer</a:t>
            </a:r>
          </a:p>
          <a:p>
            <a:pPr marL="0" indent="0">
              <a:spcAft>
                <a:spcPts val="1200"/>
              </a:spcAft>
              <a:buNone/>
            </a:pPr>
            <a:r>
              <a:rPr lang="en-US" dirty="0">
                <a:latin typeface="Corbel Light" panose="020B0303020204020204" pitchFamily="34" charset="0"/>
              </a:rPr>
              <a:t>Gestalt psychology is based on the observation that we often experience things that are not a part of our simple sensations (</a:t>
            </a:r>
            <a:r>
              <a:rPr lang="en-US" dirty="0" err="1">
                <a:latin typeface="Corbel Light" panose="020B0303020204020204" pitchFamily="34" charset="0"/>
              </a:rPr>
              <a:t>Boeree</a:t>
            </a:r>
            <a:r>
              <a:rPr lang="en-US" dirty="0">
                <a:latin typeface="Corbel Light" panose="020B0303020204020204" pitchFamily="34" charset="0"/>
              </a:rPr>
              <a:t>, 2000)</a:t>
            </a:r>
          </a:p>
          <a:p>
            <a:pPr marL="0" indent="0">
              <a:spcAft>
                <a:spcPts val="1200"/>
              </a:spcAft>
              <a:buNone/>
            </a:pPr>
            <a:r>
              <a:rPr lang="en-US" dirty="0">
                <a:latin typeface="Corbel Light" panose="020B0303020204020204" pitchFamily="34" charset="0"/>
              </a:rPr>
              <a:t>Over the years, other authors have adapted Gestalt Psychology to form the Gestalt Theory on Web Design</a:t>
            </a:r>
          </a:p>
        </p:txBody>
      </p:sp>
    </p:spTree>
    <p:extLst>
      <p:ext uri="{BB962C8B-B14F-4D97-AF65-F5344CB8AC3E}">
        <p14:creationId xmlns:p14="http://schemas.microsoft.com/office/powerpoint/2010/main" val="48288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219D4E-6AF5-4EE3-A264-C212880A5B8D}"/>
              </a:ext>
            </a:extLst>
          </p:cNvPr>
          <p:cNvPicPr>
            <a:picLocks noChangeAspect="1"/>
          </p:cNvPicPr>
          <p:nvPr/>
        </p:nvPicPr>
        <p:blipFill>
          <a:blip r:embed="rId3"/>
          <a:stretch>
            <a:fillRect/>
          </a:stretch>
        </p:blipFill>
        <p:spPr>
          <a:xfrm>
            <a:off x="3579223" y="4021894"/>
            <a:ext cx="5033554" cy="1993810"/>
          </a:xfrm>
          <a:prstGeom prst="rect">
            <a:avLst/>
          </a:prstGeom>
        </p:spPr>
      </p:pic>
      <p:sp>
        <p:nvSpPr>
          <p:cNvPr id="2" name="Title 1"/>
          <p:cNvSpPr>
            <a:spLocks noGrp="1"/>
          </p:cNvSpPr>
          <p:nvPr>
            <p:ph type="title"/>
          </p:nvPr>
        </p:nvSpPr>
        <p:spPr/>
        <p:txBody>
          <a:bodyPr/>
          <a:lstStyle/>
          <a:p>
            <a:r>
              <a:rPr lang="en-US" dirty="0"/>
              <a:t>CSS Classes</a:t>
            </a:r>
          </a:p>
        </p:txBody>
      </p:sp>
      <p:sp>
        <p:nvSpPr>
          <p:cNvPr id="3" name="Content Placeholder 2"/>
          <p:cNvSpPr>
            <a:spLocks noGrp="1"/>
          </p:cNvSpPr>
          <p:nvPr>
            <p:ph idx="1"/>
          </p:nvPr>
        </p:nvSpPr>
        <p:spPr>
          <a:xfrm>
            <a:off x="753736" y="1465954"/>
            <a:ext cx="11117966" cy="4513587"/>
          </a:xfrm>
        </p:spPr>
        <p:txBody>
          <a:bodyPr>
            <a:noAutofit/>
          </a:bodyPr>
          <a:lstStyle/>
          <a:p>
            <a:pPr marL="0" lvl="1" indent="0">
              <a:buNone/>
            </a:pPr>
            <a:r>
              <a:rPr lang="en-US" altLang="en-US" sz="2200" dirty="0">
                <a:solidFill>
                  <a:schemeClr val="accent6">
                    <a:lumMod val="75000"/>
                  </a:schemeClr>
                </a:solidFill>
                <a:latin typeface="Courier New" panose="02070309020205020404" pitchFamily="49" charset="0"/>
                <a:cs typeface="Courier New" panose="02070309020205020404" pitchFamily="49" charset="0"/>
              </a:rPr>
              <a:t>/* General rule in CSS */</a:t>
            </a:r>
            <a:endParaRPr lang="en-US" altLang="en-US" sz="2200" dirty="0">
              <a:latin typeface="Courier New" panose="02070309020205020404" pitchFamily="49" charset="0"/>
              <a:cs typeface="Courier New" panose="02070309020205020404" pitchFamily="49" charset="0"/>
            </a:endParaRPr>
          </a:p>
          <a:p>
            <a:pPr marL="0" lvl="1" indent="0">
              <a:buNone/>
            </a:pPr>
            <a:r>
              <a:rPr lang="en-US" altLang="en-US" sz="2200" dirty="0">
                <a:solidFill>
                  <a:srgbClr val="0070C0"/>
                </a:solidFill>
                <a:latin typeface="Courier New" panose="02070309020205020404" pitchFamily="49" charset="0"/>
                <a:cs typeface="Courier New" panose="02070309020205020404" pitchFamily="49" charset="0"/>
              </a:rPr>
              <a:t>p</a:t>
            </a:r>
            <a:r>
              <a:rPr lang="en-US" altLang="en-US" sz="2200" dirty="0">
                <a:latin typeface="Courier New" panose="02070309020205020404" pitchFamily="49" charset="0"/>
                <a:cs typeface="Courier New" panose="02070309020205020404" pitchFamily="49" charset="0"/>
              </a:rPr>
              <a:t> { </a:t>
            </a:r>
            <a:r>
              <a:rPr lang="en-US" altLang="en-US" sz="2200" dirty="0">
                <a:solidFill>
                  <a:srgbClr val="0070C0"/>
                </a:solidFill>
                <a:latin typeface="Courier New" panose="02070309020205020404" pitchFamily="49" charset="0"/>
                <a:cs typeface="Courier New" panose="02070309020205020404" pitchFamily="49" charset="0"/>
              </a:rPr>
              <a:t>font-family</a:t>
            </a:r>
            <a:r>
              <a:rPr lang="en-US" altLang="en-US" sz="2200" dirty="0">
                <a:latin typeface="Courier New" panose="02070309020205020404" pitchFamily="49" charset="0"/>
                <a:cs typeface="Courier New" panose="02070309020205020404" pitchFamily="49" charset="0"/>
              </a:rPr>
              <a:t>: </a:t>
            </a:r>
            <a:r>
              <a:rPr lang="en-US" altLang="en-US" sz="2200" dirty="0" err="1">
                <a:latin typeface="Courier New" panose="02070309020205020404" pitchFamily="49" charset="0"/>
                <a:cs typeface="Courier New" panose="02070309020205020404" pitchFamily="49" charset="0"/>
              </a:rPr>
              <a:t>Raleway</a:t>
            </a:r>
            <a:r>
              <a:rPr lang="en-US" altLang="en-US" sz="2200" dirty="0">
                <a:latin typeface="Courier New" panose="02070309020205020404" pitchFamily="49" charset="0"/>
                <a:cs typeface="Courier New" panose="02070309020205020404" pitchFamily="49" charset="0"/>
              </a:rPr>
              <a:t>, Helvetica, sans-serif }</a:t>
            </a:r>
            <a:endParaRPr lang="en-US" altLang="en-US" sz="2200" dirty="0">
              <a:solidFill>
                <a:schemeClr val="accent6">
                  <a:lumMod val="75000"/>
                </a:schemeClr>
              </a:solidFill>
              <a:latin typeface="Courier New" panose="02070309020205020404" pitchFamily="49" charset="0"/>
              <a:cs typeface="Courier New" panose="02070309020205020404" pitchFamily="49" charset="0"/>
            </a:endParaRPr>
          </a:p>
          <a:p>
            <a:pPr marL="0" lvl="1" indent="0">
              <a:buNone/>
            </a:pPr>
            <a:r>
              <a:rPr lang="en-US" altLang="en-US" sz="2200" dirty="0">
                <a:solidFill>
                  <a:srgbClr val="0070C0"/>
                </a:solidFill>
                <a:latin typeface="Courier New" panose="02070309020205020404" pitchFamily="49" charset="0"/>
                <a:cs typeface="Courier New" panose="02070309020205020404" pitchFamily="49" charset="0"/>
              </a:rPr>
              <a:t>.bold </a:t>
            </a:r>
            <a:r>
              <a:rPr lang="en-US" altLang="en-US" sz="2200" dirty="0">
                <a:latin typeface="Courier New" panose="02070309020205020404" pitchFamily="49" charset="0"/>
                <a:cs typeface="Courier New" panose="02070309020205020404" pitchFamily="49" charset="0"/>
              </a:rPr>
              <a:t>{ </a:t>
            </a:r>
            <a:r>
              <a:rPr lang="en-US" altLang="en-US" sz="2200" dirty="0">
                <a:solidFill>
                  <a:srgbClr val="0070C0"/>
                </a:solidFill>
                <a:latin typeface="Courier New" panose="02070309020205020404" pitchFamily="49" charset="0"/>
                <a:cs typeface="Courier New" panose="02070309020205020404" pitchFamily="49" charset="0"/>
              </a:rPr>
              <a:t>font-weight</a:t>
            </a:r>
            <a:r>
              <a:rPr lang="en-US" altLang="en-US" sz="2200" dirty="0">
                <a:latin typeface="Courier New" panose="02070309020205020404" pitchFamily="49" charset="0"/>
                <a:cs typeface="Courier New" panose="02070309020205020404" pitchFamily="49" charset="0"/>
              </a:rPr>
              <a:t>: bold }  </a:t>
            </a:r>
            <a:r>
              <a:rPr lang="en-US" altLang="en-US" sz="2200" dirty="0">
                <a:solidFill>
                  <a:schemeClr val="accent6">
                    <a:lumMod val="75000"/>
                  </a:schemeClr>
                </a:solidFill>
                <a:latin typeface="Courier New" panose="02070309020205020404" pitchFamily="49" charset="0"/>
                <a:cs typeface="Courier New" panose="02070309020205020404" pitchFamily="49" charset="0"/>
              </a:rPr>
              <a:t>/* CSS class for font weight */</a:t>
            </a:r>
          </a:p>
          <a:p>
            <a:pPr marL="0" lvl="1" indent="0">
              <a:buNone/>
            </a:pPr>
            <a:r>
              <a:rPr lang="en-US" altLang="en-US" sz="2200" dirty="0">
                <a:solidFill>
                  <a:srgbClr val="0070C0"/>
                </a:solidFill>
                <a:latin typeface="Courier New" panose="02070309020205020404" pitchFamily="49" charset="0"/>
                <a:cs typeface="Courier New" panose="02070309020205020404" pitchFamily="49" charset="0"/>
              </a:rPr>
              <a:t>.italics </a:t>
            </a:r>
            <a:r>
              <a:rPr lang="en-US" altLang="en-US" sz="2200" dirty="0">
                <a:latin typeface="Courier New" panose="02070309020205020404" pitchFamily="49" charset="0"/>
                <a:cs typeface="Courier New" panose="02070309020205020404" pitchFamily="49" charset="0"/>
              </a:rPr>
              <a:t>{ </a:t>
            </a:r>
            <a:r>
              <a:rPr lang="en-US" altLang="en-US" sz="2200" dirty="0">
                <a:solidFill>
                  <a:srgbClr val="0070C0"/>
                </a:solidFill>
                <a:latin typeface="Courier New" panose="02070309020205020404" pitchFamily="49" charset="0"/>
                <a:cs typeface="Courier New" panose="02070309020205020404" pitchFamily="49" charset="0"/>
              </a:rPr>
              <a:t>font-style</a:t>
            </a:r>
            <a:r>
              <a:rPr lang="en-US" altLang="en-US" sz="2200" dirty="0">
                <a:latin typeface="Courier New" panose="02070309020205020404" pitchFamily="49" charset="0"/>
                <a:cs typeface="Courier New" panose="02070309020205020404" pitchFamily="49" charset="0"/>
              </a:rPr>
              <a:t>: italic }  </a:t>
            </a:r>
            <a:r>
              <a:rPr lang="en-US" altLang="en-US" sz="2200" dirty="0">
                <a:solidFill>
                  <a:schemeClr val="accent6">
                    <a:lumMod val="75000"/>
                  </a:schemeClr>
                </a:solidFill>
                <a:latin typeface="Courier New" panose="02070309020205020404" pitchFamily="49" charset="0"/>
                <a:cs typeface="Courier New" panose="02070309020205020404" pitchFamily="49" charset="0"/>
              </a:rPr>
              <a:t>/* CSS class for font style */</a:t>
            </a:r>
            <a:br>
              <a:rPr lang="en-US" altLang="en-US" dirty="0"/>
            </a:br>
            <a:endParaRPr lang="en-US" altLang="en-US" dirty="0"/>
          </a:p>
          <a:p>
            <a:pPr marL="0" lvl="1" indent="0">
              <a:spcBef>
                <a:spcPts val="0"/>
              </a:spcBef>
              <a:spcAft>
                <a:spcPts val="1200"/>
              </a:spcAft>
              <a:buNone/>
            </a:pPr>
            <a:r>
              <a:rPr lang="en-US" altLang="en-US" sz="2200" dirty="0">
                <a:solidFill>
                  <a:srgbClr val="0070C0"/>
                </a:solidFill>
                <a:latin typeface="Courier New" panose="02070309020205020404" pitchFamily="49" charset="0"/>
                <a:cs typeface="Courier New" panose="02070309020205020404" pitchFamily="49" charset="0"/>
              </a:rPr>
              <a:t>&lt;h1</a:t>
            </a:r>
            <a:r>
              <a:rPr lang="en-US" altLang="en-US" sz="2200" dirty="0">
                <a:latin typeface="Courier New" panose="02070309020205020404" pitchFamily="49" charset="0"/>
                <a:cs typeface="Courier New" panose="02070309020205020404" pitchFamily="49" charset="0"/>
              </a:rPr>
              <a:t> </a:t>
            </a:r>
            <a:r>
              <a:rPr lang="en-US" altLang="en-US" sz="2200" dirty="0">
                <a:solidFill>
                  <a:srgbClr val="FF0000"/>
                </a:solidFill>
                <a:latin typeface="Courier New" panose="02070309020205020404" pitchFamily="49" charset="0"/>
                <a:cs typeface="Courier New" panose="02070309020205020404" pitchFamily="49" charset="0"/>
              </a:rPr>
              <a:t>class</a:t>
            </a:r>
            <a:r>
              <a:rPr lang="en-US" altLang="en-US" sz="2200" dirty="0">
                <a:latin typeface="Courier New" panose="02070309020205020404" pitchFamily="49" charset="0"/>
                <a:cs typeface="Courier New" panose="02070309020205020404" pitchFamily="49" charset="0"/>
              </a:rPr>
              <a:t>=</a:t>
            </a:r>
            <a:r>
              <a:rPr lang="en-US" altLang="en-US" sz="2200" dirty="0">
                <a:solidFill>
                  <a:srgbClr val="7030A0"/>
                </a:solidFill>
                <a:latin typeface="Courier New" panose="02070309020205020404" pitchFamily="49" charset="0"/>
                <a:cs typeface="Courier New" panose="02070309020205020404" pitchFamily="49" charset="0"/>
              </a:rPr>
              <a:t>“bold italics”</a:t>
            </a:r>
            <a:r>
              <a:rPr lang="en-US" altLang="en-US" sz="2200" dirty="0">
                <a:solidFill>
                  <a:srgbClr val="0070C0"/>
                </a:solidFill>
                <a:latin typeface="Courier New" panose="02070309020205020404" pitchFamily="49" charset="0"/>
                <a:cs typeface="Courier New" panose="02070309020205020404" pitchFamily="49" charset="0"/>
              </a:rPr>
              <a:t>&gt;</a:t>
            </a:r>
            <a:r>
              <a:rPr lang="en-US" altLang="en-US" sz="2200" dirty="0">
                <a:latin typeface="Courier New" panose="02070309020205020404" pitchFamily="49" charset="0"/>
                <a:cs typeface="Courier New" panose="02070309020205020404" pitchFamily="49" charset="0"/>
              </a:rPr>
              <a:t>This is special h1</a:t>
            </a:r>
            <a:r>
              <a:rPr lang="en-US" altLang="en-US" sz="2200" dirty="0">
                <a:solidFill>
                  <a:srgbClr val="0070C0"/>
                </a:solidFill>
                <a:latin typeface="Courier New" panose="02070309020205020404" pitchFamily="49" charset="0"/>
                <a:cs typeface="Courier New" panose="02070309020205020404" pitchFamily="49" charset="0"/>
              </a:rPr>
              <a:t>&lt;/h1&gt;</a:t>
            </a:r>
          </a:p>
          <a:p>
            <a:pPr marL="0" lvl="1" indent="0">
              <a:spcBef>
                <a:spcPts val="0"/>
              </a:spcBef>
              <a:spcAft>
                <a:spcPts val="1200"/>
              </a:spcAft>
              <a:buNone/>
            </a:pPr>
            <a:r>
              <a:rPr lang="en-US" altLang="en-US" sz="2200" dirty="0">
                <a:solidFill>
                  <a:srgbClr val="0070C0"/>
                </a:solidFill>
                <a:latin typeface="Courier New" panose="02070309020205020404" pitchFamily="49" charset="0"/>
                <a:cs typeface="Courier New" panose="02070309020205020404" pitchFamily="49" charset="0"/>
              </a:rPr>
              <a:t>&lt;p </a:t>
            </a:r>
            <a:r>
              <a:rPr lang="en-US" altLang="en-US" sz="2200" dirty="0">
                <a:solidFill>
                  <a:srgbClr val="FF0000"/>
                </a:solidFill>
                <a:latin typeface="Courier New" panose="02070309020205020404" pitchFamily="49" charset="0"/>
                <a:cs typeface="Courier New" panose="02070309020205020404" pitchFamily="49" charset="0"/>
              </a:rPr>
              <a:t>class</a:t>
            </a:r>
            <a:r>
              <a:rPr lang="en-US" altLang="en-US" sz="2200" dirty="0">
                <a:latin typeface="Courier New" panose="02070309020205020404" pitchFamily="49" charset="0"/>
                <a:cs typeface="Courier New" panose="02070309020205020404" pitchFamily="49" charset="0"/>
              </a:rPr>
              <a:t>=</a:t>
            </a:r>
            <a:r>
              <a:rPr lang="en-US" altLang="en-US" sz="2200" dirty="0">
                <a:solidFill>
                  <a:srgbClr val="7030A0"/>
                </a:solidFill>
                <a:latin typeface="Courier New" panose="02070309020205020404" pitchFamily="49" charset="0"/>
                <a:cs typeface="Courier New" panose="02070309020205020404" pitchFamily="49" charset="0"/>
              </a:rPr>
              <a:t>“bold italics”</a:t>
            </a:r>
            <a:r>
              <a:rPr lang="en-US" altLang="en-US" sz="2200" dirty="0">
                <a:solidFill>
                  <a:srgbClr val="0070C0"/>
                </a:solidFill>
                <a:latin typeface="Courier New" panose="02070309020205020404" pitchFamily="49" charset="0"/>
                <a:cs typeface="Courier New" panose="02070309020205020404" pitchFamily="49" charset="0"/>
              </a:rPr>
              <a:t>&gt;</a:t>
            </a:r>
            <a:r>
              <a:rPr lang="en-US" altLang="en-US" sz="2200" dirty="0">
                <a:latin typeface="Courier New" panose="02070309020205020404" pitchFamily="49" charset="0"/>
                <a:cs typeface="Courier New" panose="02070309020205020404" pitchFamily="49" charset="0"/>
              </a:rPr>
              <a:t>This is special text</a:t>
            </a:r>
            <a:r>
              <a:rPr lang="en-US" altLang="en-US" sz="2200" dirty="0">
                <a:solidFill>
                  <a:srgbClr val="0070C0"/>
                </a:solidFill>
                <a:latin typeface="Courier New" panose="02070309020205020404" pitchFamily="49" charset="0"/>
                <a:cs typeface="Courier New" panose="02070309020205020404" pitchFamily="49" charset="0"/>
              </a:rPr>
              <a:t>&lt;/p&gt;</a:t>
            </a:r>
          </a:p>
          <a:p>
            <a:endParaRPr lang="en-US" dirty="0"/>
          </a:p>
        </p:txBody>
      </p:sp>
    </p:spTree>
    <p:extLst>
      <p:ext uri="{BB962C8B-B14F-4D97-AF65-F5344CB8AC3E}">
        <p14:creationId xmlns:p14="http://schemas.microsoft.com/office/powerpoint/2010/main" val="2522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Flashback!</a:t>
            </a:r>
          </a:p>
        </p:txBody>
      </p:sp>
      <p:sp>
        <p:nvSpPr>
          <p:cNvPr id="3" name="Content Placeholder 2"/>
          <p:cNvSpPr>
            <a:spLocks noGrp="1"/>
          </p:cNvSpPr>
          <p:nvPr>
            <p:ph idx="1"/>
          </p:nvPr>
        </p:nvSpPr>
        <p:spPr>
          <a:xfrm>
            <a:off x="1076739" y="1890879"/>
            <a:ext cx="8543193" cy="3456373"/>
          </a:xfrm>
        </p:spPr>
        <p:txBody>
          <a:bodyPr/>
          <a:lstStyle/>
          <a:p>
            <a:pPr marL="0" indent="0">
              <a:buNone/>
            </a:pPr>
            <a:r>
              <a:rPr lang="en-US" dirty="0"/>
              <a:t>Identify the elements in the following CSS rule:</a:t>
            </a:r>
          </a:p>
          <a:p>
            <a:pPr marL="0" indent="0">
              <a:buNone/>
            </a:pPr>
            <a:r>
              <a:rPr lang="en-US" dirty="0">
                <a:solidFill>
                  <a:srgbClr val="0070C0"/>
                </a:solidFill>
                <a:latin typeface="Courier New" panose="02070309020205020404" pitchFamily="49" charset="0"/>
                <a:cs typeface="Courier New" panose="02070309020205020404" pitchFamily="49" charset="0"/>
              </a:rPr>
              <a:t>p</a:t>
            </a:r>
            <a:r>
              <a:rPr lang="en-US" dirty="0">
                <a:latin typeface="Courier New" panose="02070309020205020404" pitchFamily="49" charset="0"/>
                <a:cs typeface="Courier New" panose="02070309020205020404" pitchFamily="49" charset="0"/>
              </a:rPr>
              <a:t> { </a:t>
            </a:r>
            <a:r>
              <a:rPr lang="en-US" dirty="0">
                <a:solidFill>
                  <a:srgbClr val="0070C0"/>
                </a:solidFill>
                <a:latin typeface="Courier New" panose="02070309020205020404" pitchFamily="49" charset="0"/>
                <a:cs typeface="Courier New" panose="02070309020205020404" pitchFamily="49" charset="0"/>
              </a:rPr>
              <a:t>color</a:t>
            </a:r>
            <a:r>
              <a:rPr lang="en-US" dirty="0">
                <a:latin typeface="Courier New" panose="02070309020205020404" pitchFamily="49" charset="0"/>
                <a:cs typeface="Courier New" panose="02070309020205020404" pitchFamily="49" charset="0"/>
              </a:rPr>
              <a:t>: #FF8822; }</a:t>
            </a:r>
          </a:p>
        </p:txBody>
      </p:sp>
      <p:cxnSp>
        <p:nvCxnSpPr>
          <p:cNvPr id="5" name="Straight Arrow Connector 4"/>
          <p:cNvCxnSpPr/>
          <p:nvPr/>
        </p:nvCxnSpPr>
        <p:spPr>
          <a:xfrm flipH="1" flipV="1">
            <a:off x="1264356" y="2765778"/>
            <a:ext cx="158044" cy="211102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33689" y="4876800"/>
            <a:ext cx="232551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2444951" y="2765781"/>
            <a:ext cx="125589" cy="142045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70540" y="4186237"/>
            <a:ext cx="232551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315727" y="2765778"/>
            <a:ext cx="42685" cy="68703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358412" y="3448048"/>
            <a:ext cx="2335036" cy="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940279" y="4505173"/>
            <a:ext cx="1202765" cy="461665"/>
          </a:xfrm>
          <a:prstGeom prst="rect">
            <a:avLst/>
          </a:prstGeom>
          <a:noFill/>
        </p:spPr>
        <p:txBody>
          <a:bodyPr wrap="none" rtlCol="0">
            <a:spAutoFit/>
          </a:bodyPr>
          <a:lstStyle/>
          <a:p>
            <a:r>
              <a:rPr lang="en-US" sz="2400" dirty="0"/>
              <a:t>Selector</a:t>
            </a:r>
          </a:p>
        </p:txBody>
      </p:sp>
      <p:sp>
        <p:nvSpPr>
          <p:cNvPr id="22" name="TextBox 21"/>
          <p:cNvSpPr txBox="1"/>
          <p:nvPr/>
        </p:nvSpPr>
        <p:spPr>
          <a:xfrm>
            <a:off x="3044869" y="3835716"/>
            <a:ext cx="1272977" cy="461665"/>
          </a:xfrm>
          <a:prstGeom prst="rect">
            <a:avLst/>
          </a:prstGeom>
          <a:noFill/>
        </p:spPr>
        <p:txBody>
          <a:bodyPr wrap="none" rtlCol="0">
            <a:spAutoFit/>
          </a:bodyPr>
          <a:lstStyle/>
          <a:p>
            <a:r>
              <a:rPr lang="en-US" sz="2400" dirty="0"/>
              <a:t>Property</a:t>
            </a:r>
          </a:p>
        </p:txBody>
      </p:sp>
      <p:sp>
        <p:nvSpPr>
          <p:cNvPr id="23" name="TextBox 22"/>
          <p:cNvSpPr txBox="1"/>
          <p:nvPr/>
        </p:nvSpPr>
        <p:spPr>
          <a:xfrm>
            <a:off x="5003840" y="3065313"/>
            <a:ext cx="876074" cy="461665"/>
          </a:xfrm>
          <a:prstGeom prst="rect">
            <a:avLst/>
          </a:prstGeom>
          <a:noFill/>
        </p:spPr>
        <p:txBody>
          <a:bodyPr wrap="none" rtlCol="0">
            <a:spAutoFit/>
          </a:bodyPr>
          <a:lstStyle/>
          <a:p>
            <a:r>
              <a:rPr lang="en-US" sz="2400" dirty="0"/>
              <a:t>Value</a:t>
            </a:r>
          </a:p>
        </p:txBody>
      </p:sp>
      <p:sp>
        <p:nvSpPr>
          <p:cNvPr id="24" name="TextBox 23"/>
          <p:cNvSpPr txBox="1"/>
          <p:nvPr/>
        </p:nvSpPr>
        <p:spPr>
          <a:xfrm>
            <a:off x="7237121" y="4012795"/>
            <a:ext cx="3014599" cy="923330"/>
          </a:xfrm>
          <a:prstGeom prst="rect">
            <a:avLst/>
          </a:prstGeom>
          <a:noFill/>
        </p:spPr>
        <p:txBody>
          <a:bodyPr wrap="square" rtlCol="0">
            <a:spAutoFit/>
          </a:bodyPr>
          <a:lstStyle/>
          <a:p>
            <a:pPr algn="ctr"/>
            <a:r>
              <a:rPr lang="en-US" sz="5400" b="1" dirty="0">
                <a:solidFill>
                  <a:srgbClr val="FF0000"/>
                </a:solidFill>
                <a:latin typeface="Brush Script Std" panose="03060802040607070404" pitchFamily="66" charset="0"/>
              </a:rPr>
              <a:t>Well Done!</a:t>
            </a:r>
          </a:p>
        </p:txBody>
      </p:sp>
    </p:spTree>
    <p:extLst>
      <p:ext uri="{BB962C8B-B14F-4D97-AF65-F5344CB8AC3E}">
        <p14:creationId xmlns:p14="http://schemas.microsoft.com/office/powerpoint/2010/main" val="359751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2000"/>
                                        <p:tgtEl>
                                          <p:spTgt spid="15"/>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2000"/>
                                        <p:tgtEl>
                                          <p:spTgt spid="14"/>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2000"/>
                                        <p:tgtEl>
                                          <p:spTgt spid="9"/>
                                        </p:tgtEl>
                                      </p:cBhvr>
                                    </p:animEffect>
                                  </p:childTnLst>
                                </p:cTn>
                              </p:par>
                            </p:childTnLst>
                          </p:cTn>
                        </p:par>
                        <p:par>
                          <p:cTn id="15" fill="hold">
                            <p:stCondLst>
                              <p:cond delay="40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2000"/>
                                        <p:tgtEl>
                                          <p:spTgt spid="8"/>
                                        </p:tgtEl>
                                      </p:cBhvr>
                                    </p:animEffect>
                                  </p:childTnLst>
                                </p:cTn>
                              </p:par>
                              <p:par>
                                <p:cTn id="19" presetID="22" presetClass="entr" presetSubtype="2"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2000"/>
                                        <p:tgtEl>
                                          <p:spTgt spid="7"/>
                                        </p:tgtEl>
                                      </p:cBhvr>
                                    </p:animEffect>
                                  </p:childTnLst>
                                </p:cTn>
                              </p:par>
                            </p:childTnLst>
                          </p:cTn>
                        </p:par>
                        <p:par>
                          <p:cTn id="22" fill="hold">
                            <p:stCondLst>
                              <p:cond delay="6000"/>
                            </p:stCondLst>
                            <p:childTnLst>
                              <p:par>
                                <p:cTn id="23" presetID="22" presetClass="entr" presetSubtype="2"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par>
                          <p:cTn id="46" fill="hold">
                            <p:stCondLst>
                              <p:cond delay="500"/>
                            </p:stCondLst>
                            <p:childTnLst>
                              <p:par>
                                <p:cTn id="47" presetID="27" presetClass="emph" presetSubtype="0" repeatCount="indefinite" fill="remove" grpId="1" nodeType="afterEffect">
                                  <p:stCondLst>
                                    <p:cond delay="0"/>
                                  </p:stCondLst>
                                  <p:endCondLst>
                                    <p:cond evt="onNext" delay="0">
                                      <p:tgtEl>
                                        <p:sldTgt/>
                                      </p:tgtEl>
                                    </p:cond>
                                  </p:endCondLst>
                                  <p:childTnLst>
                                    <p:animClr clrSpc="rgb" dir="cw">
                                      <p:cBhvr override="childStyle">
                                        <p:cTn id="48" dur="250" autoRev="1" fill="remove"/>
                                        <p:tgtEl>
                                          <p:spTgt spid="24"/>
                                        </p:tgtEl>
                                        <p:attrNameLst>
                                          <p:attrName>style.color</p:attrName>
                                        </p:attrNameLst>
                                      </p:cBhvr>
                                      <p:to>
                                        <a:schemeClr val="bg1"/>
                                      </p:to>
                                    </p:animClr>
                                    <p:animClr clrSpc="rgb" dir="cw">
                                      <p:cBhvr>
                                        <p:cTn id="49" dur="250" autoRev="1" fill="remove"/>
                                        <p:tgtEl>
                                          <p:spTgt spid="24"/>
                                        </p:tgtEl>
                                        <p:attrNameLst>
                                          <p:attrName>fillcolor</p:attrName>
                                        </p:attrNameLst>
                                      </p:cBhvr>
                                      <p:to>
                                        <a:schemeClr val="bg1"/>
                                      </p:to>
                                    </p:animClr>
                                    <p:set>
                                      <p:cBhvr>
                                        <p:cTn id="50" dur="250" autoRev="1" fill="remove"/>
                                        <p:tgtEl>
                                          <p:spTgt spid="24"/>
                                        </p:tgtEl>
                                        <p:attrNameLst>
                                          <p:attrName>fill.type</p:attrName>
                                        </p:attrNameLst>
                                      </p:cBhvr>
                                      <p:to>
                                        <p:strVal val="solid"/>
                                      </p:to>
                                    </p:set>
                                    <p:set>
                                      <p:cBhvr>
                                        <p:cTn id="51" dur="250" autoRev="1" fill="remove"/>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4"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Positioning</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5039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Positioning</a:t>
            </a:r>
          </a:p>
        </p:txBody>
      </p:sp>
      <p:sp>
        <p:nvSpPr>
          <p:cNvPr id="3" name="Content Placeholder 2"/>
          <p:cNvSpPr>
            <a:spLocks noGrp="1"/>
          </p:cNvSpPr>
          <p:nvPr>
            <p:ph idx="1"/>
          </p:nvPr>
        </p:nvSpPr>
        <p:spPr>
          <a:xfrm>
            <a:off x="838199" y="1690688"/>
            <a:ext cx="10671876" cy="4541868"/>
          </a:xfrm>
        </p:spPr>
        <p:txBody>
          <a:bodyPr>
            <a:noAutofit/>
          </a:bodyPr>
          <a:lstStyle/>
          <a:p>
            <a:pPr marL="0" indent="0">
              <a:spcAft>
                <a:spcPts val="1200"/>
              </a:spcAft>
              <a:buNone/>
            </a:pPr>
            <a:r>
              <a:rPr lang="en-US" dirty="0">
                <a:latin typeface="Corbel Light" panose="020B0303020204020204" pitchFamily="34" charset="0"/>
              </a:rPr>
              <a:t>We can use the position property to position the elements on the screen</a:t>
            </a:r>
          </a:p>
          <a:p>
            <a:pPr marL="0" indent="0">
              <a:spcAft>
                <a:spcPts val="1200"/>
              </a:spcAft>
              <a:buNone/>
            </a:pPr>
            <a:r>
              <a:rPr lang="en-US" dirty="0">
                <a:latin typeface="Corbel Light" panose="020B0303020204020204" pitchFamily="34" charset="0"/>
              </a:rPr>
              <a:t>Potential values:</a:t>
            </a:r>
          </a:p>
          <a:p>
            <a:pPr marL="457200" lvl="1" indent="0">
              <a:spcAft>
                <a:spcPts val="1200"/>
              </a:spcAft>
              <a:buNone/>
            </a:pPr>
            <a:r>
              <a:rPr lang="en-US" sz="2800" dirty="0">
                <a:solidFill>
                  <a:srgbClr val="0070C0"/>
                </a:solidFill>
                <a:latin typeface="Courier New" panose="02070309020205020404" pitchFamily="49" charset="0"/>
                <a:cs typeface="Courier New" panose="02070309020205020404" pitchFamily="49" charset="0"/>
              </a:rPr>
              <a:t>position</a:t>
            </a:r>
            <a:r>
              <a:rPr lang="en-US" sz="2800" dirty="0">
                <a:latin typeface="Courier New" panose="02070309020205020404" pitchFamily="49" charset="0"/>
                <a:cs typeface="Courier New" panose="02070309020205020404" pitchFamily="49" charset="0"/>
              </a:rPr>
              <a:t>: static;</a:t>
            </a:r>
          </a:p>
          <a:p>
            <a:pPr marL="914400" lvl="2" indent="0">
              <a:spcAft>
                <a:spcPts val="1200"/>
              </a:spcAft>
              <a:buNone/>
            </a:pPr>
            <a:r>
              <a:rPr lang="en-US" sz="2400" dirty="0">
                <a:latin typeface="Corbel Light" panose="020B0303020204020204" pitchFamily="34" charset="0"/>
              </a:rPr>
              <a:t>Default value.  Elements are shown on the screen in the order they are defined</a:t>
            </a:r>
          </a:p>
          <a:p>
            <a:pPr marL="457200" lvl="1" indent="0">
              <a:spcAft>
                <a:spcPts val="1200"/>
              </a:spcAft>
              <a:buNone/>
            </a:pPr>
            <a:r>
              <a:rPr lang="en-US" sz="2800" dirty="0">
                <a:solidFill>
                  <a:srgbClr val="0070C0"/>
                </a:solidFill>
                <a:latin typeface="Courier New" panose="02070309020205020404" pitchFamily="49" charset="0"/>
                <a:cs typeface="Courier New" panose="02070309020205020404" pitchFamily="49" charset="0"/>
              </a:rPr>
              <a:t>position</a:t>
            </a:r>
            <a:r>
              <a:rPr lang="en-US" sz="2800" dirty="0">
                <a:latin typeface="Courier New" panose="02070309020205020404" pitchFamily="49" charset="0"/>
                <a:cs typeface="Courier New" panose="02070309020205020404" pitchFamily="49" charset="0"/>
              </a:rPr>
              <a:t>: relative;</a:t>
            </a:r>
          </a:p>
          <a:p>
            <a:pPr marL="914400" lvl="2" indent="0">
              <a:spcAft>
                <a:spcPts val="1200"/>
              </a:spcAft>
              <a:buNone/>
            </a:pPr>
            <a:r>
              <a:rPr lang="en-US" sz="2400" dirty="0">
                <a:latin typeface="Corbel Light" panose="020B0303020204020204" pitchFamily="34" charset="0"/>
              </a:rPr>
              <a:t>The element is positioned relative to its normal (static) position</a:t>
            </a:r>
          </a:p>
        </p:txBody>
      </p:sp>
    </p:spTree>
    <p:extLst>
      <p:ext uri="{BB962C8B-B14F-4D97-AF65-F5344CB8AC3E}">
        <p14:creationId xmlns:p14="http://schemas.microsoft.com/office/powerpoint/2010/main" val="335246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Positioning</a:t>
            </a:r>
          </a:p>
        </p:txBody>
      </p:sp>
      <p:sp>
        <p:nvSpPr>
          <p:cNvPr id="3" name="Content Placeholder 2"/>
          <p:cNvSpPr>
            <a:spLocks noGrp="1"/>
          </p:cNvSpPr>
          <p:nvPr>
            <p:ph idx="1"/>
          </p:nvPr>
        </p:nvSpPr>
        <p:spPr>
          <a:xfrm>
            <a:off x="838200" y="1690688"/>
            <a:ext cx="10620022" cy="4541868"/>
          </a:xfrm>
        </p:spPr>
        <p:txBody>
          <a:bodyPr>
            <a:noAutofit/>
          </a:bodyPr>
          <a:lstStyle/>
          <a:p>
            <a:pPr marL="0" indent="0">
              <a:spcAft>
                <a:spcPts val="1200"/>
              </a:spcAft>
              <a:buNone/>
            </a:pPr>
            <a:r>
              <a:rPr lang="en-US" dirty="0">
                <a:latin typeface="Corbel Light" panose="020B0303020204020204" pitchFamily="34" charset="0"/>
              </a:rPr>
              <a:t>We can use the position property to position the elements on the screen</a:t>
            </a:r>
          </a:p>
          <a:p>
            <a:pPr marL="0" indent="0">
              <a:spcAft>
                <a:spcPts val="1200"/>
              </a:spcAft>
              <a:buNone/>
            </a:pPr>
            <a:r>
              <a:rPr lang="en-US" dirty="0">
                <a:latin typeface="Corbel Light" panose="020B0303020204020204" pitchFamily="34" charset="0"/>
              </a:rPr>
              <a:t>Potential values:</a:t>
            </a:r>
          </a:p>
          <a:p>
            <a:pPr marL="457200" lvl="1" indent="0">
              <a:spcAft>
                <a:spcPts val="1200"/>
              </a:spcAft>
              <a:buNone/>
            </a:pPr>
            <a:r>
              <a:rPr lang="en-US" sz="2800" dirty="0">
                <a:solidFill>
                  <a:srgbClr val="0070C0"/>
                </a:solidFill>
                <a:latin typeface="Courier New" panose="02070309020205020404" pitchFamily="49" charset="0"/>
                <a:cs typeface="Courier New" panose="02070309020205020404" pitchFamily="49" charset="0"/>
              </a:rPr>
              <a:t>position</a:t>
            </a:r>
            <a:r>
              <a:rPr lang="en-US" sz="2800" dirty="0">
                <a:latin typeface="Courier New" panose="02070309020205020404" pitchFamily="49" charset="0"/>
                <a:cs typeface="Courier New" panose="02070309020205020404" pitchFamily="49" charset="0"/>
              </a:rPr>
              <a:t>: absolute;</a:t>
            </a:r>
          </a:p>
          <a:p>
            <a:pPr marL="914400" lvl="2" indent="0">
              <a:spcAft>
                <a:spcPts val="1200"/>
              </a:spcAft>
              <a:buNone/>
            </a:pPr>
            <a:r>
              <a:rPr lang="en-US" sz="2400" dirty="0">
                <a:latin typeface="Corbel Light" panose="020B0303020204020204" pitchFamily="34" charset="0"/>
              </a:rPr>
              <a:t>The element is positioned absolutely based on its container (if container is something other than static position)</a:t>
            </a:r>
          </a:p>
          <a:p>
            <a:pPr marL="457200" lvl="1" indent="0">
              <a:spcAft>
                <a:spcPts val="1200"/>
              </a:spcAft>
              <a:buNone/>
            </a:pPr>
            <a:r>
              <a:rPr lang="en-US" sz="2800" dirty="0">
                <a:solidFill>
                  <a:srgbClr val="0070C0"/>
                </a:solidFill>
                <a:latin typeface="Courier New" panose="02070309020205020404" pitchFamily="49" charset="0"/>
                <a:cs typeface="Courier New" panose="02070309020205020404" pitchFamily="49" charset="0"/>
              </a:rPr>
              <a:t>position</a:t>
            </a:r>
            <a:r>
              <a:rPr lang="en-US" sz="2800" dirty="0">
                <a:latin typeface="Courier New" panose="02070309020205020404" pitchFamily="49" charset="0"/>
                <a:cs typeface="Courier New" panose="02070309020205020404" pitchFamily="49" charset="0"/>
              </a:rPr>
              <a:t>: fixed;</a:t>
            </a:r>
          </a:p>
          <a:p>
            <a:pPr marL="914400" lvl="2" indent="0">
              <a:spcAft>
                <a:spcPts val="1200"/>
              </a:spcAft>
              <a:buNone/>
            </a:pPr>
            <a:r>
              <a:rPr lang="en-US" sz="2400" dirty="0">
                <a:latin typeface="Corbel Light" panose="020B0303020204020204" pitchFamily="34" charset="0"/>
              </a:rPr>
              <a:t>The element is positioned in the browser’s window and fixed in that location</a:t>
            </a:r>
          </a:p>
        </p:txBody>
      </p:sp>
    </p:spTree>
    <p:extLst>
      <p:ext uri="{BB962C8B-B14F-4D97-AF65-F5344CB8AC3E}">
        <p14:creationId xmlns:p14="http://schemas.microsoft.com/office/powerpoint/2010/main" val="410980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properties</a:t>
            </a:r>
          </a:p>
        </p:txBody>
      </p:sp>
      <p:sp>
        <p:nvSpPr>
          <p:cNvPr id="3" name="Content Placeholder 2"/>
          <p:cNvSpPr>
            <a:spLocks noGrp="1"/>
          </p:cNvSpPr>
          <p:nvPr>
            <p:ph idx="1"/>
          </p:nvPr>
        </p:nvSpPr>
        <p:spPr>
          <a:xfrm>
            <a:off x="838200" y="1690688"/>
            <a:ext cx="10079935" cy="4178369"/>
          </a:xfrm>
        </p:spPr>
        <p:txBody>
          <a:bodyPr>
            <a:noAutofit/>
          </a:bodyPr>
          <a:lstStyle/>
          <a:p>
            <a:pPr marL="0" indent="0">
              <a:spcBef>
                <a:spcPts val="0"/>
              </a:spcBef>
              <a:spcAft>
                <a:spcPts val="1200"/>
              </a:spcAft>
              <a:buNone/>
            </a:pPr>
            <a:r>
              <a:rPr lang="en-US" dirty="0">
                <a:solidFill>
                  <a:srgbClr val="0070C0"/>
                </a:solidFill>
                <a:latin typeface="Corbel Light" panose="020B0303020204020204" pitchFamily="34" charset="0"/>
              </a:rPr>
              <a:t>width</a:t>
            </a:r>
            <a:r>
              <a:rPr lang="en-US" dirty="0">
                <a:latin typeface="Corbel Light" panose="020B0303020204020204" pitchFamily="34" charset="0"/>
              </a:rPr>
              <a:t> – determines how wide an element can be </a:t>
            </a:r>
          </a:p>
          <a:p>
            <a:pPr marL="0" indent="0">
              <a:spcBef>
                <a:spcPts val="0"/>
              </a:spcBef>
              <a:spcAft>
                <a:spcPts val="1200"/>
              </a:spcAft>
              <a:buNone/>
            </a:pPr>
            <a:endParaRPr lang="en-US" dirty="0">
              <a:latin typeface="Corbel Light" panose="020B0303020204020204" pitchFamily="34" charset="0"/>
            </a:endParaRPr>
          </a:p>
          <a:p>
            <a:pPr marL="0" indent="0">
              <a:spcBef>
                <a:spcPts val="0"/>
              </a:spcBef>
              <a:spcAft>
                <a:spcPts val="1200"/>
              </a:spcAft>
              <a:buNone/>
            </a:pPr>
            <a:r>
              <a:rPr lang="en-US" dirty="0">
                <a:solidFill>
                  <a:srgbClr val="0070C0"/>
                </a:solidFill>
                <a:latin typeface="Corbel Light" panose="020B0303020204020204" pitchFamily="34" charset="0"/>
              </a:rPr>
              <a:t>height</a:t>
            </a:r>
            <a:r>
              <a:rPr lang="en-US" dirty="0">
                <a:latin typeface="Corbel Light" panose="020B0303020204020204" pitchFamily="34" charset="0"/>
              </a:rPr>
              <a:t> – determines how tall an element can be</a:t>
            </a:r>
          </a:p>
          <a:p>
            <a:pPr marL="0" indent="0">
              <a:spcAft>
                <a:spcPts val="1200"/>
              </a:spcAft>
              <a:buNone/>
            </a:pPr>
            <a:endParaRPr lang="en-US" dirty="0"/>
          </a:p>
        </p:txBody>
      </p:sp>
    </p:spTree>
    <p:extLst>
      <p:ext uri="{BB962C8B-B14F-4D97-AF65-F5344CB8AC3E}">
        <p14:creationId xmlns:p14="http://schemas.microsoft.com/office/powerpoint/2010/main" val="409842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a:t>
            </a:r>
            <a:r>
              <a:rPr lang="en-US" dirty="0">
                <a:solidFill>
                  <a:srgbClr val="0070C0"/>
                </a:solidFill>
              </a:rPr>
              <a:t>position</a:t>
            </a:r>
            <a:r>
              <a:rPr lang="en-US" dirty="0"/>
              <a:t> Values</a:t>
            </a:r>
          </a:p>
        </p:txBody>
      </p:sp>
      <p:sp>
        <p:nvSpPr>
          <p:cNvPr id="3" name="Content Placeholder 2"/>
          <p:cNvSpPr>
            <a:spLocks noGrp="1"/>
          </p:cNvSpPr>
          <p:nvPr>
            <p:ph idx="1"/>
          </p:nvPr>
        </p:nvSpPr>
        <p:spPr>
          <a:xfrm>
            <a:off x="838200" y="1690688"/>
            <a:ext cx="9465860" cy="4351338"/>
          </a:xfrm>
        </p:spPr>
        <p:txBody>
          <a:bodyPr>
            <a:normAutofit/>
          </a:bodyPr>
          <a:lstStyle/>
          <a:p>
            <a:pPr marL="0" indent="0">
              <a:spcBef>
                <a:spcPts val="600"/>
              </a:spcBef>
              <a:spcAft>
                <a:spcPts val="1200"/>
              </a:spcAft>
              <a:buNone/>
            </a:pPr>
            <a:r>
              <a:rPr lang="en-US" b="1" dirty="0">
                <a:latin typeface="Courier New" panose="02070309020205020404" pitchFamily="49" charset="0"/>
                <a:cs typeface="Courier New" panose="02070309020205020404" pitchFamily="49" charset="0"/>
              </a:rPr>
              <a:t>left</a:t>
            </a:r>
            <a:r>
              <a:rPr lang="en-US" dirty="0">
                <a:latin typeface="Corbel Light" panose="020B0303020204020204" pitchFamily="34" charset="0"/>
              </a:rPr>
              <a:t> – defines its left position based upon the container it is within (can be negative value)</a:t>
            </a:r>
          </a:p>
          <a:p>
            <a:pPr marL="0" indent="0">
              <a:spcBef>
                <a:spcPts val="600"/>
              </a:spcBef>
              <a:spcAft>
                <a:spcPts val="1200"/>
              </a:spcAft>
              <a:buNone/>
            </a:pPr>
            <a:r>
              <a:rPr lang="en-US" b="1" dirty="0">
                <a:latin typeface="Courier New" panose="02070309020205020404" pitchFamily="49" charset="0"/>
                <a:cs typeface="Courier New" panose="02070309020205020404" pitchFamily="49" charset="0"/>
              </a:rPr>
              <a:t>right</a:t>
            </a:r>
            <a:r>
              <a:rPr lang="en-US" dirty="0">
                <a:latin typeface="Corbel Light" panose="020B0303020204020204" pitchFamily="34" charset="0"/>
              </a:rPr>
              <a:t> – defines its right position based upon the container it is within (can be negative value)</a:t>
            </a:r>
          </a:p>
          <a:p>
            <a:pPr marL="0" indent="0">
              <a:spcBef>
                <a:spcPts val="600"/>
              </a:spcBef>
              <a:spcAft>
                <a:spcPts val="1200"/>
              </a:spcAft>
              <a:buNone/>
            </a:pPr>
            <a:r>
              <a:rPr lang="en-US" b="1" dirty="0">
                <a:latin typeface="Courier New" panose="02070309020205020404" pitchFamily="49" charset="0"/>
                <a:cs typeface="Courier New" panose="02070309020205020404" pitchFamily="49" charset="0"/>
              </a:rPr>
              <a:t>bottom</a:t>
            </a:r>
            <a:r>
              <a:rPr lang="en-US" dirty="0">
                <a:latin typeface="Corbel Light" panose="020B0303020204020204" pitchFamily="34" charset="0"/>
              </a:rPr>
              <a:t> – defines its bottom position based upon the container it is within (can be negative value)</a:t>
            </a:r>
          </a:p>
          <a:p>
            <a:pPr marL="0" indent="0">
              <a:spcBef>
                <a:spcPts val="600"/>
              </a:spcBef>
              <a:spcAft>
                <a:spcPts val="1200"/>
              </a:spcAft>
              <a:buNone/>
            </a:pPr>
            <a:r>
              <a:rPr lang="en-US" b="1" dirty="0">
                <a:latin typeface="Courier New" panose="02070309020205020404" pitchFamily="49" charset="0"/>
                <a:cs typeface="Courier New" panose="02070309020205020404" pitchFamily="49" charset="0"/>
              </a:rPr>
              <a:t>top</a:t>
            </a:r>
            <a:r>
              <a:rPr lang="en-US" dirty="0">
                <a:latin typeface="Corbel Light" panose="020B0303020204020204" pitchFamily="34" charset="0"/>
              </a:rPr>
              <a:t> – defines its top position based upon the container it is within (can be negative value)</a:t>
            </a:r>
            <a:endParaRPr lang="en-US" sz="3200" dirty="0">
              <a:latin typeface="Corbel Light" panose="020B0303020204020204" pitchFamily="34" charset="0"/>
            </a:endParaRPr>
          </a:p>
        </p:txBody>
      </p:sp>
    </p:spTree>
    <p:extLst>
      <p:ext uri="{BB962C8B-B14F-4D97-AF65-F5344CB8AC3E}">
        <p14:creationId xmlns:p14="http://schemas.microsoft.com/office/powerpoint/2010/main" val="222416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Property </a:t>
            </a:r>
            <a:r>
              <a:rPr lang="en-US" dirty="0">
                <a:solidFill>
                  <a:srgbClr val="0070C0"/>
                </a:solidFill>
              </a:rPr>
              <a:t>float</a:t>
            </a:r>
            <a:r>
              <a:rPr lang="en-US" dirty="0"/>
              <a:t> and </a:t>
            </a:r>
            <a:r>
              <a:rPr lang="en-US" dirty="0">
                <a:solidFill>
                  <a:srgbClr val="0070C0"/>
                </a:solidFill>
              </a:rPr>
              <a:t>clear</a:t>
            </a:r>
          </a:p>
        </p:txBody>
      </p:sp>
      <p:sp>
        <p:nvSpPr>
          <p:cNvPr id="3" name="Content Placeholder 2"/>
          <p:cNvSpPr>
            <a:spLocks noGrp="1"/>
          </p:cNvSpPr>
          <p:nvPr>
            <p:ph idx="1"/>
          </p:nvPr>
        </p:nvSpPr>
        <p:spPr>
          <a:xfrm>
            <a:off x="838199" y="1690688"/>
            <a:ext cx="10360379" cy="3880773"/>
          </a:xfrm>
        </p:spPr>
        <p:txBody>
          <a:bodyPr>
            <a:normAutofit/>
          </a:bodyPr>
          <a:lstStyle/>
          <a:p>
            <a:pPr marL="0" indent="0">
              <a:spcAft>
                <a:spcPts val="1200"/>
              </a:spcAft>
              <a:buNone/>
            </a:pPr>
            <a:r>
              <a:rPr lang="en-US" dirty="0"/>
              <a:t>Float allows us to float objects to the left or the right of the screen.</a:t>
            </a:r>
          </a:p>
          <a:p>
            <a:pPr marL="512763" lvl="1" indent="0">
              <a:spcAft>
                <a:spcPts val="1200"/>
              </a:spcAft>
              <a:buNone/>
            </a:pPr>
            <a:r>
              <a:rPr lang="en-US" sz="2800" dirty="0"/>
              <a:t>Example:</a:t>
            </a:r>
            <a:br>
              <a:rPr lang="en-US" sz="2800" dirty="0"/>
            </a:br>
            <a:br>
              <a:rPr lang="en-US" dirty="0"/>
            </a:br>
            <a:r>
              <a:rPr lang="en-US" dirty="0" err="1">
                <a:solidFill>
                  <a:srgbClr val="0070C0"/>
                </a:solidFill>
                <a:latin typeface="Courier New" panose="02070309020205020404" pitchFamily="49" charset="0"/>
                <a:cs typeface="Courier New" panose="02070309020205020404" pitchFamily="49" charset="0"/>
              </a:rPr>
              <a:t>img</a:t>
            </a:r>
            <a:r>
              <a:rPr lang="en-US" dirty="0">
                <a:latin typeface="Courier New" panose="02070309020205020404" pitchFamily="49" charset="0"/>
                <a:cs typeface="Courier New" panose="02070309020205020404" pitchFamily="49" charset="0"/>
              </a:rPr>
              <a:t>{ </a:t>
            </a:r>
            <a:r>
              <a:rPr lang="en-US" dirty="0">
                <a:solidFill>
                  <a:srgbClr val="0070C0"/>
                </a:solidFill>
                <a:latin typeface="Courier New" panose="02070309020205020404" pitchFamily="49" charset="0"/>
                <a:cs typeface="Courier New" panose="02070309020205020404" pitchFamily="49" charset="0"/>
              </a:rPr>
              <a:t>float</a:t>
            </a:r>
            <a:r>
              <a:rPr lang="en-US" dirty="0">
                <a:latin typeface="Courier New" panose="02070309020205020404" pitchFamily="49" charset="0"/>
                <a:cs typeface="Courier New" panose="02070309020205020404" pitchFamily="49" charset="0"/>
              </a:rPr>
              <a:t>: left;}</a:t>
            </a:r>
            <a:br>
              <a:rPr lang="en-US" dirty="0">
                <a:latin typeface="Courier New" panose="02070309020205020404" pitchFamily="49" charset="0"/>
                <a:cs typeface="Courier New" panose="02070309020205020404" pitchFamily="49" charset="0"/>
              </a:rPr>
            </a:br>
            <a:r>
              <a:rPr lang="en-US" dirty="0">
                <a:solidFill>
                  <a:srgbClr val="0070C0"/>
                </a:solidFill>
                <a:latin typeface="Courier New" panose="02070309020205020404" pitchFamily="49" charset="0"/>
                <a:cs typeface="Courier New" panose="02070309020205020404" pitchFamily="49" charset="0"/>
              </a:rPr>
              <a:t>div</a:t>
            </a:r>
            <a:r>
              <a:rPr lang="en-US" dirty="0">
                <a:latin typeface="Courier New" panose="02070309020205020404" pitchFamily="49" charset="0"/>
                <a:cs typeface="Courier New" panose="02070309020205020404" pitchFamily="49" charset="0"/>
              </a:rPr>
              <a:t>{ </a:t>
            </a:r>
            <a:r>
              <a:rPr lang="en-US" dirty="0">
                <a:solidFill>
                  <a:srgbClr val="0070C0"/>
                </a:solidFill>
                <a:latin typeface="Courier New" panose="02070309020205020404" pitchFamily="49" charset="0"/>
                <a:cs typeface="Courier New" panose="02070309020205020404" pitchFamily="49" charset="0"/>
              </a:rPr>
              <a:t>float</a:t>
            </a:r>
            <a:r>
              <a:rPr lang="en-US" dirty="0">
                <a:latin typeface="Courier New" panose="02070309020205020404" pitchFamily="49" charset="0"/>
                <a:cs typeface="Courier New" panose="02070309020205020404" pitchFamily="49" charset="0"/>
              </a:rPr>
              <a:t>: right;}</a:t>
            </a:r>
          </a:p>
          <a:p>
            <a:pPr marL="0" indent="0">
              <a:spcAft>
                <a:spcPts val="1200"/>
              </a:spcAft>
              <a:buNone/>
            </a:pPr>
            <a:r>
              <a:rPr lang="en-US" dirty="0"/>
              <a:t>Clear allows us to stop the floating of the objects and return to the next line.</a:t>
            </a:r>
          </a:p>
          <a:p>
            <a:pPr marL="457200" lvl="1" indent="0">
              <a:spcAft>
                <a:spcPts val="1200"/>
              </a:spcAft>
              <a:buNone/>
            </a:pPr>
            <a:r>
              <a:rPr lang="en-US" dirty="0">
                <a:solidFill>
                  <a:srgbClr val="0070C0"/>
                </a:solidFill>
                <a:latin typeface="Courier New" panose="02070309020205020404" pitchFamily="49" charset="0"/>
                <a:cs typeface="Courier New" panose="02070309020205020404" pitchFamily="49" charset="0"/>
              </a:rPr>
              <a:t>.clear-float</a:t>
            </a:r>
            <a:r>
              <a:rPr lang="en-US" dirty="0">
                <a:latin typeface="Courier New" panose="02070309020205020404" pitchFamily="49" charset="0"/>
                <a:cs typeface="Courier New" panose="02070309020205020404" pitchFamily="49" charset="0"/>
              </a:rPr>
              <a:t>{ </a:t>
            </a:r>
            <a:r>
              <a:rPr lang="en-US" dirty="0">
                <a:solidFill>
                  <a:srgbClr val="0070C0"/>
                </a:solidFill>
                <a:latin typeface="Courier New" panose="02070309020205020404" pitchFamily="49" charset="0"/>
                <a:cs typeface="Courier New" panose="02070309020205020404" pitchFamily="49" charset="0"/>
              </a:rPr>
              <a:t>clear</a:t>
            </a:r>
            <a:r>
              <a:rPr lang="en-US" dirty="0">
                <a:latin typeface="Courier New" panose="02070309020205020404" pitchFamily="49" charset="0"/>
                <a:cs typeface="Courier New" panose="02070309020205020404" pitchFamily="49" charset="0"/>
              </a:rPr>
              <a:t>: both; }</a:t>
            </a:r>
          </a:p>
        </p:txBody>
      </p:sp>
    </p:spTree>
    <p:extLst>
      <p:ext uri="{BB962C8B-B14F-4D97-AF65-F5344CB8AC3E}">
        <p14:creationId xmlns:p14="http://schemas.microsoft.com/office/powerpoint/2010/main" val="250943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1ECB53-4342-47EF-BDA4-D944AC9FA9A0}"/>
              </a:ext>
            </a:extLst>
          </p:cNvPr>
          <p:cNvPicPr>
            <a:picLocks noChangeAspect="1"/>
          </p:cNvPicPr>
          <p:nvPr/>
        </p:nvPicPr>
        <p:blipFill>
          <a:blip r:embed="rId3"/>
          <a:stretch>
            <a:fillRect/>
          </a:stretch>
        </p:blipFill>
        <p:spPr>
          <a:xfrm>
            <a:off x="241770" y="3393902"/>
            <a:ext cx="9661230" cy="3301538"/>
          </a:xfrm>
          <a:prstGeom prst="rect">
            <a:avLst/>
          </a:prstGeom>
        </p:spPr>
      </p:pic>
      <p:sp>
        <p:nvSpPr>
          <p:cNvPr id="2" name="Title 1"/>
          <p:cNvSpPr>
            <a:spLocks noGrp="1"/>
          </p:cNvSpPr>
          <p:nvPr>
            <p:ph type="title"/>
          </p:nvPr>
        </p:nvSpPr>
        <p:spPr/>
        <p:txBody>
          <a:bodyPr/>
          <a:lstStyle/>
          <a:p>
            <a:r>
              <a:rPr lang="en-US" dirty="0"/>
              <a:t>CSS Property </a:t>
            </a:r>
            <a:r>
              <a:rPr lang="en-US" dirty="0">
                <a:solidFill>
                  <a:srgbClr val="0070C0"/>
                </a:solidFill>
              </a:rPr>
              <a:t>float</a:t>
            </a:r>
            <a:r>
              <a:rPr lang="en-US" dirty="0"/>
              <a:t> and </a:t>
            </a:r>
            <a:r>
              <a:rPr lang="en-US" dirty="0">
                <a:solidFill>
                  <a:srgbClr val="0070C0"/>
                </a:solidFill>
              </a:rPr>
              <a:t>clear</a:t>
            </a:r>
          </a:p>
        </p:txBody>
      </p:sp>
      <p:pic>
        <p:nvPicPr>
          <p:cNvPr id="5" name="Picture 4">
            <a:extLst>
              <a:ext uri="{FF2B5EF4-FFF2-40B4-BE49-F238E27FC236}">
                <a16:creationId xmlns:a16="http://schemas.microsoft.com/office/drawing/2014/main" id="{5B7404DE-6DFE-462B-B617-2A4C2D76FED4}"/>
              </a:ext>
            </a:extLst>
          </p:cNvPr>
          <p:cNvPicPr>
            <a:picLocks noChangeAspect="1"/>
          </p:cNvPicPr>
          <p:nvPr/>
        </p:nvPicPr>
        <p:blipFill>
          <a:blip r:embed="rId4"/>
          <a:stretch>
            <a:fillRect/>
          </a:stretch>
        </p:blipFill>
        <p:spPr>
          <a:xfrm>
            <a:off x="241770" y="1588731"/>
            <a:ext cx="3324699" cy="1458380"/>
          </a:xfrm>
          <a:prstGeom prst="rect">
            <a:avLst/>
          </a:prstGeom>
        </p:spPr>
      </p:pic>
      <p:pic>
        <p:nvPicPr>
          <p:cNvPr id="8" name="Picture 7">
            <a:extLst>
              <a:ext uri="{FF2B5EF4-FFF2-40B4-BE49-F238E27FC236}">
                <a16:creationId xmlns:a16="http://schemas.microsoft.com/office/drawing/2014/main" id="{194543BA-25EF-4319-81F1-A311628793AA}"/>
              </a:ext>
            </a:extLst>
          </p:cNvPr>
          <p:cNvPicPr>
            <a:picLocks noChangeAspect="1"/>
          </p:cNvPicPr>
          <p:nvPr/>
        </p:nvPicPr>
        <p:blipFill>
          <a:blip r:embed="rId5"/>
          <a:stretch>
            <a:fillRect/>
          </a:stretch>
        </p:blipFill>
        <p:spPr>
          <a:xfrm>
            <a:off x="5342439" y="1401848"/>
            <a:ext cx="6150089" cy="1823573"/>
          </a:xfrm>
          <a:prstGeom prst="rect">
            <a:avLst/>
          </a:prstGeom>
        </p:spPr>
      </p:pic>
    </p:spTree>
    <p:extLst>
      <p:ext uri="{BB962C8B-B14F-4D97-AF65-F5344CB8AC3E}">
        <p14:creationId xmlns:p14="http://schemas.microsoft.com/office/powerpoint/2010/main" val="365258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Combinators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040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199" y="1417640"/>
            <a:ext cx="11115675" cy="3973510"/>
          </a:xfrm>
        </p:spPr>
        <p:txBody>
          <a:bodyPr>
            <a:normAutofit/>
          </a:bodyPr>
          <a:lstStyle/>
          <a:p>
            <a:pPr marL="0" indent="0">
              <a:spcAft>
                <a:spcPts val="1200"/>
              </a:spcAft>
              <a:buNone/>
            </a:pPr>
            <a:r>
              <a:rPr lang="en-US" dirty="0">
                <a:latin typeface="Corbel Light" panose="020B0303020204020204" pitchFamily="34" charset="0"/>
              </a:rPr>
              <a:t>The central idea behind Gestalt is when we see a group of objects we perceive their entirety before seeing the individual objects. We see the whole as more than the sum of the parts (Bradley 2014) </a:t>
            </a:r>
          </a:p>
          <a:p>
            <a:pPr marL="0" indent="0">
              <a:spcAft>
                <a:spcPts val="1200"/>
              </a:spcAft>
              <a:buNone/>
            </a:pPr>
            <a:r>
              <a:rPr lang="en-US" dirty="0">
                <a:latin typeface="Corbel Light" panose="020B0303020204020204" pitchFamily="34" charset="0"/>
              </a:rPr>
              <a:t>The following are Gestalt Web Design Principles</a:t>
            </a:r>
          </a:p>
          <a:p>
            <a:pPr marL="0" indent="0">
              <a:spcAft>
                <a:spcPts val="1200"/>
              </a:spcAft>
              <a:buNone/>
            </a:pPr>
            <a:r>
              <a:rPr lang="en-US" dirty="0">
                <a:latin typeface="Corbel Light" panose="020B0303020204020204" pitchFamily="34" charset="0"/>
              </a:rPr>
              <a:t>For more, visit:</a:t>
            </a:r>
            <a:br>
              <a:rPr lang="en-US" dirty="0">
                <a:latin typeface="Corbel Light" panose="020B0303020204020204" pitchFamily="34" charset="0"/>
              </a:rPr>
            </a:br>
            <a:r>
              <a:rPr lang="en-US" dirty="0">
                <a:latin typeface="Corbel Light" panose="020B0303020204020204" pitchFamily="34" charset="0"/>
                <a:hlinkClick r:id="rId2"/>
              </a:rPr>
              <a:t>http://www.smashingmagazine.com/2014/03/28/design-principles-visual-perception-and-the-principles-of-gestalt/</a:t>
            </a:r>
            <a:endParaRPr lang="en-US" dirty="0">
              <a:latin typeface="Corbel Light" panose="020B0303020204020204" pitchFamily="34" charset="0"/>
            </a:endParaRPr>
          </a:p>
        </p:txBody>
      </p:sp>
    </p:spTree>
    <p:extLst>
      <p:ext uri="{BB962C8B-B14F-4D97-AF65-F5344CB8AC3E}">
        <p14:creationId xmlns:p14="http://schemas.microsoft.com/office/powerpoint/2010/main" val="37977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Combinators</a:t>
            </a:r>
          </a:p>
        </p:txBody>
      </p:sp>
      <p:sp>
        <p:nvSpPr>
          <p:cNvPr id="3" name="Content Placeholder 2"/>
          <p:cNvSpPr>
            <a:spLocks noGrp="1"/>
          </p:cNvSpPr>
          <p:nvPr>
            <p:ph idx="1"/>
          </p:nvPr>
        </p:nvSpPr>
        <p:spPr>
          <a:xfrm>
            <a:off x="838200" y="1690688"/>
            <a:ext cx="11044451" cy="4351338"/>
          </a:xfrm>
        </p:spPr>
        <p:txBody>
          <a:bodyPr>
            <a:normAutofit/>
          </a:bodyPr>
          <a:lstStyle/>
          <a:p>
            <a:pPr marL="0" indent="0">
              <a:buNone/>
            </a:pPr>
            <a:r>
              <a:rPr lang="en-US" dirty="0"/>
              <a:t>In CSS, you have the option to group tags together.  To do this, separate each tag with a comma</a:t>
            </a:r>
            <a:br>
              <a:rPr lang="en-US" dirty="0"/>
            </a:br>
            <a:endParaRPr lang="en-US" dirty="0"/>
          </a:p>
          <a:p>
            <a:pPr marL="0" lvl="1" indent="0">
              <a:buNone/>
            </a:pPr>
            <a:r>
              <a:rPr lang="en-US" sz="2800" dirty="0"/>
              <a:t>CSS example:</a:t>
            </a:r>
          </a:p>
          <a:p>
            <a:pPr marL="2111375" lvl="2" indent="0">
              <a:buNone/>
            </a:pPr>
            <a:r>
              <a:rPr lang="en-US" dirty="0">
                <a:solidFill>
                  <a:srgbClr val="0070C0"/>
                </a:solidFill>
                <a:latin typeface="Courier New" panose="02070309020205020404" pitchFamily="49" charset="0"/>
                <a:cs typeface="Courier New" panose="02070309020205020404" pitchFamily="49" charset="0"/>
              </a:rPr>
              <a:t>h1</a:t>
            </a:r>
            <a:r>
              <a:rPr lang="en-US" dirty="0">
                <a:latin typeface="Courier New" panose="02070309020205020404" pitchFamily="49" charset="0"/>
                <a:cs typeface="Courier New" panose="02070309020205020404" pitchFamily="49" charset="0"/>
              </a:rPr>
              <a:t>, </a:t>
            </a:r>
            <a:r>
              <a:rPr lang="en-US" dirty="0">
                <a:solidFill>
                  <a:srgbClr val="0070C0"/>
                </a:solidFill>
                <a:latin typeface="Courier New" panose="02070309020205020404" pitchFamily="49" charset="0"/>
                <a:cs typeface="Courier New" panose="02070309020205020404" pitchFamily="49" charset="0"/>
              </a:rPr>
              <a:t>h2</a:t>
            </a:r>
            <a:r>
              <a:rPr lang="en-US" dirty="0">
                <a:latin typeface="Courier New" panose="02070309020205020404" pitchFamily="49" charset="0"/>
                <a:cs typeface="Courier New" panose="02070309020205020404" pitchFamily="49" charset="0"/>
              </a:rPr>
              <a:t>, </a:t>
            </a:r>
            <a:r>
              <a:rPr lang="en-US" dirty="0">
                <a:solidFill>
                  <a:srgbClr val="0070C0"/>
                </a:solidFill>
                <a:latin typeface="Courier New" panose="02070309020205020404" pitchFamily="49" charset="0"/>
                <a:cs typeface="Courier New" panose="02070309020205020404" pitchFamily="49" charset="0"/>
              </a:rPr>
              <a:t>h3</a:t>
            </a:r>
            <a:r>
              <a:rPr lang="en-US" dirty="0">
                <a:latin typeface="Courier New" panose="02070309020205020404" pitchFamily="49" charset="0"/>
                <a:cs typeface="Courier New" panose="02070309020205020404" pitchFamily="49" charset="0"/>
              </a:rPr>
              <a:t>, </a:t>
            </a:r>
            <a:r>
              <a:rPr lang="en-US" dirty="0">
                <a:solidFill>
                  <a:srgbClr val="0070C0"/>
                </a:solidFill>
                <a:latin typeface="Courier New" panose="02070309020205020404" pitchFamily="49" charset="0"/>
                <a:cs typeface="Courier New" panose="02070309020205020404" pitchFamily="49" charset="0"/>
              </a:rPr>
              <a:t>h4</a:t>
            </a:r>
            <a:r>
              <a:rPr lang="en-US" dirty="0">
                <a:latin typeface="Courier New" panose="02070309020205020404" pitchFamily="49" charset="0"/>
                <a:cs typeface="Courier New" panose="02070309020205020404" pitchFamily="49" charset="0"/>
              </a:rPr>
              <a:t>, </a:t>
            </a:r>
            <a:r>
              <a:rPr lang="en-US" dirty="0">
                <a:solidFill>
                  <a:srgbClr val="0070C0"/>
                </a:solidFill>
                <a:latin typeface="Courier New" panose="02070309020205020404" pitchFamily="49" charset="0"/>
                <a:cs typeface="Courier New" panose="02070309020205020404" pitchFamily="49" charset="0"/>
              </a:rPr>
              <a:t>h5</a:t>
            </a:r>
            <a:r>
              <a:rPr lang="en-US" dirty="0">
                <a:latin typeface="Courier New" panose="02070309020205020404" pitchFamily="49" charset="0"/>
                <a:cs typeface="Courier New" panose="02070309020205020404" pitchFamily="49" charset="0"/>
              </a:rPr>
              <a:t>, </a:t>
            </a:r>
            <a:r>
              <a:rPr lang="en-US" dirty="0">
                <a:solidFill>
                  <a:srgbClr val="0070C0"/>
                </a:solidFill>
                <a:latin typeface="Courier New" panose="02070309020205020404" pitchFamily="49" charset="0"/>
                <a:cs typeface="Courier New" panose="02070309020205020404" pitchFamily="49" charset="0"/>
              </a:rPr>
              <a:t>h6</a:t>
            </a:r>
            <a:r>
              <a:rPr lang="en-US" dirty="0">
                <a:latin typeface="Courier New" panose="02070309020205020404" pitchFamily="49" charset="0"/>
                <a:cs typeface="Courier New" panose="02070309020205020404" pitchFamily="49" charset="0"/>
              </a:rPr>
              <a:t> { </a:t>
            </a:r>
            <a:r>
              <a:rPr lang="en-US" dirty="0" err="1">
                <a:solidFill>
                  <a:srgbClr val="0070C0"/>
                </a:solidFill>
                <a:latin typeface="Courier New" panose="02070309020205020404" pitchFamily="49" charset="0"/>
                <a:cs typeface="Courier New" panose="02070309020205020404" pitchFamily="49" charset="0"/>
              </a:rPr>
              <a:t>background-color</a:t>
            </a:r>
            <a:r>
              <a:rPr lang="en-US" dirty="0" err="1">
                <a:latin typeface="Courier New" panose="02070309020205020404" pitchFamily="49" charset="0"/>
                <a:cs typeface="Courier New" panose="02070309020205020404" pitchFamily="49" charset="0"/>
              </a:rPr>
              <a:t>:lightblue</a:t>
            </a:r>
            <a:r>
              <a:rPr lang="en-US" dirty="0">
                <a:latin typeface="Courier New" panose="02070309020205020404" pitchFamily="49" charset="0"/>
                <a:cs typeface="Courier New" panose="02070309020205020404" pitchFamily="49" charset="0"/>
              </a:rPr>
              <a:t>;}</a:t>
            </a:r>
          </a:p>
          <a:p>
            <a:pPr marL="0" indent="0">
              <a:buNone/>
            </a:pPr>
            <a:r>
              <a:rPr lang="en-US" dirty="0"/>
              <a:t>Instead of:</a:t>
            </a:r>
          </a:p>
          <a:p>
            <a:pPr marL="511175" lvl="2" indent="0">
              <a:buNone/>
              <a:tabLst>
                <a:tab pos="855663" algn="l"/>
              </a:tabLst>
            </a:pPr>
            <a:r>
              <a:rPr lang="en-US" dirty="0">
                <a:solidFill>
                  <a:srgbClr val="0070C0"/>
                </a:solidFill>
                <a:latin typeface="Courier New" panose="02070309020205020404" pitchFamily="49" charset="0"/>
                <a:cs typeface="Courier New" panose="02070309020205020404" pitchFamily="49" charset="0"/>
              </a:rPr>
              <a:t>h1</a:t>
            </a:r>
            <a:r>
              <a:rPr lang="en-US" dirty="0">
                <a:latin typeface="Courier New" panose="02070309020205020404" pitchFamily="49" charset="0"/>
                <a:cs typeface="Courier New" panose="02070309020205020404" pitchFamily="49" charset="0"/>
              </a:rPr>
              <a:t>{ </a:t>
            </a:r>
            <a:r>
              <a:rPr lang="en-US" dirty="0" err="1">
                <a:solidFill>
                  <a:srgbClr val="0070C0"/>
                </a:solidFill>
                <a:latin typeface="Courier New" panose="02070309020205020404" pitchFamily="49" charset="0"/>
                <a:cs typeface="Courier New" panose="02070309020205020404" pitchFamily="49" charset="0"/>
              </a:rPr>
              <a:t>background-color</a:t>
            </a:r>
            <a:r>
              <a:rPr lang="en-US" dirty="0" err="1">
                <a:latin typeface="Courier New" panose="02070309020205020404" pitchFamily="49" charset="0"/>
                <a:cs typeface="Courier New" panose="02070309020205020404" pitchFamily="49" charset="0"/>
              </a:rPr>
              <a:t>:lightblue</a:t>
            </a:r>
            <a:r>
              <a:rPr lang="en-US" dirty="0">
                <a:latin typeface="Courier New" panose="02070309020205020404" pitchFamily="49" charset="0"/>
                <a:cs typeface="Courier New" panose="02070309020205020404" pitchFamily="49" charset="0"/>
              </a:rPr>
              <a:t>;}	 </a:t>
            </a:r>
            <a:r>
              <a:rPr lang="en-US" dirty="0">
                <a:solidFill>
                  <a:srgbClr val="0070C0"/>
                </a:solidFill>
                <a:latin typeface="Courier New" panose="02070309020205020404" pitchFamily="49" charset="0"/>
                <a:cs typeface="Courier New" panose="02070309020205020404" pitchFamily="49" charset="0"/>
              </a:rPr>
              <a:t>h4</a:t>
            </a:r>
            <a:r>
              <a:rPr lang="en-US" dirty="0">
                <a:latin typeface="Courier New" panose="02070309020205020404" pitchFamily="49" charset="0"/>
                <a:cs typeface="Courier New" panose="02070309020205020404" pitchFamily="49" charset="0"/>
              </a:rPr>
              <a:t>{ </a:t>
            </a:r>
            <a:r>
              <a:rPr lang="en-US" dirty="0" err="1">
                <a:solidFill>
                  <a:srgbClr val="0070C0"/>
                </a:solidFill>
                <a:latin typeface="Courier New" panose="02070309020205020404" pitchFamily="49" charset="0"/>
                <a:cs typeface="Courier New" panose="02070309020205020404" pitchFamily="49" charset="0"/>
              </a:rPr>
              <a:t>background-color</a:t>
            </a:r>
            <a:r>
              <a:rPr lang="en-US" dirty="0" err="1">
                <a:latin typeface="Courier New" panose="02070309020205020404" pitchFamily="49" charset="0"/>
                <a:cs typeface="Courier New" panose="02070309020205020404" pitchFamily="49" charset="0"/>
              </a:rPr>
              <a:t>:lightblue</a:t>
            </a:r>
            <a:r>
              <a:rPr lang="en-US" dirty="0">
                <a:latin typeface="Courier New" panose="02070309020205020404" pitchFamily="49" charset="0"/>
                <a:cs typeface="Courier New" panose="02070309020205020404" pitchFamily="49" charset="0"/>
              </a:rPr>
              <a:t>;}</a:t>
            </a:r>
          </a:p>
          <a:p>
            <a:pPr marL="511175" lvl="2" indent="0">
              <a:buNone/>
              <a:tabLst>
                <a:tab pos="855663" algn="l"/>
              </a:tabLst>
            </a:pPr>
            <a:r>
              <a:rPr lang="en-US" dirty="0">
                <a:solidFill>
                  <a:srgbClr val="0070C0"/>
                </a:solidFill>
                <a:latin typeface="Courier New" panose="02070309020205020404" pitchFamily="49" charset="0"/>
                <a:cs typeface="Courier New" panose="02070309020205020404" pitchFamily="49" charset="0"/>
              </a:rPr>
              <a:t>h2</a:t>
            </a:r>
            <a:r>
              <a:rPr lang="en-US" dirty="0">
                <a:latin typeface="Courier New" panose="02070309020205020404" pitchFamily="49" charset="0"/>
                <a:cs typeface="Courier New" panose="02070309020205020404" pitchFamily="49" charset="0"/>
              </a:rPr>
              <a:t>{ </a:t>
            </a:r>
            <a:r>
              <a:rPr lang="en-US" dirty="0" err="1">
                <a:solidFill>
                  <a:srgbClr val="0070C0"/>
                </a:solidFill>
                <a:latin typeface="Courier New" panose="02070309020205020404" pitchFamily="49" charset="0"/>
                <a:cs typeface="Courier New" panose="02070309020205020404" pitchFamily="49" charset="0"/>
              </a:rPr>
              <a:t>background-color</a:t>
            </a:r>
            <a:r>
              <a:rPr lang="en-US" dirty="0" err="1">
                <a:latin typeface="Courier New" panose="02070309020205020404" pitchFamily="49" charset="0"/>
                <a:cs typeface="Courier New" panose="02070309020205020404" pitchFamily="49" charset="0"/>
              </a:rPr>
              <a:t>:lightblue</a:t>
            </a:r>
            <a:r>
              <a:rPr lang="en-US" dirty="0">
                <a:latin typeface="Courier New" panose="02070309020205020404" pitchFamily="49" charset="0"/>
                <a:cs typeface="Courier New" panose="02070309020205020404" pitchFamily="49" charset="0"/>
              </a:rPr>
              <a:t>;}	 </a:t>
            </a:r>
            <a:r>
              <a:rPr lang="en-US" dirty="0">
                <a:solidFill>
                  <a:srgbClr val="0070C0"/>
                </a:solidFill>
                <a:latin typeface="Courier New" panose="02070309020205020404" pitchFamily="49" charset="0"/>
                <a:cs typeface="Courier New" panose="02070309020205020404" pitchFamily="49" charset="0"/>
              </a:rPr>
              <a:t>h5</a:t>
            </a:r>
            <a:r>
              <a:rPr lang="en-US" dirty="0">
                <a:latin typeface="Courier New" panose="02070309020205020404" pitchFamily="49" charset="0"/>
                <a:cs typeface="Courier New" panose="02070309020205020404" pitchFamily="49" charset="0"/>
              </a:rPr>
              <a:t>{ </a:t>
            </a:r>
            <a:r>
              <a:rPr lang="en-US" dirty="0" err="1">
                <a:solidFill>
                  <a:srgbClr val="0070C0"/>
                </a:solidFill>
                <a:latin typeface="Courier New" panose="02070309020205020404" pitchFamily="49" charset="0"/>
                <a:cs typeface="Courier New" panose="02070309020205020404" pitchFamily="49" charset="0"/>
              </a:rPr>
              <a:t>background-color</a:t>
            </a:r>
            <a:r>
              <a:rPr lang="en-US" dirty="0" err="1">
                <a:latin typeface="Courier New" panose="02070309020205020404" pitchFamily="49" charset="0"/>
                <a:cs typeface="Courier New" panose="02070309020205020404" pitchFamily="49" charset="0"/>
              </a:rPr>
              <a:t>:lightblue</a:t>
            </a:r>
            <a:r>
              <a:rPr lang="en-US" dirty="0">
                <a:latin typeface="Courier New" panose="02070309020205020404" pitchFamily="49" charset="0"/>
                <a:cs typeface="Courier New" panose="02070309020205020404" pitchFamily="49" charset="0"/>
              </a:rPr>
              <a:t>;}</a:t>
            </a:r>
          </a:p>
          <a:p>
            <a:pPr marL="511175" lvl="2" indent="0">
              <a:buNone/>
              <a:tabLst>
                <a:tab pos="855663" algn="l"/>
              </a:tabLst>
            </a:pPr>
            <a:r>
              <a:rPr lang="en-US" dirty="0">
                <a:solidFill>
                  <a:srgbClr val="0070C0"/>
                </a:solidFill>
                <a:latin typeface="Courier New" panose="02070309020205020404" pitchFamily="49" charset="0"/>
                <a:cs typeface="Courier New" panose="02070309020205020404" pitchFamily="49" charset="0"/>
              </a:rPr>
              <a:t>h3</a:t>
            </a:r>
            <a:r>
              <a:rPr lang="en-US" dirty="0">
                <a:latin typeface="Courier New" panose="02070309020205020404" pitchFamily="49" charset="0"/>
                <a:cs typeface="Courier New" panose="02070309020205020404" pitchFamily="49" charset="0"/>
              </a:rPr>
              <a:t>{ </a:t>
            </a:r>
            <a:r>
              <a:rPr lang="en-US" dirty="0" err="1">
                <a:solidFill>
                  <a:srgbClr val="0070C0"/>
                </a:solidFill>
                <a:latin typeface="Courier New" panose="02070309020205020404" pitchFamily="49" charset="0"/>
                <a:cs typeface="Courier New" panose="02070309020205020404" pitchFamily="49" charset="0"/>
              </a:rPr>
              <a:t>background-color</a:t>
            </a:r>
            <a:r>
              <a:rPr lang="en-US" dirty="0" err="1">
                <a:latin typeface="Courier New" panose="02070309020205020404" pitchFamily="49" charset="0"/>
                <a:cs typeface="Courier New" panose="02070309020205020404" pitchFamily="49" charset="0"/>
              </a:rPr>
              <a:t>:lightblue</a:t>
            </a:r>
            <a:r>
              <a:rPr lang="en-US" dirty="0">
                <a:latin typeface="Courier New" panose="02070309020205020404" pitchFamily="49" charset="0"/>
                <a:cs typeface="Courier New" panose="02070309020205020404" pitchFamily="49" charset="0"/>
              </a:rPr>
              <a:t>;}	 </a:t>
            </a:r>
            <a:r>
              <a:rPr lang="en-US" dirty="0">
                <a:solidFill>
                  <a:srgbClr val="0070C0"/>
                </a:solidFill>
                <a:latin typeface="Courier New" panose="02070309020205020404" pitchFamily="49" charset="0"/>
                <a:cs typeface="Courier New" panose="02070309020205020404" pitchFamily="49" charset="0"/>
              </a:rPr>
              <a:t>h6</a:t>
            </a:r>
            <a:r>
              <a:rPr lang="en-US" dirty="0">
                <a:latin typeface="Courier New" panose="02070309020205020404" pitchFamily="49" charset="0"/>
                <a:cs typeface="Courier New" panose="02070309020205020404" pitchFamily="49" charset="0"/>
              </a:rPr>
              <a:t>{ </a:t>
            </a:r>
            <a:r>
              <a:rPr lang="en-US" dirty="0" err="1">
                <a:solidFill>
                  <a:srgbClr val="0070C0"/>
                </a:solidFill>
                <a:latin typeface="Courier New" panose="02070309020205020404" pitchFamily="49" charset="0"/>
                <a:cs typeface="Courier New" panose="02070309020205020404" pitchFamily="49" charset="0"/>
              </a:rPr>
              <a:t>background-color</a:t>
            </a:r>
            <a:r>
              <a:rPr lang="en-US" dirty="0" err="1">
                <a:latin typeface="Courier New" panose="02070309020205020404" pitchFamily="49" charset="0"/>
                <a:cs typeface="Courier New" panose="02070309020205020404" pitchFamily="49" charset="0"/>
              </a:rPr>
              <a:t>:lightblue</a:t>
            </a: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0748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Combinators</a:t>
            </a:r>
          </a:p>
        </p:txBody>
      </p:sp>
      <p:sp>
        <p:nvSpPr>
          <p:cNvPr id="3" name="Content Placeholder 2"/>
          <p:cNvSpPr>
            <a:spLocks noGrp="1"/>
          </p:cNvSpPr>
          <p:nvPr>
            <p:ph idx="1"/>
          </p:nvPr>
        </p:nvSpPr>
        <p:spPr>
          <a:xfrm>
            <a:off x="838200" y="1690688"/>
            <a:ext cx="9987844" cy="4438173"/>
          </a:xfrm>
        </p:spPr>
        <p:txBody>
          <a:bodyPr/>
          <a:lstStyle/>
          <a:p>
            <a:pPr marL="0" indent="0">
              <a:spcBef>
                <a:spcPts val="0"/>
              </a:spcBef>
              <a:spcAft>
                <a:spcPts val="1200"/>
              </a:spcAft>
              <a:buNone/>
            </a:pPr>
            <a:r>
              <a:rPr lang="en-US" sz="3200" dirty="0">
                <a:latin typeface="Corbel Light" panose="020B0303020204020204" pitchFamily="34" charset="0"/>
              </a:rPr>
              <a:t>In addition, we have the ability to change properties of nested tags </a:t>
            </a:r>
          </a:p>
          <a:p>
            <a:pPr marL="0" indent="0">
              <a:spcBef>
                <a:spcPts val="0"/>
              </a:spcBef>
              <a:spcAft>
                <a:spcPts val="1200"/>
              </a:spcAft>
              <a:buNone/>
            </a:pPr>
            <a:r>
              <a:rPr lang="en-US" sz="3200" dirty="0">
                <a:latin typeface="Corbel Light" panose="020B0303020204020204" pitchFamily="34" charset="0"/>
              </a:rPr>
              <a:t>We can use combinators to modify immediately nested tags or elements that are descendants of another element</a:t>
            </a:r>
          </a:p>
        </p:txBody>
      </p:sp>
    </p:spTree>
    <p:extLst>
      <p:ext uri="{BB962C8B-B14F-4D97-AF65-F5344CB8AC3E}">
        <p14:creationId xmlns:p14="http://schemas.microsoft.com/office/powerpoint/2010/main" val="52563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Combinators</a:t>
            </a:r>
          </a:p>
        </p:txBody>
      </p:sp>
      <p:sp>
        <p:nvSpPr>
          <p:cNvPr id="3" name="Content Placeholder 2"/>
          <p:cNvSpPr>
            <a:spLocks noGrp="1"/>
          </p:cNvSpPr>
          <p:nvPr>
            <p:ph idx="1"/>
          </p:nvPr>
        </p:nvSpPr>
        <p:spPr>
          <a:xfrm>
            <a:off x="558800" y="1690688"/>
            <a:ext cx="11633200" cy="4438173"/>
          </a:xfrm>
        </p:spPr>
        <p:txBody>
          <a:bodyPr>
            <a:normAutofit/>
          </a:bodyPr>
          <a:lstStyle/>
          <a:p>
            <a:pPr marL="0" indent="0">
              <a:buNone/>
            </a:pPr>
            <a:r>
              <a:rPr lang="en-US" sz="3200" dirty="0">
                <a:latin typeface="Corbel Light" panose="020B0303020204020204" pitchFamily="34" charset="0"/>
              </a:rPr>
              <a:t>Examples (in CSS)</a:t>
            </a:r>
            <a:br>
              <a:rPr lang="en-US" sz="3200" dirty="0"/>
            </a:br>
            <a:endParaRPr lang="en-US" sz="3200" dirty="0"/>
          </a:p>
          <a:p>
            <a:pPr marL="0" lvl="1" indent="0">
              <a:spcBef>
                <a:spcPts val="0"/>
              </a:spcBef>
              <a:spcAft>
                <a:spcPts val="1200"/>
              </a:spcAft>
              <a:buNone/>
            </a:pPr>
            <a:r>
              <a:rPr lang="en-US" sz="2200" dirty="0">
                <a:solidFill>
                  <a:srgbClr val="0070C0"/>
                </a:solidFill>
                <a:latin typeface="Courier New" panose="02070309020205020404" pitchFamily="49" charset="0"/>
                <a:cs typeface="Courier New" panose="02070309020205020404" pitchFamily="49" charset="0"/>
              </a:rPr>
              <a:t>*</a:t>
            </a:r>
            <a:r>
              <a:rPr lang="en-US" sz="2200" dirty="0">
                <a:latin typeface="Courier New" panose="02070309020205020404" pitchFamily="49" charset="0"/>
                <a:cs typeface="Courier New" panose="02070309020205020404" pitchFamily="49" charset="0"/>
              </a:rPr>
              <a:t> { </a:t>
            </a:r>
          </a:p>
          <a:p>
            <a:pPr marL="0" lvl="1" indent="0">
              <a:spcBef>
                <a:spcPts val="0"/>
              </a:spcBef>
              <a:spcAft>
                <a:spcPts val="1200"/>
              </a:spcAft>
              <a:buNone/>
            </a:pPr>
            <a:r>
              <a:rPr lang="en-US" sz="2200" dirty="0">
                <a:latin typeface="Courier New" panose="02070309020205020404" pitchFamily="49" charset="0"/>
                <a:cs typeface="Courier New" panose="02070309020205020404" pitchFamily="49" charset="0"/>
              </a:rPr>
              <a:t>	</a:t>
            </a:r>
            <a:r>
              <a:rPr lang="en-US" sz="2200" dirty="0" err="1">
                <a:solidFill>
                  <a:srgbClr val="0070C0"/>
                </a:solidFill>
                <a:latin typeface="Courier New" panose="02070309020205020404" pitchFamily="49" charset="0"/>
                <a:cs typeface="Courier New" panose="02070309020205020404" pitchFamily="49" charset="0"/>
              </a:rPr>
              <a:t>background-color</a:t>
            </a:r>
            <a:r>
              <a:rPr lang="en-US" sz="2200" dirty="0" err="1">
                <a:latin typeface="Courier New" panose="02070309020205020404" pitchFamily="49" charset="0"/>
                <a:cs typeface="Courier New" panose="02070309020205020404" pitchFamily="49" charset="0"/>
              </a:rPr>
              <a:t>:green</a:t>
            </a:r>
            <a:r>
              <a:rPr lang="en-US" sz="2200" dirty="0">
                <a:latin typeface="Courier New" panose="02070309020205020404" pitchFamily="49" charset="0"/>
                <a:cs typeface="Courier New" panose="02070309020205020404" pitchFamily="49" charset="0"/>
              </a:rPr>
              <a:t>; </a:t>
            </a:r>
            <a:r>
              <a:rPr lang="en-US" sz="2200" dirty="0">
                <a:solidFill>
                  <a:schemeClr val="accent6">
                    <a:lumMod val="50000"/>
                  </a:schemeClr>
                </a:solidFill>
                <a:latin typeface="Courier New" panose="02070309020205020404" pitchFamily="49" charset="0"/>
                <a:cs typeface="Courier New" panose="02070309020205020404" pitchFamily="49" charset="0"/>
              </a:rPr>
              <a:t>/* all elements will have </a:t>
            </a:r>
            <a:r>
              <a:rPr lang="en-US" sz="2200" dirty="0" err="1">
                <a:solidFill>
                  <a:schemeClr val="accent6">
                    <a:lumMod val="50000"/>
                  </a:schemeClr>
                </a:solidFill>
                <a:latin typeface="Courier New" panose="02070309020205020404" pitchFamily="49" charset="0"/>
                <a:cs typeface="Courier New" panose="02070309020205020404" pitchFamily="49" charset="0"/>
              </a:rPr>
              <a:t>bg</a:t>
            </a:r>
            <a:r>
              <a:rPr lang="en-US" sz="2200" dirty="0">
                <a:solidFill>
                  <a:schemeClr val="accent6">
                    <a:lumMod val="50000"/>
                  </a:schemeClr>
                </a:solidFill>
                <a:latin typeface="Courier New" panose="02070309020205020404" pitchFamily="49" charset="0"/>
                <a:cs typeface="Courier New" panose="02070309020205020404" pitchFamily="49" charset="0"/>
              </a:rPr>
              <a:t> green */</a:t>
            </a:r>
            <a:br>
              <a:rPr lang="en-US" sz="2200" dirty="0">
                <a:solidFill>
                  <a:schemeClr val="accent6">
                    <a:lumMod val="50000"/>
                  </a:schemeClr>
                </a:solidFill>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a:t>
            </a:r>
          </a:p>
          <a:p>
            <a:pPr marL="0" lvl="1" indent="0">
              <a:spcBef>
                <a:spcPts val="0"/>
              </a:spcBef>
              <a:spcAft>
                <a:spcPts val="1200"/>
              </a:spcAft>
              <a:buNone/>
            </a:pPr>
            <a:endParaRPr lang="en-US" sz="2200" dirty="0">
              <a:latin typeface="Courier New" panose="02070309020205020404" pitchFamily="49" charset="0"/>
              <a:cs typeface="Courier New" panose="02070309020205020404" pitchFamily="49" charset="0"/>
            </a:endParaRPr>
          </a:p>
          <a:p>
            <a:pPr marL="0" lvl="1" indent="0">
              <a:spcBef>
                <a:spcPts val="0"/>
              </a:spcBef>
              <a:spcAft>
                <a:spcPts val="1200"/>
              </a:spcAft>
              <a:buNone/>
            </a:pPr>
            <a:r>
              <a:rPr lang="en-US" sz="2200" dirty="0">
                <a:solidFill>
                  <a:srgbClr val="0070C0"/>
                </a:solidFill>
                <a:latin typeface="Courier New" panose="02070309020205020404" pitchFamily="49" charset="0"/>
                <a:cs typeface="Courier New" panose="02070309020205020404" pitchFamily="49" charset="0"/>
              </a:rPr>
              <a:t>div </a:t>
            </a:r>
            <a:r>
              <a:rPr lang="en-US" sz="2200" dirty="0" err="1">
                <a:solidFill>
                  <a:srgbClr val="0070C0"/>
                </a:solidFill>
                <a:latin typeface="Courier New" panose="02070309020205020404" pitchFamily="49" charset="0"/>
                <a:cs typeface="Courier New" panose="02070309020205020404" pitchFamily="49" charset="0"/>
              </a:rPr>
              <a:t>em</a:t>
            </a:r>
            <a:r>
              <a:rPr lang="en-US" sz="2200" dirty="0">
                <a:solidFill>
                  <a:srgbClr val="0070C0"/>
                </a:solidFill>
                <a:latin typeface="Courier New" panose="02070309020205020404" pitchFamily="49" charset="0"/>
                <a:cs typeface="Courier New" panose="02070309020205020404" pitchFamily="49" charset="0"/>
              </a:rPr>
              <a:t> </a:t>
            </a:r>
            <a:r>
              <a:rPr lang="en-US" sz="2200" dirty="0">
                <a:latin typeface="Courier New" panose="02070309020205020404" pitchFamily="49" charset="0"/>
                <a:cs typeface="Courier New" panose="02070309020205020404" pitchFamily="49" charset="0"/>
              </a:rPr>
              <a:t>{ </a:t>
            </a:r>
          </a:p>
          <a:p>
            <a:pPr marL="0" lvl="1" indent="0">
              <a:spcBef>
                <a:spcPts val="0"/>
              </a:spcBef>
              <a:spcAft>
                <a:spcPts val="1200"/>
              </a:spcAft>
              <a:buNone/>
            </a:pPr>
            <a:r>
              <a:rPr lang="en-US" sz="2200" dirty="0">
                <a:latin typeface="Courier New" panose="02070309020205020404" pitchFamily="49" charset="0"/>
                <a:cs typeface="Courier New" panose="02070309020205020404" pitchFamily="49" charset="0"/>
              </a:rPr>
              <a:t>	</a:t>
            </a:r>
            <a:r>
              <a:rPr lang="en-US" sz="2200" dirty="0" err="1">
                <a:solidFill>
                  <a:srgbClr val="0070C0"/>
                </a:solidFill>
                <a:latin typeface="Courier New" panose="02070309020205020404" pitchFamily="49" charset="0"/>
                <a:cs typeface="Courier New" panose="02070309020205020404" pitchFamily="49" charset="0"/>
              </a:rPr>
              <a:t>color</a:t>
            </a:r>
            <a:r>
              <a:rPr lang="en-US" sz="2200" dirty="0" err="1">
                <a:latin typeface="Courier New" panose="02070309020205020404" pitchFamily="49" charset="0"/>
                <a:cs typeface="Courier New" panose="02070309020205020404" pitchFamily="49" charset="0"/>
              </a:rPr>
              <a:t>:green</a:t>
            </a:r>
            <a:r>
              <a:rPr lang="en-US" sz="2200" dirty="0">
                <a:latin typeface="Courier New" panose="02070309020205020404" pitchFamily="49" charset="0"/>
                <a:cs typeface="Courier New" panose="02070309020205020404" pitchFamily="49" charset="0"/>
              </a:rPr>
              <a:t> </a:t>
            </a:r>
            <a:r>
              <a:rPr lang="en-US" sz="2200" dirty="0">
                <a:solidFill>
                  <a:schemeClr val="accent6">
                    <a:lumMod val="50000"/>
                  </a:schemeClr>
                </a:solidFill>
                <a:latin typeface="Courier New" panose="02070309020205020404" pitchFamily="49" charset="0"/>
                <a:cs typeface="Courier New" panose="02070309020205020404" pitchFamily="49" charset="0"/>
              </a:rPr>
              <a:t>/* all </a:t>
            </a:r>
            <a:r>
              <a:rPr lang="en-US" sz="2200" dirty="0" err="1">
                <a:solidFill>
                  <a:schemeClr val="accent6">
                    <a:lumMod val="50000"/>
                  </a:schemeClr>
                </a:solidFill>
                <a:latin typeface="Courier New" panose="02070309020205020404" pitchFamily="49" charset="0"/>
                <a:cs typeface="Courier New" panose="02070309020205020404" pitchFamily="49" charset="0"/>
              </a:rPr>
              <a:t>em</a:t>
            </a:r>
            <a:r>
              <a:rPr lang="en-US" sz="2200" dirty="0">
                <a:solidFill>
                  <a:schemeClr val="accent6">
                    <a:lumMod val="50000"/>
                  </a:schemeClr>
                </a:solidFill>
                <a:latin typeface="Courier New" panose="02070309020205020404" pitchFamily="49" charset="0"/>
                <a:cs typeface="Courier New" panose="02070309020205020404" pitchFamily="49" charset="0"/>
              </a:rPr>
              <a:t> elements nested inside of a div tag 				    will have a text colored green */</a:t>
            </a:r>
            <a:br>
              <a:rPr lang="en-US" sz="2200" dirty="0">
                <a:solidFill>
                  <a:schemeClr val="accent6">
                    <a:lumMod val="50000"/>
                  </a:schemeClr>
                </a:solidFill>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a:t>
            </a:r>
            <a:endParaRPr lang="en-US" sz="2200" dirty="0">
              <a:solidFill>
                <a:schemeClr val="accent6">
                  <a:lumMod val="50000"/>
                </a:schemeClr>
              </a:solidFill>
              <a:latin typeface="Courier New" panose="02070309020205020404" pitchFamily="49" charset="0"/>
              <a:cs typeface="Courier New" panose="02070309020205020404" pitchFamily="49" charset="0"/>
            </a:endParaRPr>
          </a:p>
          <a:p>
            <a:pPr marL="0" lvl="1" indent="0">
              <a:spcBef>
                <a:spcPts val="0"/>
              </a:spcBef>
              <a:spcAft>
                <a:spcPts val="1200"/>
              </a:spcAft>
              <a:buNone/>
            </a:pPr>
            <a:endParaRPr lang="en-US" sz="2200" dirty="0">
              <a:solidFill>
                <a:schemeClr val="accent6">
                  <a:lumMod val="50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6303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CSS Combinators</a:t>
            </a:r>
          </a:p>
        </p:txBody>
      </p:sp>
      <p:sp>
        <p:nvSpPr>
          <p:cNvPr id="3" name="Content Placeholder 2"/>
          <p:cNvSpPr>
            <a:spLocks noGrp="1"/>
          </p:cNvSpPr>
          <p:nvPr>
            <p:ph idx="1"/>
          </p:nvPr>
        </p:nvSpPr>
        <p:spPr>
          <a:xfrm>
            <a:off x="838200" y="1651360"/>
            <a:ext cx="8229600" cy="4487863"/>
          </a:xfrm>
        </p:spPr>
        <p:txBody>
          <a:bodyPr>
            <a:normAutofit fontScale="92500" lnSpcReduction="20000"/>
          </a:bodyPr>
          <a:lstStyle/>
          <a:p>
            <a:pPr marL="0" indent="0" defTabSz="628650">
              <a:spcBef>
                <a:spcPts val="0"/>
              </a:spcBef>
              <a:spcAft>
                <a:spcPts val="1200"/>
              </a:spcAft>
              <a:buNone/>
            </a:pPr>
            <a:r>
              <a:rPr lang="en-US" dirty="0">
                <a:latin typeface="Corbel Light" panose="020B0303020204020204" pitchFamily="34" charset="0"/>
              </a:rPr>
              <a:t>CSS:</a:t>
            </a:r>
            <a:br>
              <a:rPr lang="en-US" dirty="0">
                <a:latin typeface="Corbel Light" panose="020B0303020204020204" pitchFamily="34" charset="0"/>
              </a:rPr>
            </a:br>
            <a:br>
              <a:rPr lang="en-US" dirty="0"/>
            </a:br>
            <a:r>
              <a:rPr lang="en-US" dirty="0"/>
              <a:t>	</a:t>
            </a:r>
            <a:r>
              <a:rPr lang="en-US" sz="2400" dirty="0">
                <a:solidFill>
                  <a:srgbClr val="0070C0"/>
                </a:solidFill>
                <a:latin typeface="Courier New" panose="02070309020205020404" pitchFamily="49" charset="0"/>
                <a:cs typeface="Courier New" panose="02070309020205020404" pitchFamily="49" charset="0"/>
              </a:rPr>
              <a:t>div </a:t>
            </a:r>
            <a:r>
              <a:rPr lang="en-US" sz="2400" dirty="0" err="1">
                <a:solidFill>
                  <a:srgbClr val="0070C0"/>
                </a:solidFill>
                <a:latin typeface="Courier New" panose="02070309020205020404" pitchFamily="49" charset="0"/>
                <a:cs typeface="Courier New" panose="02070309020205020404" pitchFamily="49" charset="0"/>
              </a:rPr>
              <a:t>em</a:t>
            </a:r>
            <a:r>
              <a:rPr lang="en-US" sz="2400" dirty="0">
                <a:solidFill>
                  <a:srgbClr val="0070C0"/>
                </a:solidFill>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a:t>
            </a:r>
            <a:br>
              <a:rPr lang="en-US" sz="2400" dirty="0">
                <a:latin typeface="Courier New" panose="02070309020205020404" pitchFamily="49" charset="0"/>
                <a:cs typeface="Courier New" panose="02070309020205020404" pitchFamily="49" charset="0"/>
              </a:rPr>
            </a:br>
            <a:r>
              <a:rPr lang="en-US" sz="2400" dirty="0">
                <a:latin typeface="Courier New" panose="02070309020205020404" pitchFamily="49" charset="0"/>
                <a:cs typeface="Courier New" panose="02070309020205020404" pitchFamily="49" charset="0"/>
              </a:rPr>
              <a:t>        </a:t>
            </a:r>
            <a:r>
              <a:rPr lang="en-US" sz="2400" dirty="0">
                <a:solidFill>
                  <a:srgbClr val="0070C0"/>
                </a:solidFill>
                <a:latin typeface="Courier New" panose="02070309020205020404" pitchFamily="49" charset="0"/>
                <a:cs typeface="Courier New" panose="02070309020205020404" pitchFamily="49" charset="0"/>
              </a:rPr>
              <a:t>color</a:t>
            </a:r>
            <a:r>
              <a:rPr lang="en-US" sz="2400" dirty="0">
                <a:latin typeface="Courier New" panose="02070309020205020404" pitchFamily="49" charset="0"/>
                <a:cs typeface="Courier New" panose="02070309020205020404" pitchFamily="49" charset="0"/>
              </a:rPr>
              <a:t>: green;</a:t>
            </a:r>
            <a:br>
              <a:rPr lang="en-US" sz="2400" dirty="0">
                <a:latin typeface="Courier New" panose="02070309020205020404" pitchFamily="49" charset="0"/>
                <a:cs typeface="Courier New" panose="02070309020205020404" pitchFamily="49" charset="0"/>
              </a:rPr>
            </a:br>
            <a:r>
              <a:rPr lang="en-US" sz="2400" dirty="0">
                <a:latin typeface="Courier New" panose="02070309020205020404" pitchFamily="49" charset="0"/>
                <a:cs typeface="Courier New" panose="02070309020205020404" pitchFamily="49" charset="0"/>
              </a:rPr>
              <a:t>    }</a:t>
            </a:r>
          </a:p>
          <a:p>
            <a:pPr marL="0" indent="0" defTabSz="628650">
              <a:spcBef>
                <a:spcPts val="0"/>
              </a:spcBef>
              <a:spcAft>
                <a:spcPts val="1200"/>
              </a:spcAft>
              <a:buNone/>
            </a:pPr>
            <a:endParaRPr lang="en-US" dirty="0">
              <a:latin typeface="Courier New" panose="02070309020205020404" pitchFamily="49" charset="0"/>
              <a:cs typeface="Courier New" panose="02070309020205020404" pitchFamily="49" charset="0"/>
            </a:endParaRPr>
          </a:p>
          <a:p>
            <a:pPr marL="0" indent="0" defTabSz="533400">
              <a:spcBef>
                <a:spcPts val="0"/>
              </a:spcBef>
              <a:spcAft>
                <a:spcPts val="1200"/>
              </a:spcAft>
              <a:buNone/>
            </a:pPr>
            <a:r>
              <a:rPr lang="en-US" dirty="0"/>
              <a:t> </a:t>
            </a:r>
            <a:r>
              <a:rPr lang="en-US" dirty="0">
                <a:latin typeface="Corbel Light" panose="020B0303020204020204" pitchFamily="34" charset="0"/>
              </a:rPr>
              <a:t>HTML:</a:t>
            </a:r>
            <a:br>
              <a:rPr lang="en-US" dirty="0">
                <a:latin typeface="Corbel Light" panose="020B0303020204020204" pitchFamily="34" charset="0"/>
              </a:rPr>
            </a:br>
            <a:br>
              <a:rPr lang="en-US" dirty="0"/>
            </a:br>
            <a:r>
              <a:rPr lang="en-US" dirty="0"/>
              <a:t>	</a:t>
            </a:r>
            <a:r>
              <a:rPr lang="en-US" sz="2400" dirty="0">
                <a:solidFill>
                  <a:srgbClr val="0070C0"/>
                </a:solidFill>
                <a:latin typeface="Courier New" panose="02070309020205020404" pitchFamily="49" charset="0"/>
                <a:cs typeface="Courier New" panose="02070309020205020404" pitchFamily="49" charset="0"/>
              </a:rPr>
              <a:t>&lt;div&gt;</a:t>
            </a:r>
            <a:br>
              <a:rPr lang="en-US" sz="2400" dirty="0">
                <a:solidFill>
                  <a:srgbClr val="0070C0"/>
                </a:solidFill>
                <a:latin typeface="Courier New" panose="02070309020205020404" pitchFamily="49" charset="0"/>
                <a:cs typeface="Courier New" panose="02070309020205020404" pitchFamily="49" charset="0"/>
              </a:rPr>
            </a:br>
            <a:r>
              <a:rPr lang="en-US" sz="2400" dirty="0">
                <a:solidFill>
                  <a:srgbClr val="0070C0"/>
                </a:solidFill>
                <a:latin typeface="Courier New" panose="02070309020205020404" pitchFamily="49" charset="0"/>
                <a:cs typeface="Courier New" panose="02070309020205020404" pitchFamily="49" charset="0"/>
              </a:rPr>
              <a:t>		&lt;</a:t>
            </a:r>
            <a:r>
              <a:rPr lang="en-US" sz="2400" dirty="0" err="1">
                <a:solidFill>
                  <a:srgbClr val="0070C0"/>
                </a:solidFill>
                <a:latin typeface="Courier New" panose="02070309020205020404" pitchFamily="49" charset="0"/>
                <a:cs typeface="Courier New" panose="02070309020205020404" pitchFamily="49" charset="0"/>
              </a:rPr>
              <a:t>em</a:t>
            </a:r>
            <a:r>
              <a:rPr lang="en-US" sz="2400" dirty="0">
                <a:solidFill>
                  <a:srgbClr val="0070C0"/>
                </a:solidFill>
                <a:latin typeface="Courier New" panose="02070309020205020404" pitchFamily="49" charset="0"/>
                <a:cs typeface="Courier New" panose="02070309020205020404" pitchFamily="49" charset="0"/>
              </a:rPr>
              <a:t>&gt;</a:t>
            </a:r>
            <a:r>
              <a:rPr lang="en-US" sz="2400" dirty="0">
                <a:latin typeface="Courier New" panose="02070309020205020404" pitchFamily="49" charset="0"/>
                <a:cs typeface="Courier New" panose="02070309020205020404" pitchFamily="49" charset="0"/>
              </a:rPr>
              <a:t>color</a:t>
            </a:r>
            <a:r>
              <a:rPr lang="en-US" sz="2400" dirty="0">
                <a:solidFill>
                  <a:srgbClr val="0070C0"/>
                </a:solidFill>
                <a:latin typeface="Courier New" panose="02070309020205020404" pitchFamily="49" charset="0"/>
                <a:cs typeface="Courier New" panose="02070309020205020404" pitchFamily="49" charset="0"/>
              </a:rPr>
              <a:t>&lt;/</a:t>
            </a:r>
            <a:r>
              <a:rPr lang="en-US" sz="2400" dirty="0" err="1">
                <a:solidFill>
                  <a:srgbClr val="0070C0"/>
                </a:solidFill>
                <a:latin typeface="Courier New" panose="02070309020205020404" pitchFamily="49" charset="0"/>
                <a:cs typeface="Courier New" panose="02070309020205020404" pitchFamily="49" charset="0"/>
              </a:rPr>
              <a:t>em</a:t>
            </a:r>
            <a:r>
              <a:rPr lang="en-US" sz="2400" dirty="0">
                <a:solidFill>
                  <a:srgbClr val="0070C0"/>
                </a:solidFill>
                <a:latin typeface="Courier New" panose="02070309020205020404" pitchFamily="49" charset="0"/>
                <a:cs typeface="Courier New" panose="02070309020205020404" pitchFamily="49" charset="0"/>
              </a:rPr>
              <a:t>&gt;</a:t>
            </a:r>
            <a:br>
              <a:rPr lang="en-US" sz="2400" dirty="0">
                <a:solidFill>
                  <a:srgbClr val="0070C0"/>
                </a:solidFill>
                <a:latin typeface="Courier New" panose="02070309020205020404" pitchFamily="49" charset="0"/>
                <a:cs typeface="Courier New" panose="02070309020205020404" pitchFamily="49" charset="0"/>
              </a:rPr>
            </a:br>
            <a:r>
              <a:rPr lang="en-US" sz="2400" dirty="0">
                <a:solidFill>
                  <a:srgbClr val="0070C0"/>
                </a:solidFill>
                <a:latin typeface="Courier New" panose="02070309020205020404" pitchFamily="49" charset="0"/>
                <a:cs typeface="Courier New" panose="02070309020205020404" pitchFamily="49" charset="0"/>
              </a:rPr>
              <a:t>		&lt;p&gt;</a:t>
            </a:r>
            <a:br>
              <a:rPr lang="en-US" sz="2400" dirty="0">
                <a:solidFill>
                  <a:srgbClr val="0070C0"/>
                </a:solidFill>
                <a:latin typeface="Courier New" panose="02070309020205020404" pitchFamily="49" charset="0"/>
                <a:cs typeface="Courier New" panose="02070309020205020404" pitchFamily="49" charset="0"/>
              </a:rPr>
            </a:br>
            <a:r>
              <a:rPr lang="en-US" sz="2400" dirty="0">
                <a:solidFill>
                  <a:srgbClr val="0070C0"/>
                </a:solidFill>
                <a:latin typeface="Courier New" panose="02070309020205020404" pitchFamily="49" charset="0"/>
                <a:cs typeface="Courier New" panose="02070309020205020404" pitchFamily="49" charset="0"/>
              </a:rPr>
              <a:t>			&lt;</a:t>
            </a:r>
            <a:r>
              <a:rPr lang="en-US" sz="2400" dirty="0" err="1">
                <a:solidFill>
                  <a:srgbClr val="0070C0"/>
                </a:solidFill>
                <a:latin typeface="Courier New" panose="02070309020205020404" pitchFamily="49" charset="0"/>
                <a:cs typeface="Courier New" panose="02070309020205020404" pitchFamily="49" charset="0"/>
              </a:rPr>
              <a:t>em</a:t>
            </a:r>
            <a:r>
              <a:rPr lang="en-US" sz="2400" dirty="0">
                <a:solidFill>
                  <a:srgbClr val="0070C0"/>
                </a:solidFill>
                <a:latin typeface="Courier New" panose="02070309020205020404" pitchFamily="49" charset="0"/>
                <a:cs typeface="Courier New" panose="02070309020205020404" pitchFamily="49" charset="0"/>
              </a:rPr>
              <a:t>&gt;</a:t>
            </a:r>
            <a:r>
              <a:rPr lang="en-US" sz="2400" dirty="0">
                <a:latin typeface="Courier New" panose="02070309020205020404" pitchFamily="49" charset="0"/>
                <a:cs typeface="Courier New" panose="02070309020205020404" pitchFamily="49" charset="0"/>
              </a:rPr>
              <a:t>color</a:t>
            </a:r>
            <a:r>
              <a:rPr lang="en-US" sz="2400" dirty="0">
                <a:solidFill>
                  <a:srgbClr val="0070C0"/>
                </a:solidFill>
                <a:latin typeface="Courier New" panose="02070309020205020404" pitchFamily="49" charset="0"/>
                <a:cs typeface="Courier New" panose="02070309020205020404" pitchFamily="49" charset="0"/>
              </a:rPr>
              <a:t>&lt;/</a:t>
            </a:r>
            <a:r>
              <a:rPr lang="en-US" sz="2400" dirty="0" err="1">
                <a:solidFill>
                  <a:srgbClr val="0070C0"/>
                </a:solidFill>
                <a:latin typeface="Courier New" panose="02070309020205020404" pitchFamily="49" charset="0"/>
                <a:cs typeface="Courier New" panose="02070309020205020404" pitchFamily="49" charset="0"/>
              </a:rPr>
              <a:t>em</a:t>
            </a:r>
            <a:r>
              <a:rPr lang="en-US" sz="2400" dirty="0">
                <a:solidFill>
                  <a:srgbClr val="0070C0"/>
                </a:solidFill>
                <a:latin typeface="Courier New" panose="02070309020205020404" pitchFamily="49" charset="0"/>
                <a:cs typeface="Courier New" panose="02070309020205020404" pitchFamily="49" charset="0"/>
              </a:rPr>
              <a:t>&gt;</a:t>
            </a:r>
            <a:br>
              <a:rPr lang="en-US" sz="2400" dirty="0">
                <a:solidFill>
                  <a:srgbClr val="0070C0"/>
                </a:solidFill>
                <a:latin typeface="Courier New" panose="02070309020205020404" pitchFamily="49" charset="0"/>
                <a:cs typeface="Courier New" panose="02070309020205020404" pitchFamily="49" charset="0"/>
              </a:rPr>
            </a:br>
            <a:r>
              <a:rPr lang="en-US" sz="2400" dirty="0">
                <a:solidFill>
                  <a:srgbClr val="0070C0"/>
                </a:solidFill>
                <a:latin typeface="Courier New" panose="02070309020205020404" pitchFamily="49" charset="0"/>
                <a:cs typeface="Courier New" panose="02070309020205020404" pitchFamily="49" charset="0"/>
              </a:rPr>
              <a:t>		&lt;/p&gt;</a:t>
            </a:r>
            <a:br>
              <a:rPr lang="en-US" sz="2400" dirty="0">
                <a:solidFill>
                  <a:srgbClr val="0070C0"/>
                </a:solidFill>
                <a:latin typeface="Courier New" panose="02070309020205020404" pitchFamily="49" charset="0"/>
                <a:cs typeface="Courier New" panose="02070309020205020404" pitchFamily="49" charset="0"/>
              </a:rPr>
            </a:br>
            <a:r>
              <a:rPr lang="en-US" sz="2400" dirty="0">
                <a:solidFill>
                  <a:srgbClr val="0070C0"/>
                </a:solidFill>
                <a:latin typeface="Courier New" panose="02070309020205020404" pitchFamily="49" charset="0"/>
                <a:cs typeface="Courier New" panose="02070309020205020404" pitchFamily="49" charset="0"/>
              </a:rPr>
              <a:t>	&lt;/div&gt;</a:t>
            </a:r>
          </a:p>
          <a:p>
            <a:pPr marL="0" indent="0">
              <a:buNone/>
            </a:pPr>
            <a:endParaRPr lang="en-US" dirty="0"/>
          </a:p>
        </p:txBody>
      </p:sp>
      <p:sp>
        <p:nvSpPr>
          <p:cNvPr id="2" name="TextBox 1"/>
          <p:cNvSpPr txBox="1"/>
          <p:nvPr/>
        </p:nvSpPr>
        <p:spPr>
          <a:xfrm>
            <a:off x="6638942" y="2486995"/>
            <a:ext cx="3292080" cy="2677656"/>
          </a:xfrm>
          <a:prstGeom prst="rect">
            <a:avLst/>
          </a:prstGeom>
          <a:solidFill>
            <a:schemeClr val="bg1">
              <a:lumMod val="85000"/>
            </a:schemeClr>
          </a:solidFill>
          <a:ln>
            <a:solidFill>
              <a:schemeClr val="bg1">
                <a:lumMod val="85000"/>
              </a:schemeClr>
            </a:solidFill>
          </a:ln>
        </p:spPr>
        <p:txBody>
          <a:bodyPr wrap="square" rtlCol="0">
            <a:spAutoFit/>
          </a:bodyPr>
          <a:lstStyle/>
          <a:p>
            <a:endParaRPr lang="en-US" sz="2800" dirty="0">
              <a:solidFill>
                <a:srgbClr val="008000"/>
              </a:solidFill>
            </a:endParaRPr>
          </a:p>
          <a:p>
            <a:r>
              <a:rPr lang="en-US" sz="2800" i="1" dirty="0">
                <a:solidFill>
                  <a:schemeClr val="accent6">
                    <a:lumMod val="75000"/>
                  </a:schemeClr>
                </a:solidFill>
              </a:rPr>
              <a:t>color</a:t>
            </a:r>
          </a:p>
          <a:p>
            <a:endParaRPr lang="en-US" sz="2800" b="1" dirty="0">
              <a:solidFill>
                <a:srgbClr val="008000"/>
              </a:solidFill>
            </a:endParaRPr>
          </a:p>
          <a:p>
            <a:r>
              <a:rPr lang="en-US" sz="2800" i="1" dirty="0">
                <a:solidFill>
                  <a:schemeClr val="accent6">
                    <a:lumMod val="75000"/>
                  </a:schemeClr>
                </a:solidFill>
              </a:rPr>
              <a:t>color</a:t>
            </a:r>
            <a:endParaRPr lang="en-US" sz="2800" b="1" dirty="0">
              <a:solidFill>
                <a:srgbClr val="008000"/>
              </a:solidFill>
            </a:endParaRPr>
          </a:p>
          <a:p>
            <a:endParaRPr lang="en-US" sz="2800" b="1" dirty="0">
              <a:solidFill>
                <a:srgbClr val="008000"/>
              </a:solidFill>
            </a:endParaRPr>
          </a:p>
          <a:p>
            <a:endParaRPr lang="en-US" sz="2800" dirty="0">
              <a:solidFill>
                <a:srgbClr val="008000"/>
              </a:solidFill>
            </a:endParaRPr>
          </a:p>
        </p:txBody>
      </p:sp>
    </p:spTree>
    <p:extLst>
      <p:ext uri="{BB962C8B-B14F-4D97-AF65-F5344CB8AC3E}">
        <p14:creationId xmlns:p14="http://schemas.microsoft.com/office/powerpoint/2010/main" val="51133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Combinators</a:t>
            </a:r>
          </a:p>
        </p:txBody>
      </p:sp>
      <p:sp>
        <p:nvSpPr>
          <p:cNvPr id="3" name="Content Placeholder 2"/>
          <p:cNvSpPr>
            <a:spLocks noGrp="1"/>
          </p:cNvSpPr>
          <p:nvPr>
            <p:ph idx="1"/>
          </p:nvPr>
        </p:nvSpPr>
        <p:spPr>
          <a:xfrm>
            <a:off x="838200" y="1690688"/>
            <a:ext cx="11225981" cy="4438173"/>
          </a:xfrm>
        </p:spPr>
        <p:txBody>
          <a:bodyPr/>
          <a:lstStyle/>
          <a:p>
            <a:pPr marL="0" indent="0">
              <a:buNone/>
            </a:pPr>
            <a:r>
              <a:rPr lang="en-US" sz="3200" dirty="0">
                <a:latin typeface="Corbel Light" panose="020B0303020204020204" pitchFamily="34" charset="0"/>
              </a:rPr>
              <a:t>Examples (in CSS)</a:t>
            </a:r>
            <a:br>
              <a:rPr lang="en-US" sz="3200" dirty="0"/>
            </a:br>
            <a:endParaRPr lang="en-US" sz="3200" dirty="0"/>
          </a:p>
          <a:p>
            <a:pPr marL="457200" lvl="1" indent="0">
              <a:buNone/>
            </a:pPr>
            <a:r>
              <a:rPr lang="en-US" sz="2200" dirty="0">
                <a:solidFill>
                  <a:srgbClr val="0070C0"/>
                </a:solidFill>
                <a:latin typeface="Courier New" panose="02070309020205020404" pitchFamily="49" charset="0"/>
                <a:cs typeface="Courier New" panose="02070309020205020404" pitchFamily="49" charset="0"/>
              </a:rPr>
              <a:t>div</a:t>
            </a:r>
            <a:r>
              <a:rPr lang="en-US" sz="2200" dirty="0">
                <a:latin typeface="Courier New" panose="02070309020205020404" pitchFamily="49" charset="0"/>
                <a:cs typeface="Courier New" panose="02070309020205020404" pitchFamily="49" charset="0"/>
              </a:rPr>
              <a:t> &gt; </a:t>
            </a:r>
            <a:r>
              <a:rPr lang="en-US" sz="2200" dirty="0">
                <a:solidFill>
                  <a:srgbClr val="0070C0"/>
                </a:solidFill>
                <a:latin typeface="Courier New" panose="02070309020205020404" pitchFamily="49" charset="0"/>
                <a:cs typeface="Courier New" panose="02070309020205020404" pitchFamily="49" charset="0"/>
              </a:rPr>
              <a:t>strong</a:t>
            </a:r>
            <a:r>
              <a:rPr lang="en-US" sz="2200" dirty="0">
                <a:latin typeface="Courier New" panose="02070309020205020404" pitchFamily="49" charset="0"/>
                <a:cs typeface="Courier New" panose="02070309020205020404" pitchFamily="49" charset="0"/>
              </a:rPr>
              <a:t> { </a:t>
            </a: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   </a:t>
            </a:r>
            <a:r>
              <a:rPr lang="en-US" sz="2200" dirty="0">
                <a:solidFill>
                  <a:srgbClr val="0070C0"/>
                </a:solidFill>
                <a:latin typeface="Courier New" panose="02070309020205020404" pitchFamily="49" charset="0"/>
                <a:cs typeface="Courier New" panose="02070309020205020404" pitchFamily="49" charset="0"/>
              </a:rPr>
              <a:t>color</a:t>
            </a:r>
            <a:r>
              <a:rPr lang="en-US" sz="2200" dirty="0">
                <a:latin typeface="Courier New" panose="02070309020205020404" pitchFamily="49" charset="0"/>
                <a:cs typeface="Courier New" panose="02070309020205020404" pitchFamily="49" charset="0"/>
              </a:rPr>
              <a:t>: green;  </a:t>
            </a:r>
            <a:r>
              <a:rPr lang="en-US" sz="2200" dirty="0">
                <a:solidFill>
                  <a:schemeClr val="accent6">
                    <a:lumMod val="50000"/>
                  </a:schemeClr>
                </a:solidFill>
                <a:latin typeface="Courier New" panose="02070309020205020404" pitchFamily="49" charset="0"/>
                <a:cs typeface="Courier New" panose="02070309020205020404" pitchFamily="49" charset="0"/>
              </a:rPr>
              <a:t>/* all strong tags </a:t>
            </a:r>
            <a:r>
              <a:rPr lang="en-US" sz="2200" dirty="0">
                <a:solidFill>
                  <a:srgbClr val="FF0000"/>
                </a:solidFill>
                <a:latin typeface="Courier New" panose="02070309020205020404" pitchFamily="49" charset="0"/>
                <a:cs typeface="Courier New" panose="02070309020205020404" pitchFamily="49" charset="0"/>
              </a:rPr>
              <a:t>immediately</a:t>
            </a:r>
            <a:r>
              <a:rPr lang="en-US" sz="2200" dirty="0">
                <a:solidFill>
                  <a:schemeClr val="accent6">
                    <a:lumMod val="50000"/>
                  </a:schemeClr>
                </a:solidFill>
                <a:latin typeface="Courier New" panose="02070309020205020404" pitchFamily="49" charset="0"/>
                <a:cs typeface="Courier New" panose="02070309020205020404" pitchFamily="49" charset="0"/>
              </a:rPr>
              <a:t> nested 						inside of an h1 tag will have text 						colored green */</a:t>
            </a:r>
            <a:r>
              <a:rPr lang="en-US" sz="2200" dirty="0">
                <a:latin typeface="Courier New" panose="02070309020205020404" pitchFamily="49" charset="0"/>
                <a:cs typeface="Courier New" panose="02070309020205020404" pitchFamily="49" charset="0"/>
              </a:rPr>
              <a:t> </a:t>
            </a: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a:t>
            </a:r>
            <a:r>
              <a:rPr lang="en-US" dirty="0">
                <a:latin typeface="Courier New" panose="02070309020205020404" pitchFamily="49" charset="0"/>
                <a:cs typeface="Courier New" panose="02070309020205020404" pitchFamily="49" charset="0"/>
              </a:rPr>
              <a:t>	</a:t>
            </a:r>
            <a:r>
              <a:rPr lang="en-US" dirty="0"/>
              <a:t>	</a:t>
            </a:r>
            <a:endParaRPr lang="en-US" dirty="0">
              <a:solidFill>
                <a:schemeClr val="accent6">
                  <a:lumMod val="50000"/>
                </a:schemeClr>
              </a:solidFill>
            </a:endParaRPr>
          </a:p>
        </p:txBody>
      </p:sp>
    </p:spTree>
    <p:extLst>
      <p:ext uri="{BB962C8B-B14F-4D97-AF65-F5344CB8AC3E}">
        <p14:creationId xmlns:p14="http://schemas.microsoft.com/office/powerpoint/2010/main" val="23710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CSS Combinators</a:t>
            </a:r>
          </a:p>
        </p:txBody>
      </p:sp>
      <p:sp>
        <p:nvSpPr>
          <p:cNvPr id="3" name="Content Placeholder 2"/>
          <p:cNvSpPr>
            <a:spLocks noGrp="1"/>
          </p:cNvSpPr>
          <p:nvPr>
            <p:ph idx="1"/>
          </p:nvPr>
        </p:nvSpPr>
        <p:spPr>
          <a:xfrm>
            <a:off x="838200" y="1690688"/>
            <a:ext cx="8229600" cy="4487863"/>
          </a:xfrm>
        </p:spPr>
        <p:txBody>
          <a:bodyPr>
            <a:normAutofit lnSpcReduction="10000"/>
          </a:bodyPr>
          <a:lstStyle/>
          <a:p>
            <a:pPr marL="0" indent="0" defTabSz="495300">
              <a:buNone/>
            </a:pPr>
            <a:r>
              <a:rPr lang="en-US" dirty="0">
                <a:latin typeface="Corbel Light" panose="020B0303020204020204" pitchFamily="34" charset="0"/>
              </a:rPr>
              <a:t>CSS:</a:t>
            </a:r>
            <a:br>
              <a:rPr lang="en-US" dirty="0">
                <a:latin typeface="Corbel Light" panose="020B0303020204020204" pitchFamily="34" charset="0"/>
              </a:rPr>
            </a:br>
            <a:br>
              <a:rPr lang="en-US" dirty="0"/>
            </a:br>
            <a:r>
              <a:rPr lang="en-US" dirty="0"/>
              <a:t>	</a:t>
            </a:r>
            <a:r>
              <a:rPr lang="en-US" sz="2200" dirty="0">
                <a:solidFill>
                  <a:srgbClr val="0070C0"/>
                </a:solidFill>
                <a:latin typeface="Courier New" panose="02070309020205020404" pitchFamily="49" charset="0"/>
                <a:cs typeface="Courier New" panose="02070309020205020404" pitchFamily="49" charset="0"/>
              </a:rPr>
              <a:t>div</a:t>
            </a:r>
            <a:r>
              <a:rPr lang="en-US" sz="2200" dirty="0">
                <a:latin typeface="Courier New" panose="02070309020205020404" pitchFamily="49" charset="0"/>
                <a:cs typeface="Courier New" panose="02070309020205020404" pitchFamily="49" charset="0"/>
              </a:rPr>
              <a:t> &gt; </a:t>
            </a:r>
            <a:r>
              <a:rPr lang="en-US" sz="2200" dirty="0">
                <a:solidFill>
                  <a:srgbClr val="0070C0"/>
                </a:solidFill>
                <a:latin typeface="Courier New" panose="02070309020205020404" pitchFamily="49" charset="0"/>
                <a:cs typeface="Courier New" panose="02070309020205020404" pitchFamily="49" charset="0"/>
              </a:rPr>
              <a:t>strong</a:t>
            </a:r>
            <a:r>
              <a:rPr lang="en-US" sz="2200" dirty="0">
                <a:latin typeface="Courier New" panose="02070309020205020404" pitchFamily="49" charset="0"/>
                <a:cs typeface="Courier New" panose="02070309020205020404" pitchFamily="49" charset="0"/>
              </a:rPr>
              <a:t> {</a:t>
            </a: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      </a:t>
            </a:r>
            <a:r>
              <a:rPr lang="en-US" sz="2200" dirty="0">
                <a:solidFill>
                  <a:srgbClr val="0070C0"/>
                </a:solidFill>
                <a:latin typeface="Courier New" panose="02070309020205020404" pitchFamily="49" charset="0"/>
                <a:cs typeface="Courier New" panose="02070309020205020404" pitchFamily="49" charset="0"/>
              </a:rPr>
              <a:t>color</a:t>
            </a:r>
            <a:r>
              <a:rPr lang="en-US" sz="2200" dirty="0">
                <a:latin typeface="Courier New" panose="02070309020205020404" pitchFamily="49" charset="0"/>
                <a:cs typeface="Courier New" panose="02070309020205020404" pitchFamily="49" charset="0"/>
              </a:rPr>
              <a:t>: green;</a:t>
            </a:r>
            <a:br>
              <a:rPr lang="en-US" sz="2200" dirty="0">
                <a:latin typeface="Courier New" panose="02070309020205020404" pitchFamily="49" charset="0"/>
                <a:cs typeface="Courier New" panose="02070309020205020404" pitchFamily="49" charset="0"/>
              </a:rPr>
            </a:br>
            <a:r>
              <a:rPr lang="en-US" sz="2200" dirty="0">
                <a:latin typeface="Courier New" panose="02070309020205020404" pitchFamily="49" charset="0"/>
                <a:cs typeface="Courier New" panose="02070309020205020404" pitchFamily="49" charset="0"/>
              </a:rPr>
              <a:t>   }</a:t>
            </a:r>
            <a:br>
              <a:rPr lang="en-US" sz="2200" dirty="0">
                <a:latin typeface="Courier New" panose="02070309020205020404" pitchFamily="49" charset="0"/>
                <a:cs typeface="Courier New" panose="02070309020205020404" pitchFamily="49" charset="0"/>
              </a:rPr>
            </a:br>
            <a:endParaRPr lang="en-US" sz="2200" dirty="0">
              <a:latin typeface="Courier New" panose="02070309020205020404" pitchFamily="49" charset="0"/>
              <a:cs typeface="Courier New" panose="02070309020205020404" pitchFamily="49" charset="0"/>
            </a:endParaRPr>
          </a:p>
          <a:p>
            <a:pPr marL="0" indent="0" defTabSz="495300">
              <a:buNone/>
            </a:pPr>
            <a:r>
              <a:rPr lang="en-US" dirty="0"/>
              <a:t> </a:t>
            </a:r>
            <a:r>
              <a:rPr lang="en-US" dirty="0">
                <a:latin typeface="Corbel Light" panose="020B0303020204020204" pitchFamily="34" charset="0"/>
              </a:rPr>
              <a:t>HTML:</a:t>
            </a:r>
            <a:br>
              <a:rPr lang="en-US" dirty="0">
                <a:latin typeface="Corbel Light" panose="020B0303020204020204" pitchFamily="34" charset="0"/>
              </a:rPr>
            </a:br>
            <a:br>
              <a:rPr lang="en-US" dirty="0"/>
            </a:br>
            <a:r>
              <a:rPr lang="en-US" sz="2200" dirty="0"/>
              <a:t>	</a:t>
            </a:r>
            <a:r>
              <a:rPr lang="en-US" sz="2200" dirty="0">
                <a:solidFill>
                  <a:srgbClr val="0070C0"/>
                </a:solidFill>
                <a:latin typeface="Courier New" panose="02070309020205020404" pitchFamily="49" charset="0"/>
                <a:cs typeface="Courier New" panose="02070309020205020404" pitchFamily="49" charset="0"/>
              </a:rPr>
              <a:t>&lt;div&gt;</a:t>
            </a:r>
            <a:br>
              <a:rPr lang="en-US" sz="2200" dirty="0">
                <a:solidFill>
                  <a:srgbClr val="0070C0"/>
                </a:solidFill>
                <a:latin typeface="Courier New" panose="02070309020205020404" pitchFamily="49" charset="0"/>
                <a:cs typeface="Courier New" panose="02070309020205020404" pitchFamily="49" charset="0"/>
              </a:rPr>
            </a:br>
            <a:r>
              <a:rPr lang="en-US" sz="2200" dirty="0">
                <a:solidFill>
                  <a:srgbClr val="0070C0"/>
                </a:solidFill>
                <a:latin typeface="Courier New" panose="02070309020205020404" pitchFamily="49" charset="0"/>
                <a:cs typeface="Courier New" panose="02070309020205020404" pitchFamily="49" charset="0"/>
              </a:rPr>
              <a:t>		&lt;strong&gt;</a:t>
            </a:r>
            <a:r>
              <a:rPr lang="en-US" sz="2200" dirty="0">
                <a:latin typeface="Courier New" panose="02070309020205020404" pitchFamily="49" charset="0"/>
                <a:cs typeface="Courier New" panose="02070309020205020404" pitchFamily="49" charset="0"/>
              </a:rPr>
              <a:t>color</a:t>
            </a:r>
            <a:r>
              <a:rPr lang="en-US" sz="2200" dirty="0">
                <a:solidFill>
                  <a:srgbClr val="0070C0"/>
                </a:solidFill>
                <a:latin typeface="Courier New" panose="02070309020205020404" pitchFamily="49" charset="0"/>
                <a:cs typeface="Courier New" panose="02070309020205020404" pitchFamily="49" charset="0"/>
              </a:rPr>
              <a:t>&lt;/strong&gt;</a:t>
            </a:r>
            <a:br>
              <a:rPr lang="en-US" sz="2200" dirty="0">
                <a:solidFill>
                  <a:srgbClr val="0070C0"/>
                </a:solidFill>
                <a:latin typeface="Courier New" panose="02070309020205020404" pitchFamily="49" charset="0"/>
                <a:cs typeface="Courier New" panose="02070309020205020404" pitchFamily="49" charset="0"/>
              </a:rPr>
            </a:br>
            <a:r>
              <a:rPr lang="en-US" sz="2200" dirty="0">
                <a:solidFill>
                  <a:srgbClr val="0070C0"/>
                </a:solidFill>
                <a:latin typeface="Courier New" panose="02070309020205020404" pitchFamily="49" charset="0"/>
                <a:cs typeface="Courier New" panose="02070309020205020404" pitchFamily="49" charset="0"/>
              </a:rPr>
              <a:t>		&lt;p&gt;</a:t>
            </a:r>
            <a:br>
              <a:rPr lang="en-US" sz="2200" dirty="0">
                <a:solidFill>
                  <a:srgbClr val="0070C0"/>
                </a:solidFill>
                <a:latin typeface="Courier New" panose="02070309020205020404" pitchFamily="49" charset="0"/>
                <a:cs typeface="Courier New" panose="02070309020205020404" pitchFamily="49" charset="0"/>
              </a:rPr>
            </a:br>
            <a:r>
              <a:rPr lang="en-US" sz="2200" dirty="0">
                <a:solidFill>
                  <a:srgbClr val="0070C0"/>
                </a:solidFill>
                <a:latin typeface="Courier New" panose="02070309020205020404" pitchFamily="49" charset="0"/>
                <a:cs typeface="Courier New" panose="02070309020205020404" pitchFamily="49" charset="0"/>
              </a:rPr>
              <a:t>			&lt;strong&gt;</a:t>
            </a:r>
            <a:r>
              <a:rPr lang="en-US" sz="2200" dirty="0">
                <a:latin typeface="Courier New" panose="02070309020205020404" pitchFamily="49" charset="0"/>
                <a:cs typeface="Courier New" panose="02070309020205020404" pitchFamily="49" charset="0"/>
              </a:rPr>
              <a:t>color</a:t>
            </a:r>
            <a:r>
              <a:rPr lang="en-US" sz="2200" dirty="0">
                <a:solidFill>
                  <a:srgbClr val="0070C0"/>
                </a:solidFill>
                <a:latin typeface="Courier New" panose="02070309020205020404" pitchFamily="49" charset="0"/>
                <a:cs typeface="Courier New" panose="02070309020205020404" pitchFamily="49" charset="0"/>
              </a:rPr>
              <a:t>&lt;/strong&gt;</a:t>
            </a:r>
            <a:br>
              <a:rPr lang="en-US" sz="2200" dirty="0">
                <a:solidFill>
                  <a:srgbClr val="0070C0"/>
                </a:solidFill>
                <a:latin typeface="Courier New" panose="02070309020205020404" pitchFamily="49" charset="0"/>
                <a:cs typeface="Courier New" panose="02070309020205020404" pitchFamily="49" charset="0"/>
              </a:rPr>
            </a:br>
            <a:r>
              <a:rPr lang="en-US" sz="2200" dirty="0">
                <a:solidFill>
                  <a:srgbClr val="0070C0"/>
                </a:solidFill>
                <a:latin typeface="Courier New" panose="02070309020205020404" pitchFamily="49" charset="0"/>
                <a:cs typeface="Courier New" panose="02070309020205020404" pitchFamily="49" charset="0"/>
              </a:rPr>
              <a:t>		&lt;/p&gt;</a:t>
            </a:r>
            <a:br>
              <a:rPr lang="en-US" sz="2200" dirty="0">
                <a:solidFill>
                  <a:srgbClr val="0070C0"/>
                </a:solidFill>
                <a:latin typeface="Courier New" panose="02070309020205020404" pitchFamily="49" charset="0"/>
                <a:cs typeface="Courier New" panose="02070309020205020404" pitchFamily="49" charset="0"/>
              </a:rPr>
            </a:br>
            <a:r>
              <a:rPr lang="en-US" sz="2200" dirty="0">
                <a:solidFill>
                  <a:srgbClr val="0070C0"/>
                </a:solidFill>
                <a:latin typeface="Courier New" panose="02070309020205020404" pitchFamily="49" charset="0"/>
                <a:cs typeface="Courier New" panose="02070309020205020404" pitchFamily="49" charset="0"/>
              </a:rPr>
              <a:t>	&lt;/div&gt;</a:t>
            </a:r>
          </a:p>
          <a:p>
            <a:pPr marL="0" indent="0">
              <a:buNone/>
            </a:pPr>
            <a:endParaRPr lang="en-US" dirty="0"/>
          </a:p>
        </p:txBody>
      </p:sp>
      <p:sp>
        <p:nvSpPr>
          <p:cNvPr id="5" name="TextBox 4"/>
          <p:cNvSpPr txBox="1"/>
          <p:nvPr/>
        </p:nvSpPr>
        <p:spPr>
          <a:xfrm>
            <a:off x="6842141" y="2353044"/>
            <a:ext cx="4762500" cy="2677656"/>
          </a:xfrm>
          <a:prstGeom prst="rect">
            <a:avLst/>
          </a:prstGeom>
          <a:solidFill>
            <a:schemeClr val="bg1">
              <a:lumMod val="85000"/>
            </a:schemeClr>
          </a:solidFill>
        </p:spPr>
        <p:txBody>
          <a:bodyPr wrap="square" rtlCol="0">
            <a:spAutoFit/>
          </a:bodyPr>
          <a:lstStyle/>
          <a:p>
            <a:endParaRPr lang="en-US" sz="2800" dirty="0">
              <a:solidFill>
                <a:srgbClr val="008000"/>
              </a:solidFill>
            </a:endParaRPr>
          </a:p>
          <a:p>
            <a:r>
              <a:rPr lang="en-US" sz="2800" b="1" dirty="0">
                <a:solidFill>
                  <a:srgbClr val="008000"/>
                </a:solidFill>
              </a:rPr>
              <a:t>color</a:t>
            </a:r>
          </a:p>
          <a:p>
            <a:endParaRPr lang="en-US" sz="2800" b="1" dirty="0">
              <a:solidFill>
                <a:srgbClr val="008000"/>
              </a:solidFill>
            </a:endParaRPr>
          </a:p>
          <a:p>
            <a:r>
              <a:rPr lang="en-US" sz="2800" b="1" dirty="0">
                <a:solidFill>
                  <a:schemeClr val="accent4">
                    <a:lumMod val="10000"/>
                  </a:schemeClr>
                </a:solidFill>
              </a:rPr>
              <a:t>color</a:t>
            </a:r>
            <a:endParaRPr lang="en-US" sz="2800" b="1" dirty="0">
              <a:solidFill>
                <a:srgbClr val="008000"/>
              </a:solidFill>
            </a:endParaRPr>
          </a:p>
          <a:p>
            <a:endParaRPr lang="en-US" sz="2800" b="1" dirty="0">
              <a:solidFill>
                <a:srgbClr val="008000"/>
              </a:solidFill>
            </a:endParaRPr>
          </a:p>
          <a:p>
            <a:endParaRPr lang="en-US" sz="2800" dirty="0">
              <a:solidFill>
                <a:srgbClr val="008000"/>
              </a:solidFill>
            </a:endParaRPr>
          </a:p>
        </p:txBody>
      </p:sp>
    </p:spTree>
    <p:extLst>
      <p:ext uri="{BB962C8B-B14F-4D97-AF65-F5344CB8AC3E}">
        <p14:creationId xmlns:p14="http://schemas.microsoft.com/office/powerpoint/2010/main" val="282642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6851086A-D688-4E32-8202-4245CA55D75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98320" y="284480"/>
            <a:ext cx="8595360" cy="5730240"/>
          </a:xfrm>
          <a:prstGeom prst="rect">
            <a:avLst/>
          </a:prstGeom>
        </p:spPr>
      </p:pic>
      <p:sp>
        <p:nvSpPr>
          <p:cNvPr id="5" name="Title 4"/>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14673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8EB3AA-91EA-4FF1-B2DE-E4D2936F86A4}"/>
              </a:ext>
            </a:extLst>
          </p:cNvPr>
          <p:cNvSpPr>
            <a:spLocks noGrp="1"/>
          </p:cNvSpPr>
          <p:nvPr>
            <p:ph type="title"/>
          </p:nvPr>
        </p:nvSpPr>
        <p:spPr/>
        <p:txBody>
          <a:bodyPr/>
          <a:lstStyle/>
          <a:p>
            <a:r>
              <a:rPr lang="en-US" dirty="0"/>
              <a:t>Lecture Quiz</a:t>
            </a:r>
          </a:p>
        </p:txBody>
      </p:sp>
      <p:sp>
        <p:nvSpPr>
          <p:cNvPr id="5" name="Text Placeholder 4">
            <a:extLst>
              <a:ext uri="{FF2B5EF4-FFF2-40B4-BE49-F238E27FC236}">
                <a16:creationId xmlns:a16="http://schemas.microsoft.com/office/drawing/2014/main" id="{BC02AA48-1DE1-4D0C-8B81-91E7E9A45D5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9922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0376-8F4D-4622-8641-75F2E7F08D3A}"/>
              </a:ext>
            </a:extLst>
          </p:cNvPr>
          <p:cNvSpPr>
            <a:spLocks noGrp="1"/>
          </p:cNvSpPr>
          <p:nvPr>
            <p:ph type="title"/>
          </p:nvPr>
        </p:nvSpPr>
        <p:spPr/>
        <p:txBody>
          <a:bodyPr>
            <a:normAutofit/>
          </a:bodyPr>
          <a:lstStyle/>
          <a:p>
            <a:r>
              <a:rPr lang="en-US" sz="4000" dirty="0"/>
              <a:t>1. Do you see a vase or two faces?</a:t>
            </a:r>
          </a:p>
        </p:txBody>
      </p:sp>
      <p:sp>
        <p:nvSpPr>
          <p:cNvPr id="3" name="Content Placeholder 2">
            <a:extLst>
              <a:ext uri="{FF2B5EF4-FFF2-40B4-BE49-F238E27FC236}">
                <a16:creationId xmlns:a16="http://schemas.microsoft.com/office/drawing/2014/main" id="{FB655CCC-004B-4AE9-9DAF-37E183E9AC49}"/>
              </a:ext>
            </a:extLst>
          </p:cNvPr>
          <p:cNvSpPr>
            <a:spLocks noGrp="1"/>
          </p:cNvSpPr>
          <p:nvPr>
            <p:ph idx="1"/>
          </p:nvPr>
        </p:nvSpPr>
        <p:spPr/>
        <p:txBody>
          <a:bodyPr/>
          <a:lstStyle/>
          <a:p>
            <a:pPr marL="514350" indent="-514350">
              <a:buFont typeface="+mj-lt"/>
              <a:buAutoNum type="alphaUcPeriod"/>
            </a:pPr>
            <a:r>
              <a:rPr lang="en-US" dirty="0"/>
              <a:t>Vase</a:t>
            </a:r>
          </a:p>
          <a:p>
            <a:pPr marL="514350" indent="-514350">
              <a:buFont typeface="+mj-lt"/>
              <a:buAutoNum type="alphaUcPeriod"/>
            </a:pPr>
            <a:r>
              <a:rPr lang="en-US" dirty="0"/>
              <a:t>Face</a:t>
            </a:r>
          </a:p>
          <a:p>
            <a:pPr marL="514350" indent="-514350">
              <a:buFont typeface="+mj-lt"/>
              <a:buAutoNum type="alphaUcPeriod"/>
            </a:pPr>
            <a:r>
              <a:rPr lang="en-US" dirty="0"/>
              <a:t>Both</a:t>
            </a:r>
          </a:p>
          <a:p>
            <a:pPr marL="514350" indent="-514350">
              <a:buFont typeface="+mj-lt"/>
              <a:buAutoNum type="alphaUcPeriod"/>
            </a:pPr>
            <a:r>
              <a:rPr lang="en-US" dirty="0"/>
              <a:t>Neither</a:t>
            </a:r>
          </a:p>
          <a:p>
            <a:pPr marL="514350" indent="-514350">
              <a:buFont typeface="+mj-lt"/>
              <a:buAutoNum type="alphaUcPeriod"/>
            </a:pPr>
            <a:endParaRPr lang="en-US" dirty="0"/>
          </a:p>
        </p:txBody>
      </p:sp>
      <p:pic>
        <p:nvPicPr>
          <p:cNvPr id="4" name="Picture 3">
            <a:extLst>
              <a:ext uri="{FF2B5EF4-FFF2-40B4-BE49-F238E27FC236}">
                <a16:creationId xmlns:a16="http://schemas.microsoft.com/office/drawing/2014/main" id="{D595AF4D-247E-45CB-8141-28AAF5085BAD}"/>
              </a:ext>
            </a:extLst>
          </p:cNvPr>
          <p:cNvPicPr>
            <a:picLocks noChangeAspect="1"/>
          </p:cNvPicPr>
          <p:nvPr/>
        </p:nvPicPr>
        <p:blipFill rotWithShape="1">
          <a:blip r:embed="rId2"/>
          <a:srcRect r="1859"/>
          <a:stretch/>
        </p:blipFill>
        <p:spPr>
          <a:xfrm>
            <a:off x="5262880" y="1675448"/>
            <a:ext cx="3388360" cy="3751481"/>
          </a:xfrm>
          <a:prstGeom prst="rect">
            <a:avLst/>
          </a:prstGeom>
        </p:spPr>
      </p:pic>
    </p:spTree>
    <p:extLst>
      <p:ext uri="{BB962C8B-B14F-4D97-AF65-F5344CB8AC3E}">
        <p14:creationId xmlns:p14="http://schemas.microsoft.com/office/powerpoint/2010/main" val="165846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0376-8F4D-4622-8641-75F2E7F08D3A}"/>
              </a:ext>
            </a:extLst>
          </p:cNvPr>
          <p:cNvSpPr>
            <a:spLocks noGrp="1"/>
          </p:cNvSpPr>
          <p:nvPr>
            <p:ph type="title"/>
          </p:nvPr>
        </p:nvSpPr>
        <p:spPr/>
        <p:txBody>
          <a:bodyPr>
            <a:normAutofit fontScale="90000"/>
          </a:bodyPr>
          <a:lstStyle/>
          <a:p>
            <a:pPr marL="457200" indent="-457200"/>
            <a:r>
              <a:rPr lang="en-US" dirty="0"/>
              <a:t>2. What is an organized </a:t>
            </a:r>
            <a:r>
              <a:rPr lang="en-US" dirty="0" err="1"/>
              <a:t>whold</a:t>
            </a:r>
            <a:r>
              <a:rPr lang="en-US" dirty="0"/>
              <a:t> that is perceived to be more than the sum of its parts?</a:t>
            </a:r>
          </a:p>
        </p:txBody>
      </p:sp>
      <p:sp>
        <p:nvSpPr>
          <p:cNvPr id="3" name="Content Placeholder 2">
            <a:extLst>
              <a:ext uri="{FF2B5EF4-FFF2-40B4-BE49-F238E27FC236}">
                <a16:creationId xmlns:a16="http://schemas.microsoft.com/office/drawing/2014/main" id="{FB655CCC-004B-4AE9-9DAF-37E183E9AC49}"/>
              </a:ext>
            </a:extLst>
          </p:cNvPr>
          <p:cNvSpPr>
            <a:spLocks noGrp="1"/>
          </p:cNvSpPr>
          <p:nvPr>
            <p:ph idx="1"/>
          </p:nvPr>
        </p:nvSpPr>
        <p:spPr/>
        <p:txBody>
          <a:bodyPr/>
          <a:lstStyle/>
          <a:p>
            <a:pPr marL="514350" indent="-514350">
              <a:buFont typeface="+mj-lt"/>
              <a:buAutoNum type="alphaUcPeriod"/>
            </a:pPr>
            <a:r>
              <a:rPr lang="en-US" dirty="0"/>
              <a:t>Gestalt</a:t>
            </a:r>
          </a:p>
          <a:p>
            <a:pPr marL="514350" indent="-514350">
              <a:buFont typeface="+mj-lt"/>
              <a:buAutoNum type="alphaUcPeriod"/>
            </a:pPr>
            <a:r>
              <a:rPr lang="en-US" dirty="0"/>
              <a:t>Wertheimer</a:t>
            </a:r>
          </a:p>
          <a:p>
            <a:pPr marL="514350" indent="-514350">
              <a:buFont typeface="+mj-lt"/>
              <a:buAutoNum type="alphaUcPeriod"/>
            </a:pPr>
            <a:r>
              <a:rPr lang="en-US" dirty="0"/>
              <a:t>Gerhardt</a:t>
            </a:r>
          </a:p>
          <a:p>
            <a:pPr marL="514350" indent="-514350">
              <a:buFont typeface="+mj-lt"/>
              <a:buAutoNum type="alphaUcPeriod"/>
            </a:pPr>
            <a:r>
              <a:rPr lang="en-US" dirty="0"/>
              <a:t>Gesticulate</a:t>
            </a:r>
          </a:p>
          <a:p>
            <a:pPr marL="514350" indent="-514350">
              <a:buFont typeface="+mj-lt"/>
              <a:buAutoNum type="alphaUcPeriod"/>
            </a:pPr>
            <a:endParaRPr lang="en-US" dirty="0"/>
          </a:p>
        </p:txBody>
      </p:sp>
    </p:spTree>
    <p:extLst>
      <p:ext uri="{BB962C8B-B14F-4D97-AF65-F5344CB8AC3E}">
        <p14:creationId xmlns:p14="http://schemas.microsoft.com/office/powerpoint/2010/main" val="380589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199" y="1417640"/>
            <a:ext cx="11115675" cy="3973510"/>
          </a:xfrm>
        </p:spPr>
        <p:txBody>
          <a:bodyPr>
            <a:normAutofit/>
          </a:bodyPr>
          <a:lstStyle/>
          <a:p>
            <a:pPr marL="0" indent="0">
              <a:spcAft>
                <a:spcPts val="1200"/>
              </a:spcAft>
              <a:buNone/>
            </a:pPr>
            <a:r>
              <a:rPr lang="en-US" sz="3200" dirty="0">
                <a:latin typeface="Corbel Light" panose="020B0303020204020204" pitchFamily="34" charset="0"/>
              </a:rPr>
              <a:t>Some key ideas behind the Gestalt Theory:</a:t>
            </a:r>
          </a:p>
          <a:p>
            <a:pPr marL="457200" lvl="1" indent="0">
              <a:spcAft>
                <a:spcPts val="1200"/>
              </a:spcAft>
              <a:buNone/>
            </a:pPr>
            <a:r>
              <a:rPr lang="en-US" sz="2800" dirty="0">
                <a:latin typeface="Corbel Light" panose="020B0303020204020204" pitchFamily="34" charset="0"/>
              </a:rPr>
              <a:t>Emergence (the whole is identified before the parts)</a:t>
            </a:r>
          </a:p>
          <a:p>
            <a:pPr marL="457200" lvl="1" indent="0">
              <a:spcAft>
                <a:spcPts val="1200"/>
              </a:spcAft>
              <a:buNone/>
            </a:pPr>
            <a:r>
              <a:rPr lang="en-US" sz="2800" dirty="0">
                <a:latin typeface="Corbel Light" panose="020B0303020204020204" pitchFamily="34" charset="0"/>
              </a:rPr>
              <a:t>Reification (our mind fills in the gaps)</a:t>
            </a:r>
          </a:p>
          <a:p>
            <a:pPr marL="457200" lvl="1" indent="0">
              <a:spcAft>
                <a:spcPts val="1200"/>
              </a:spcAft>
              <a:buNone/>
            </a:pPr>
            <a:r>
              <a:rPr lang="en-US" sz="2800" dirty="0" err="1">
                <a:latin typeface="Corbel Light" panose="020B0303020204020204" pitchFamily="34" charset="0"/>
              </a:rPr>
              <a:t>Multistability</a:t>
            </a:r>
            <a:r>
              <a:rPr lang="en-US" sz="2800" dirty="0">
                <a:latin typeface="Corbel Light" panose="020B0303020204020204" pitchFamily="34" charset="0"/>
              </a:rPr>
              <a:t> (the mind seeks to avoid uncertainty)</a:t>
            </a:r>
          </a:p>
          <a:p>
            <a:pPr marL="457200" lvl="1" indent="0">
              <a:spcAft>
                <a:spcPts val="1200"/>
              </a:spcAft>
              <a:buNone/>
            </a:pPr>
            <a:r>
              <a:rPr lang="en-US" sz="2800" dirty="0">
                <a:latin typeface="Corbel Light" panose="020B0303020204020204" pitchFamily="34" charset="0"/>
              </a:rPr>
              <a:t>Invariance (we’re good at recognizing similarities and differences)</a:t>
            </a:r>
          </a:p>
        </p:txBody>
      </p:sp>
    </p:spTree>
    <p:extLst>
      <p:ext uri="{BB962C8B-B14F-4D97-AF65-F5344CB8AC3E}">
        <p14:creationId xmlns:p14="http://schemas.microsoft.com/office/powerpoint/2010/main" val="217904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0376-8F4D-4622-8641-75F2E7F08D3A}"/>
              </a:ext>
            </a:extLst>
          </p:cNvPr>
          <p:cNvSpPr>
            <a:spLocks noGrp="1"/>
          </p:cNvSpPr>
          <p:nvPr>
            <p:ph type="title"/>
          </p:nvPr>
        </p:nvSpPr>
        <p:spPr/>
        <p:txBody>
          <a:bodyPr>
            <a:normAutofit/>
          </a:bodyPr>
          <a:lstStyle/>
          <a:p>
            <a:pPr marL="457200" indent="-457200"/>
            <a:r>
              <a:rPr lang="en-US" sz="4000" dirty="0"/>
              <a:t>3. What is Emergence?</a:t>
            </a:r>
          </a:p>
        </p:txBody>
      </p:sp>
      <p:sp>
        <p:nvSpPr>
          <p:cNvPr id="3" name="Content Placeholder 2">
            <a:extLst>
              <a:ext uri="{FF2B5EF4-FFF2-40B4-BE49-F238E27FC236}">
                <a16:creationId xmlns:a16="http://schemas.microsoft.com/office/drawing/2014/main" id="{FB655CCC-004B-4AE9-9DAF-37E183E9AC49}"/>
              </a:ext>
            </a:extLst>
          </p:cNvPr>
          <p:cNvSpPr>
            <a:spLocks noGrp="1"/>
          </p:cNvSpPr>
          <p:nvPr>
            <p:ph idx="1"/>
          </p:nvPr>
        </p:nvSpPr>
        <p:spPr/>
        <p:txBody>
          <a:bodyPr/>
          <a:lstStyle/>
          <a:p>
            <a:pPr marL="514350" indent="-514350">
              <a:buFont typeface="+mj-lt"/>
              <a:buAutoNum type="alphaUcPeriod"/>
            </a:pPr>
            <a:r>
              <a:rPr lang="en-US" dirty="0"/>
              <a:t>Our minds fill in gaps</a:t>
            </a:r>
          </a:p>
          <a:p>
            <a:pPr marL="514350" indent="-514350">
              <a:buFont typeface="+mj-lt"/>
              <a:buAutoNum type="alphaUcPeriod"/>
            </a:pPr>
            <a:r>
              <a:rPr lang="en-US" dirty="0"/>
              <a:t>The mind seeks to avoid uncertainty</a:t>
            </a:r>
          </a:p>
          <a:p>
            <a:pPr marL="514350" indent="-514350">
              <a:buFont typeface="+mj-lt"/>
              <a:buAutoNum type="alphaUcPeriod"/>
            </a:pPr>
            <a:r>
              <a:rPr lang="en-US" dirty="0"/>
              <a:t>We’re good at recognizing similarities and differences</a:t>
            </a:r>
          </a:p>
          <a:p>
            <a:pPr marL="514350" indent="-514350">
              <a:buFont typeface="+mj-lt"/>
              <a:buAutoNum type="alphaUcPeriod"/>
            </a:pPr>
            <a:r>
              <a:rPr lang="en-US" dirty="0"/>
              <a:t>The whole is identified before the parts</a:t>
            </a:r>
          </a:p>
          <a:p>
            <a:pPr marL="514350" indent="-514350">
              <a:buFont typeface="+mj-lt"/>
              <a:buAutoNum type="alphaUcPeriod"/>
            </a:pPr>
            <a:endParaRPr lang="en-US" dirty="0"/>
          </a:p>
        </p:txBody>
      </p:sp>
    </p:spTree>
    <p:extLst>
      <p:ext uri="{BB962C8B-B14F-4D97-AF65-F5344CB8AC3E}">
        <p14:creationId xmlns:p14="http://schemas.microsoft.com/office/powerpoint/2010/main" val="104136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0376-8F4D-4622-8641-75F2E7F08D3A}"/>
              </a:ext>
            </a:extLst>
          </p:cNvPr>
          <p:cNvSpPr>
            <a:spLocks noGrp="1"/>
          </p:cNvSpPr>
          <p:nvPr>
            <p:ph type="title"/>
          </p:nvPr>
        </p:nvSpPr>
        <p:spPr/>
        <p:txBody>
          <a:bodyPr>
            <a:normAutofit/>
          </a:bodyPr>
          <a:lstStyle/>
          <a:p>
            <a:pPr marL="457200" indent="-457200"/>
            <a:r>
              <a:rPr lang="en-US" sz="4000" dirty="0"/>
              <a:t>4. What is this an example of?</a:t>
            </a:r>
          </a:p>
        </p:txBody>
      </p:sp>
      <p:sp>
        <p:nvSpPr>
          <p:cNvPr id="3" name="Content Placeholder 2">
            <a:extLst>
              <a:ext uri="{FF2B5EF4-FFF2-40B4-BE49-F238E27FC236}">
                <a16:creationId xmlns:a16="http://schemas.microsoft.com/office/drawing/2014/main" id="{FB655CCC-004B-4AE9-9DAF-37E183E9AC49}"/>
              </a:ext>
            </a:extLst>
          </p:cNvPr>
          <p:cNvSpPr>
            <a:spLocks noGrp="1"/>
          </p:cNvSpPr>
          <p:nvPr>
            <p:ph idx="1"/>
          </p:nvPr>
        </p:nvSpPr>
        <p:spPr/>
        <p:txBody>
          <a:bodyPr/>
          <a:lstStyle/>
          <a:p>
            <a:pPr marL="514350" indent="-514350">
              <a:buFont typeface="+mj-lt"/>
              <a:buAutoNum type="alphaUcPeriod"/>
            </a:pPr>
            <a:r>
              <a:rPr lang="en-US" dirty="0"/>
              <a:t>Figure/ground</a:t>
            </a:r>
          </a:p>
          <a:p>
            <a:pPr marL="514350" indent="-514350">
              <a:buFont typeface="+mj-lt"/>
              <a:buAutoNum type="alphaUcPeriod"/>
            </a:pPr>
            <a:r>
              <a:rPr lang="en-US" dirty="0"/>
              <a:t>Closure</a:t>
            </a:r>
          </a:p>
          <a:p>
            <a:pPr marL="514350" indent="-514350">
              <a:buFont typeface="+mj-lt"/>
              <a:buAutoNum type="alphaUcPeriod"/>
            </a:pPr>
            <a:r>
              <a:rPr lang="en-US" dirty="0"/>
              <a:t>Continuity</a:t>
            </a:r>
          </a:p>
          <a:p>
            <a:pPr marL="514350" indent="-514350">
              <a:buFont typeface="+mj-lt"/>
              <a:buAutoNum type="alphaUcPeriod"/>
            </a:pPr>
            <a:r>
              <a:rPr lang="en-US" dirty="0"/>
              <a:t>Common region</a:t>
            </a:r>
          </a:p>
          <a:p>
            <a:pPr marL="514350" indent="-514350">
              <a:buFont typeface="+mj-lt"/>
              <a:buAutoNum type="alphaUcPeriod"/>
            </a:pPr>
            <a:endParaRPr lang="en-US" dirty="0"/>
          </a:p>
        </p:txBody>
      </p:sp>
      <p:pic>
        <p:nvPicPr>
          <p:cNvPr id="4" name="Picture 2" descr="http://gdj.gdj.netdna-cdn.com/wp-content/uploads/2013/05/Gestalt-Closure.jpg">
            <a:extLst>
              <a:ext uri="{FF2B5EF4-FFF2-40B4-BE49-F238E27FC236}">
                <a16:creationId xmlns:a16="http://schemas.microsoft.com/office/drawing/2014/main" id="{917266C0-854B-4A89-8DF7-AAC5261536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85" r="18475"/>
          <a:stretch/>
        </p:blipFill>
        <p:spPr bwMode="auto">
          <a:xfrm>
            <a:off x="5021581" y="1573287"/>
            <a:ext cx="3446779" cy="4194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1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0376-8F4D-4622-8641-75F2E7F08D3A}"/>
              </a:ext>
            </a:extLst>
          </p:cNvPr>
          <p:cNvSpPr>
            <a:spLocks noGrp="1"/>
          </p:cNvSpPr>
          <p:nvPr>
            <p:ph type="title"/>
          </p:nvPr>
        </p:nvSpPr>
        <p:spPr/>
        <p:txBody>
          <a:bodyPr>
            <a:normAutofit/>
          </a:bodyPr>
          <a:lstStyle/>
          <a:p>
            <a:pPr marL="457200" indent="-457200"/>
            <a:r>
              <a:rPr lang="en-US" sz="4000" dirty="0"/>
              <a:t>5. What is this an example of?</a:t>
            </a:r>
          </a:p>
        </p:txBody>
      </p:sp>
      <p:sp>
        <p:nvSpPr>
          <p:cNvPr id="3" name="Content Placeholder 2">
            <a:extLst>
              <a:ext uri="{FF2B5EF4-FFF2-40B4-BE49-F238E27FC236}">
                <a16:creationId xmlns:a16="http://schemas.microsoft.com/office/drawing/2014/main" id="{FB655CCC-004B-4AE9-9DAF-37E183E9AC49}"/>
              </a:ext>
            </a:extLst>
          </p:cNvPr>
          <p:cNvSpPr>
            <a:spLocks noGrp="1"/>
          </p:cNvSpPr>
          <p:nvPr>
            <p:ph idx="1"/>
          </p:nvPr>
        </p:nvSpPr>
        <p:spPr/>
        <p:txBody>
          <a:bodyPr/>
          <a:lstStyle/>
          <a:p>
            <a:pPr marL="514350" indent="-514350">
              <a:buFont typeface="+mj-lt"/>
              <a:buAutoNum type="alphaUcPeriod"/>
            </a:pPr>
            <a:r>
              <a:rPr lang="en-US" dirty="0"/>
              <a:t>Figure/ground</a:t>
            </a:r>
          </a:p>
          <a:p>
            <a:pPr marL="514350" indent="-514350">
              <a:buFont typeface="+mj-lt"/>
              <a:buAutoNum type="alphaUcPeriod"/>
            </a:pPr>
            <a:r>
              <a:rPr lang="en-US" dirty="0"/>
              <a:t>Closure</a:t>
            </a:r>
          </a:p>
          <a:p>
            <a:pPr marL="514350" indent="-514350">
              <a:buFont typeface="+mj-lt"/>
              <a:buAutoNum type="alphaUcPeriod"/>
            </a:pPr>
            <a:r>
              <a:rPr lang="en-US" dirty="0"/>
              <a:t>Continuity</a:t>
            </a:r>
          </a:p>
          <a:p>
            <a:pPr marL="514350" indent="-514350">
              <a:buFont typeface="+mj-lt"/>
              <a:buAutoNum type="alphaUcPeriod"/>
            </a:pPr>
            <a:r>
              <a:rPr lang="en-US" dirty="0"/>
              <a:t>Common region</a:t>
            </a:r>
          </a:p>
          <a:p>
            <a:pPr marL="514350" indent="-514350">
              <a:buFont typeface="+mj-lt"/>
              <a:buAutoNum type="alphaUcPeriod"/>
            </a:pPr>
            <a:endParaRPr lang="en-US" dirty="0"/>
          </a:p>
        </p:txBody>
      </p:sp>
      <p:pic>
        <p:nvPicPr>
          <p:cNvPr id="5" name="Picture 8" descr="https://scontent-dfw1-1.xx.fbcdn.net/hphotos-xaf1/v/t1.0-9/196187_10150960670323150_562888935_n.jpg?oh=7078bca0341f5f8a1f862a6a43fabb52&amp;oe=576395D2">
            <a:extLst>
              <a:ext uri="{FF2B5EF4-FFF2-40B4-BE49-F238E27FC236}">
                <a16:creationId xmlns:a16="http://schemas.microsoft.com/office/drawing/2014/main" id="{868BF9EA-7D6D-4BC5-9C9B-3A681D425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713" y="148319"/>
            <a:ext cx="4699867" cy="626649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91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0376-8F4D-4622-8641-75F2E7F08D3A}"/>
              </a:ext>
            </a:extLst>
          </p:cNvPr>
          <p:cNvSpPr>
            <a:spLocks noGrp="1"/>
          </p:cNvSpPr>
          <p:nvPr>
            <p:ph type="title"/>
          </p:nvPr>
        </p:nvSpPr>
        <p:spPr/>
        <p:txBody>
          <a:bodyPr>
            <a:normAutofit/>
          </a:bodyPr>
          <a:lstStyle/>
          <a:p>
            <a:pPr marL="457200" indent="-457200"/>
            <a:r>
              <a:rPr lang="en-US" sz="4000" dirty="0"/>
              <a:t>6. What is this an example of?</a:t>
            </a:r>
          </a:p>
        </p:txBody>
      </p:sp>
      <p:sp>
        <p:nvSpPr>
          <p:cNvPr id="3" name="Content Placeholder 2">
            <a:extLst>
              <a:ext uri="{FF2B5EF4-FFF2-40B4-BE49-F238E27FC236}">
                <a16:creationId xmlns:a16="http://schemas.microsoft.com/office/drawing/2014/main" id="{FB655CCC-004B-4AE9-9DAF-37E183E9AC49}"/>
              </a:ext>
            </a:extLst>
          </p:cNvPr>
          <p:cNvSpPr>
            <a:spLocks noGrp="1"/>
          </p:cNvSpPr>
          <p:nvPr>
            <p:ph idx="1"/>
          </p:nvPr>
        </p:nvSpPr>
        <p:spPr/>
        <p:txBody>
          <a:bodyPr/>
          <a:lstStyle/>
          <a:p>
            <a:pPr marL="514350" indent="-514350">
              <a:buFont typeface="+mj-lt"/>
              <a:buAutoNum type="alphaUcPeriod"/>
            </a:pPr>
            <a:r>
              <a:rPr lang="en-US" dirty="0"/>
              <a:t>Focal point</a:t>
            </a:r>
          </a:p>
          <a:p>
            <a:pPr marL="514350" indent="-514350">
              <a:buFont typeface="+mj-lt"/>
              <a:buAutoNum type="alphaUcPeriod"/>
            </a:pPr>
            <a:r>
              <a:rPr lang="en-US" dirty="0"/>
              <a:t>Similarity</a:t>
            </a:r>
          </a:p>
          <a:p>
            <a:pPr marL="514350" indent="-514350">
              <a:buFont typeface="+mj-lt"/>
              <a:buAutoNum type="alphaUcPeriod"/>
            </a:pPr>
            <a:r>
              <a:rPr lang="en-US" dirty="0"/>
              <a:t>Parallelism</a:t>
            </a:r>
          </a:p>
          <a:p>
            <a:pPr marL="514350" indent="-514350">
              <a:buFont typeface="+mj-lt"/>
              <a:buAutoNum type="alphaUcPeriod"/>
            </a:pPr>
            <a:r>
              <a:rPr lang="en-US" dirty="0"/>
              <a:t>Common region</a:t>
            </a:r>
          </a:p>
          <a:p>
            <a:pPr marL="514350" indent="-514350">
              <a:buFont typeface="+mj-lt"/>
              <a:buAutoNum type="alphaUcPeriod"/>
            </a:pPr>
            <a:endParaRPr lang="en-US" dirty="0"/>
          </a:p>
        </p:txBody>
      </p:sp>
      <p:pic>
        <p:nvPicPr>
          <p:cNvPr id="6" name="Picture 6" descr="https://scontent-dfw1-1.xx.fbcdn.net/hphotos-xfa1/v/t1.0-9/407272_10151287445623150_1967041367_n.jpg?oh=158ca30febf1e4f95f5d45522f7794e6&amp;oe=57666082">
            <a:extLst>
              <a:ext uri="{FF2B5EF4-FFF2-40B4-BE49-F238E27FC236}">
                <a16:creationId xmlns:a16="http://schemas.microsoft.com/office/drawing/2014/main" id="{7B707622-670B-4503-B892-63046981A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6440" y="272994"/>
            <a:ext cx="3645698" cy="546854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83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0376-8F4D-4622-8641-75F2E7F08D3A}"/>
              </a:ext>
            </a:extLst>
          </p:cNvPr>
          <p:cNvSpPr>
            <a:spLocks noGrp="1"/>
          </p:cNvSpPr>
          <p:nvPr>
            <p:ph type="title"/>
          </p:nvPr>
        </p:nvSpPr>
        <p:spPr>
          <a:xfrm>
            <a:off x="838200" y="365125"/>
            <a:ext cx="10515600" cy="1727835"/>
          </a:xfrm>
        </p:spPr>
        <p:txBody>
          <a:bodyPr>
            <a:noAutofit/>
          </a:bodyPr>
          <a:lstStyle/>
          <a:p>
            <a:pPr marL="457200" indent="-457200"/>
            <a:r>
              <a:rPr lang="en-US" sz="4000" dirty="0"/>
              <a:t>7. One essential skill for a developer is effective use of design elements, positioning, color, contrast, and size to guide the user’s eye through a page</a:t>
            </a:r>
          </a:p>
        </p:txBody>
      </p:sp>
      <p:sp>
        <p:nvSpPr>
          <p:cNvPr id="3" name="Content Placeholder 2">
            <a:extLst>
              <a:ext uri="{FF2B5EF4-FFF2-40B4-BE49-F238E27FC236}">
                <a16:creationId xmlns:a16="http://schemas.microsoft.com/office/drawing/2014/main" id="{FB655CCC-004B-4AE9-9DAF-37E183E9AC49}"/>
              </a:ext>
            </a:extLst>
          </p:cNvPr>
          <p:cNvSpPr>
            <a:spLocks noGrp="1"/>
          </p:cNvSpPr>
          <p:nvPr>
            <p:ph idx="1"/>
          </p:nvPr>
        </p:nvSpPr>
        <p:spPr>
          <a:xfrm>
            <a:off x="838200" y="2480945"/>
            <a:ext cx="10515600" cy="1821815"/>
          </a:xfrm>
        </p:spPr>
        <p:txBody>
          <a:bodyPr/>
          <a:lstStyle/>
          <a:p>
            <a:pPr marL="514350" indent="-514350">
              <a:buFont typeface="+mj-lt"/>
              <a:buAutoNum type="alphaUcPeriod"/>
            </a:pPr>
            <a:r>
              <a:rPr lang="en-US" dirty="0"/>
              <a:t>True</a:t>
            </a:r>
          </a:p>
          <a:p>
            <a:pPr marL="514350" indent="-514350">
              <a:buFont typeface="+mj-lt"/>
              <a:buAutoNum type="alphaUcPeriod"/>
            </a:pPr>
            <a:r>
              <a:rPr lang="en-US" dirty="0"/>
              <a:t>False</a:t>
            </a:r>
          </a:p>
          <a:p>
            <a:pPr marL="514350" indent="-514350">
              <a:buFont typeface="+mj-lt"/>
              <a:buAutoNum type="alphaUcPeriod"/>
            </a:pPr>
            <a:endParaRPr lang="en-US" dirty="0"/>
          </a:p>
        </p:txBody>
      </p:sp>
    </p:spTree>
    <p:extLst>
      <p:ext uri="{BB962C8B-B14F-4D97-AF65-F5344CB8AC3E}">
        <p14:creationId xmlns:p14="http://schemas.microsoft.com/office/powerpoint/2010/main" val="178157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0376-8F4D-4622-8641-75F2E7F08D3A}"/>
              </a:ext>
            </a:extLst>
          </p:cNvPr>
          <p:cNvSpPr>
            <a:spLocks noGrp="1"/>
          </p:cNvSpPr>
          <p:nvPr>
            <p:ph type="title"/>
          </p:nvPr>
        </p:nvSpPr>
        <p:spPr/>
        <p:txBody>
          <a:bodyPr>
            <a:normAutofit/>
          </a:bodyPr>
          <a:lstStyle/>
          <a:p>
            <a:pPr marL="457200" indent="-457200"/>
            <a:r>
              <a:rPr lang="en-US" sz="4000" dirty="0"/>
              <a:t>8. Where should the most important elements be placed on a page?</a:t>
            </a:r>
          </a:p>
        </p:txBody>
      </p:sp>
      <p:sp>
        <p:nvSpPr>
          <p:cNvPr id="3" name="Content Placeholder 2">
            <a:extLst>
              <a:ext uri="{FF2B5EF4-FFF2-40B4-BE49-F238E27FC236}">
                <a16:creationId xmlns:a16="http://schemas.microsoft.com/office/drawing/2014/main" id="{FB655CCC-004B-4AE9-9DAF-37E183E9AC49}"/>
              </a:ext>
            </a:extLst>
          </p:cNvPr>
          <p:cNvSpPr>
            <a:spLocks noGrp="1"/>
          </p:cNvSpPr>
          <p:nvPr>
            <p:ph idx="1"/>
          </p:nvPr>
        </p:nvSpPr>
        <p:spPr/>
        <p:txBody>
          <a:bodyPr/>
          <a:lstStyle/>
          <a:p>
            <a:pPr marL="514350" indent="-514350">
              <a:buFont typeface="+mj-lt"/>
              <a:buAutoNum type="alphaUcPeriod"/>
            </a:pPr>
            <a:r>
              <a:rPr lang="en-US" dirty="0"/>
              <a:t>Center</a:t>
            </a:r>
          </a:p>
          <a:p>
            <a:pPr marL="514350" indent="-514350">
              <a:buFont typeface="+mj-lt"/>
              <a:buAutoNum type="alphaUcPeriod"/>
            </a:pPr>
            <a:r>
              <a:rPr lang="en-US" dirty="0"/>
              <a:t>Upper right</a:t>
            </a:r>
          </a:p>
          <a:p>
            <a:pPr marL="514350" indent="-514350">
              <a:buFont typeface="+mj-lt"/>
              <a:buAutoNum type="alphaUcPeriod"/>
            </a:pPr>
            <a:r>
              <a:rPr lang="en-US" dirty="0"/>
              <a:t>Upper left</a:t>
            </a:r>
          </a:p>
          <a:p>
            <a:pPr marL="514350" indent="-514350">
              <a:buFont typeface="+mj-lt"/>
              <a:buAutoNum type="alphaUcPeriod"/>
            </a:pPr>
            <a:r>
              <a:rPr lang="en-US" dirty="0"/>
              <a:t>It doesn’t matter</a:t>
            </a:r>
          </a:p>
          <a:p>
            <a:pPr marL="514350" indent="-514350">
              <a:buFont typeface="+mj-lt"/>
              <a:buAutoNum type="alphaUcPeriod"/>
            </a:pPr>
            <a:endParaRPr lang="en-US" dirty="0"/>
          </a:p>
        </p:txBody>
      </p:sp>
    </p:spTree>
    <p:extLst>
      <p:ext uri="{BB962C8B-B14F-4D97-AF65-F5344CB8AC3E}">
        <p14:creationId xmlns:p14="http://schemas.microsoft.com/office/powerpoint/2010/main" val="109540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0376-8F4D-4622-8641-75F2E7F08D3A}"/>
              </a:ext>
            </a:extLst>
          </p:cNvPr>
          <p:cNvSpPr>
            <a:spLocks noGrp="1"/>
          </p:cNvSpPr>
          <p:nvPr>
            <p:ph type="title"/>
          </p:nvPr>
        </p:nvSpPr>
        <p:spPr/>
        <p:txBody>
          <a:bodyPr>
            <a:normAutofit/>
          </a:bodyPr>
          <a:lstStyle/>
          <a:p>
            <a:pPr marL="457200" indent="-457200"/>
            <a:r>
              <a:rPr lang="en-US" sz="4000" dirty="0"/>
              <a:t>9. Can we safely assume what colors a client would like us to use?</a:t>
            </a:r>
          </a:p>
        </p:txBody>
      </p:sp>
      <p:sp>
        <p:nvSpPr>
          <p:cNvPr id="3" name="Content Placeholder 2">
            <a:extLst>
              <a:ext uri="{FF2B5EF4-FFF2-40B4-BE49-F238E27FC236}">
                <a16:creationId xmlns:a16="http://schemas.microsoft.com/office/drawing/2014/main" id="{FB655CCC-004B-4AE9-9DAF-37E183E9AC49}"/>
              </a:ext>
            </a:extLst>
          </p:cNvPr>
          <p:cNvSpPr>
            <a:spLocks noGrp="1"/>
          </p:cNvSpPr>
          <p:nvPr>
            <p:ph idx="1"/>
          </p:nvPr>
        </p:nvSpPr>
        <p:spPr/>
        <p:txBody>
          <a:bodyPr/>
          <a:lstStyle/>
          <a:p>
            <a:pPr marL="514350" indent="-514350">
              <a:buFont typeface="+mj-lt"/>
              <a:buAutoNum type="alphaUcPeriod"/>
            </a:pPr>
            <a:r>
              <a:rPr lang="en-US" dirty="0"/>
              <a:t>Yes</a:t>
            </a:r>
          </a:p>
          <a:p>
            <a:pPr marL="514350" indent="-514350">
              <a:buFont typeface="+mj-lt"/>
              <a:buAutoNum type="alphaUcPeriod"/>
            </a:pPr>
            <a:r>
              <a:rPr lang="en-US" dirty="0"/>
              <a:t>No</a:t>
            </a:r>
          </a:p>
          <a:p>
            <a:pPr marL="514350" indent="-514350">
              <a:buFont typeface="+mj-lt"/>
              <a:buAutoNum type="alphaUcPeriod"/>
            </a:pPr>
            <a:endParaRPr lang="en-US" dirty="0"/>
          </a:p>
        </p:txBody>
      </p:sp>
    </p:spTree>
    <p:extLst>
      <p:ext uri="{BB962C8B-B14F-4D97-AF65-F5344CB8AC3E}">
        <p14:creationId xmlns:p14="http://schemas.microsoft.com/office/powerpoint/2010/main" val="44072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0376-8F4D-4622-8641-75F2E7F08D3A}"/>
              </a:ext>
            </a:extLst>
          </p:cNvPr>
          <p:cNvSpPr>
            <a:spLocks noGrp="1"/>
          </p:cNvSpPr>
          <p:nvPr>
            <p:ph type="title"/>
          </p:nvPr>
        </p:nvSpPr>
        <p:spPr/>
        <p:txBody>
          <a:bodyPr>
            <a:normAutofit/>
          </a:bodyPr>
          <a:lstStyle/>
          <a:p>
            <a:pPr marL="457200" indent="-457200"/>
            <a:r>
              <a:rPr lang="en-US" sz="4000" dirty="0"/>
              <a:t>10. What principle might this be?</a:t>
            </a:r>
          </a:p>
        </p:txBody>
      </p:sp>
      <p:sp>
        <p:nvSpPr>
          <p:cNvPr id="3" name="Content Placeholder 2">
            <a:extLst>
              <a:ext uri="{FF2B5EF4-FFF2-40B4-BE49-F238E27FC236}">
                <a16:creationId xmlns:a16="http://schemas.microsoft.com/office/drawing/2014/main" id="{FB655CCC-004B-4AE9-9DAF-37E183E9AC49}"/>
              </a:ext>
            </a:extLst>
          </p:cNvPr>
          <p:cNvSpPr>
            <a:spLocks noGrp="1"/>
          </p:cNvSpPr>
          <p:nvPr>
            <p:ph idx="1"/>
          </p:nvPr>
        </p:nvSpPr>
        <p:spPr/>
        <p:txBody>
          <a:bodyPr/>
          <a:lstStyle/>
          <a:p>
            <a:pPr marL="514350" indent="-514350">
              <a:buFont typeface="+mj-lt"/>
              <a:buAutoNum type="alphaUcPeriod"/>
            </a:pPr>
            <a:r>
              <a:rPr lang="en-US" dirty="0"/>
              <a:t>Focal point</a:t>
            </a:r>
          </a:p>
          <a:p>
            <a:pPr marL="514350" indent="-514350">
              <a:buFont typeface="+mj-lt"/>
              <a:buAutoNum type="alphaUcPeriod"/>
            </a:pPr>
            <a:r>
              <a:rPr lang="en-US" dirty="0"/>
              <a:t>Symmetry</a:t>
            </a:r>
          </a:p>
          <a:p>
            <a:pPr marL="514350" indent="-514350">
              <a:buFont typeface="+mj-lt"/>
              <a:buAutoNum type="alphaUcPeriod"/>
            </a:pPr>
            <a:r>
              <a:rPr lang="en-US" dirty="0"/>
              <a:t>Parallelism</a:t>
            </a:r>
          </a:p>
          <a:p>
            <a:pPr marL="514350" indent="-514350">
              <a:buFont typeface="+mj-lt"/>
              <a:buAutoNum type="alphaUcPeriod"/>
            </a:pPr>
            <a:r>
              <a:rPr lang="en-US" dirty="0"/>
              <a:t>Common region</a:t>
            </a:r>
          </a:p>
          <a:p>
            <a:pPr marL="514350" indent="-514350">
              <a:buFont typeface="+mj-lt"/>
              <a:buAutoNum type="alphaUcPeriod"/>
            </a:pPr>
            <a:endParaRPr lang="en-US" dirty="0"/>
          </a:p>
        </p:txBody>
      </p:sp>
      <p:pic>
        <p:nvPicPr>
          <p:cNvPr id="5" name="Picture 4" descr="A picture containing indoor, plant&#10;&#10;Description automatically generated">
            <a:extLst>
              <a:ext uri="{FF2B5EF4-FFF2-40B4-BE49-F238E27FC236}">
                <a16:creationId xmlns:a16="http://schemas.microsoft.com/office/drawing/2014/main" id="{546B7549-7EE2-4944-901C-6D2B37DB522F}"/>
              </a:ext>
            </a:extLst>
          </p:cNvPr>
          <p:cNvPicPr>
            <a:picLocks noChangeAspect="1"/>
          </p:cNvPicPr>
          <p:nvPr/>
        </p:nvPicPr>
        <p:blipFill>
          <a:blip r:embed="rId2"/>
          <a:stretch>
            <a:fillRect/>
          </a:stretch>
        </p:blipFill>
        <p:spPr>
          <a:xfrm>
            <a:off x="4825255" y="1825625"/>
            <a:ext cx="4637818" cy="2085975"/>
          </a:xfrm>
          <a:prstGeom prst="rect">
            <a:avLst/>
          </a:prstGeom>
        </p:spPr>
      </p:pic>
    </p:spTree>
    <p:extLst>
      <p:ext uri="{BB962C8B-B14F-4D97-AF65-F5344CB8AC3E}">
        <p14:creationId xmlns:p14="http://schemas.microsoft.com/office/powerpoint/2010/main" val="68658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Sources</a:t>
            </a:r>
          </a:p>
        </p:txBody>
      </p:sp>
      <p:sp>
        <p:nvSpPr>
          <p:cNvPr id="6" name="Content Placeholder 5"/>
          <p:cNvSpPr>
            <a:spLocks noGrp="1"/>
          </p:cNvSpPr>
          <p:nvPr>
            <p:ph idx="1"/>
          </p:nvPr>
        </p:nvSpPr>
        <p:spPr>
          <a:xfrm>
            <a:off x="2133598" y="2160592"/>
            <a:ext cx="6347714" cy="2561534"/>
          </a:xfrm>
        </p:spPr>
        <p:txBody>
          <a:bodyPr>
            <a:normAutofit/>
          </a:bodyPr>
          <a:lstStyle/>
          <a:p>
            <a:r>
              <a:rPr lang="en-US" sz="1800" dirty="0">
                <a:latin typeface="Corbel Light" panose="020B0303020204020204" pitchFamily="34" charset="0"/>
              </a:rPr>
              <a:t>Hendrix, S., (2014). Lecture Notes.</a:t>
            </a:r>
          </a:p>
          <a:p>
            <a:r>
              <a:rPr lang="en-US" sz="1800" dirty="0">
                <a:latin typeface="Corbel Light" panose="020B0303020204020204" pitchFamily="34" charset="0"/>
              </a:rPr>
              <a:t>Ramsey, J. (2021). Lecture Notes.</a:t>
            </a:r>
          </a:p>
          <a:p>
            <a:r>
              <a:rPr lang="en-US" sz="1800" dirty="0">
                <a:latin typeface="Corbel Light" panose="020B0303020204020204" pitchFamily="34" charset="0"/>
              </a:rPr>
              <a:t>W3CSchools</a:t>
            </a:r>
          </a:p>
          <a:p>
            <a:endParaRPr lang="en-US" sz="1000" dirty="0"/>
          </a:p>
        </p:txBody>
      </p:sp>
    </p:spTree>
    <p:extLst>
      <p:ext uri="{BB962C8B-B14F-4D97-AF65-F5344CB8AC3E}">
        <p14:creationId xmlns:p14="http://schemas.microsoft.com/office/powerpoint/2010/main" val="207165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768"/>
            <a:ext cx="10515600" cy="701675"/>
          </a:xfrm>
        </p:spPr>
        <p:txBody>
          <a:bodyPr/>
          <a:lstStyle/>
          <a:p>
            <a:r>
              <a:rPr lang="en-US" dirty="0"/>
              <a:t>Copyrights</a:t>
            </a:r>
          </a:p>
        </p:txBody>
      </p:sp>
      <p:sp>
        <p:nvSpPr>
          <p:cNvPr id="3" name="Content Placeholder 2"/>
          <p:cNvSpPr>
            <a:spLocks noGrp="1"/>
          </p:cNvSpPr>
          <p:nvPr>
            <p:ph sz="quarter" idx="1"/>
          </p:nvPr>
        </p:nvSpPr>
        <p:spPr>
          <a:xfrm>
            <a:off x="179942" y="2274682"/>
            <a:ext cx="11832115" cy="3371161"/>
          </a:xfrm>
        </p:spPr>
        <p:txBody>
          <a:bodyPr>
            <a:noAutofit/>
          </a:bodyPr>
          <a:lstStyle/>
          <a:p>
            <a:pPr marL="0" indent="0">
              <a:spcBef>
                <a:spcPct val="50000"/>
              </a:spcBef>
            </a:pPr>
            <a:r>
              <a:rPr lang="en-GB" sz="1100" dirty="0"/>
              <a:t>Microsoft, Windows, Excel, Outlook, and PowerPoint are registered trademarks of Microsoft Corporation. </a:t>
            </a:r>
            <a:endParaRPr lang="de-DE" sz="1100" dirty="0"/>
          </a:p>
          <a:p>
            <a:pPr marL="0" indent="0">
              <a:spcBef>
                <a:spcPct val="50000"/>
              </a:spcBef>
            </a:pPr>
            <a:r>
              <a:rPr lang="en-GB" sz="1100" dirty="0"/>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1100" dirty="0"/>
          </a:p>
          <a:p>
            <a:pPr marL="0" indent="0">
              <a:spcBef>
                <a:spcPct val="50000"/>
              </a:spcBef>
            </a:pPr>
            <a:r>
              <a:rPr lang="en-GB" sz="1100" dirty="0"/>
              <a:t>Linux is the registered trademark of Linus Torvalds in the U.S. and other countries.</a:t>
            </a:r>
            <a:endParaRPr lang="de-DE" sz="1100" dirty="0"/>
          </a:p>
          <a:p>
            <a:pPr marL="0" indent="0">
              <a:spcBef>
                <a:spcPct val="50000"/>
              </a:spcBef>
            </a:pPr>
            <a:r>
              <a:rPr lang="en-GB" sz="1100" dirty="0"/>
              <a:t>Oracle is a registered trademark of Oracle Corporation. </a:t>
            </a:r>
            <a:endParaRPr lang="de-DE" sz="1100" dirty="0"/>
          </a:p>
          <a:p>
            <a:pPr marL="0" indent="0">
              <a:spcBef>
                <a:spcPct val="50000"/>
              </a:spcBef>
            </a:pPr>
            <a:r>
              <a:rPr lang="en-GB" sz="1100" dirty="0"/>
              <a:t>HTML, XML, XHTML and W3C are trademarks or registered trademarks of W3C®, World Wide Web Consortium, Massachusetts Institute of Technology.</a:t>
            </a:r>
            <a:endParaRPr lang="de-DE" sz="1100" dirty="0"/>
          </a:p>
          <a:p>
            <a:pPr marL="0" indent="0">
              <a:spcBef>
                <a:spcPct val="50000"/>
              </a:spcBef>
            </a:pPr>
            <a:r>
              <a:rPr lang="en-GB" sz="1100" dirty="0"/>
              <a:t>Java is a registered trademark of Sun Microsystems, Inc.</a:t>
            </a:r>
            <a:endParaRPr lang="de-DE" sz="1100" dirty="0"/>
          </a:p>
          <a:p>
            <a:pPr marL="0" indent="0">
              <a:spcBef>
                <a:spcPct val="50000"/>
              </a:spcBef>
            </a:pPr>
            <a:r>
              <a:rPr lang="en-GB" sz="1100" dirty="0"/>
              <a:t>JavaScript is a registered trademark of Sun Microsystems, Inc., used under license for technology invented and implemented by Netscape. </a:t>
            </a:r>
            <a:endParaRPr lang="de-DE" sz="1100" dirty="0"/>
          </a:p>
          <a:p>
            <a:pPr marL="0" indent="0">
              <a:spcBef>
                <a:spcPct val="50000"/>
              </a:spcBef>
            </a:pPr>
            <a:r>
              <a:rPr lang="en-GB" sz="1100" dirty="0"/>
              <a:t>SAP, R/3, SAP NetWeaver, Duet, PartnerEdge, ByDesign, SAP Business ByDesign, and other SAP products and services mentioned herein as well as their respective logos are trademarks or registered trademarks of SAP AG in Germany and other countries. </a:t>
            </a:r>
            <a:endParaRPr lang="de-DE" sz="1100" dirty="0"/>
          </a:p>
          <a:p>
            <a:pPr marL="0" indent="0">
              <a:spcBef>
                <a:spcPct val="50000"/>
              </a:spcBef>
            </a:pPr>
            <a:r>
              <a:rPr lang="en-GB" sz="1100" dirty="0"/>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S.A. in the United States and in other countries. Business Objects is an SAP company.</a:t>
            </a:r>
          </a:p>
          <a:p>
            <a:pPr marL="0" indent="0">
              <a:spcBef>
                <a:spcPct val="50000"/>
              </a:spcBef>
            </a:pPr>
            <a:r>
              <a:rPr lang="en-GB" sz="1100" dirty="0"/>
              <a:t>ERPsim is a registered copyright of ERPsim Labs, HEC Montreal.</a:t>
            </a:r>
          </a:p>
          <a:p>
            <a:pPr marL="0" indent="0">
              <a:spcBef>
                <a:spcPct val="50000"/>
              </a:spcBef>
            </a:pPr>
            <a:r>
              <a:rPr lang="de-DE" sz="1100" dirty="0"/>
              <a:t>Other products mentioned in this presentation are trademarks of their respective owners.</a:t>
            </a:r>
            <a:endParaRPr lang="en-GB" sz="1100" dirty="0"/>
          </a:p>
        </p:txBody>
      </p:sp>
      <p:sp>
        <p:nvSpPr>
          <p:cNvPr id="4" name="Content Placeholder 6"/>
          <p:cNvSpPr txBox="1">
            <a:spLocks/>
          </p:cNvSpPr>
          <p:nvPr/>
        </p:nvSpPr>
        <p:spPr>
          <a:xfrm>
            <a:off x="3200400" y="835443"/>
            <a:ext cx="5791200" cy="993354"/>
          </a:xfrm>
          <a:prstGeom prst="rect">
            <a:avLst/>
          </a:prstGeom>
        </p:spPr>
        <p:txBody>
          <a:bodyPr vert="horz">
            <a:normAutofit/>
          </a:bodyPr>
          <a:lstStyle/>
          <a:p>
            <a:pPr marL="228600" indent="-228600" algn="ctr">
              <a:spcAft>
                <a:spcPts val="300"/>
              </a:spcAft>
              <a:buClr>
                <a:srgbClr val="ED7D31"/>
              </a:buClr>
              <a:buSzPct val="90000"/>
              <a:defRPr/>
            </a:pPr>
            <a:r>
              <a:rPr lang="en-US" dirty="0">
                <a:solidFill>
                  <a:prstClr val="black"/>
                </a:solidFill>
              </a:rPr>
              <a:t>Presentation prepared by and copyright of John Ramsey, East Tennessee State University, Department of Computing . (</a:t>
            </a:r>
            <a:r>
              <a:rPr lang="en-US" dirty="0">
                <a:solidFill>
                  <a:prstClr val="black"/>
                </a:solidFill>
                <a:hlinkClick r:id="rId3"/>
              </a:rPr>
              <a:t>ramseyjw@etsu.edu</a:t>
            </a:r>
            <a:r>
              <a:rPr lang="en-US" dirty="0">
                <a:solidFill>
                  <a:prstClr val="black"/>
                </a:solidFill>
              </a:rPr>
              <a:t>)</a:t>
            </a:r>
          </a:p>
        </p:txBody>
      </p:sp>
      <p:pic>
        <p:nvPicPr>
          <p:cNvPr id="6" name="Picture 5" descr="sm-C&amp;IS-Logo.jpg"/>
          <p:cNvPicPr>
            <a:picLocks noChangeAspect="1"/>
          </p:cNvPicPr>
          <p:nvPr/>
        </p:nvPicPr>
        <p:blipFill>
          <a:blip r:embed="rId4" cstate="print"/>
          <a:stretch>
            <a:fillRect/>
          </a:stretch>
        </p:blipFill>
        <p:spPr>
          <a:xfrm>
            <a:off x="9551454" y="759243"/>
            <a:ext cx="945096" cy="1197121"/>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0200" t="23395" r="33350" b="20101"/>
          <a:stretch/>
        </p:blipFill>
        <p:spPr>
          <a:xfrm>
            <a:off x="882771" y="835443"/>
            <a:ext cx="1221451" cy="112092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377559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Gestalt Web Design Principles</a:t>
            </a:r>
          </a:p>
        </p:txBody>
      </p:sp>
      <p:sp>
        <p:nvSpPr>
          <p:cNvPr id="3" name="Content Placeholder 2"/>
          <p:cNvSpPr>
            <a:spLocks noGrp="1"/>
          </p:cNvSpPr>
          <p:nvPr>
            <p:ph idx="1"/>
          </p:nvPr>
        </p:nvSpPr>
        <p:spPr>
          <a:xfrm>
            <a:off x="838200" y="1690688"/>
            <a:ext cx="10910887" cy="4351338"/>
          </a:xfrm>
        </p:spPr>
        <p:txBody>
          <a:bodyPr>
            <a:normAutofit/>
          </a:bodyPr>
          <a:lstStyle/>
          <a:p>
            <a:pPr marL="0" indent="0">
              <a:spcAft>
                <a:spcPts val="1200"/>
              </a:spcAft>
              <a:buNone/>
            </a:pPr>
            <a:r>
              <a:rPr lang="en-US" sz="2400" dirty="0">
                <a:solidFill>
                  <a:srgbClr val="FF0000"/>
                </a:solidFill>
                <a:latin typeface="Corbel Light" panose="020B0303020204020204" pitchFamily="34" charset="0"/>
              </a:rPr>
              <a:t>LAW OF PRÄGNANZ (GOOD FIGURE, LAW OF SIMPLICITY)</a:t>
            </a:r>
          </a:p>
          <a:p>
            <a:pPr marL="0" indent="0">
              <a:spcAft>
                <a:spcPts val="1200"/>
              </a:spcAft>
              <a:buNone/>
            </a:pPr>
            <a:r>
              <a:rPr lang="en-US" dirty="0">
                <a:latin typeface="Corbel Light" panose="020B0303020204020204" pitchFamily="34" charset="0"/>
              </a:rPr>
              <a:t>We prefer to see things that are simple, clear, and ordered</a:t>
            </a:r>
          </a:p>
          <a:p>
            <a:pPr marL="0" indent="0">
              <a:spcAft>
                <a:spcPts val="1200"/>
              </a:spcAft>
              <a:buNone/>
            </a:pPr>
            <a:r>
              <a:rPr lang="en-US" dirty="0">
                <a:latin typeface="Corbel Light" panose="020B0303020204020204" pitchFamily="34" charset="0"/>
              </a:rPr>
              <a:t>You’re more likely to see the next image composed of the simple circle, square and triangle like you see on the right than as the complex and ambiguous shape the whole forms</a:t>
            </a:r>
          </a:p>
          <a:p>
            <a:pPr marL="0" indent="0">
              <a:spcAft>
                <a:spcPts val="1200"/>
              </a:spcAft>
              <a:buNone/>
            </a:pPr>
            <a:r>
              <a:rPr lang="en-US" dirty="0">
                <a:latin typeface="Corbel Light" panose="020B0303020204020204" pitchFamily="34" charset="0"/>
              </a:rPr>
              <a:t>In this case, seeing three distinct objects is simpler than seeing one complex object</a:t>
            </a:r>
          </a:p>
        </p:txBody>
      </p:sp>
    </p:spTree>
    <p:extLst>
      <p:ext uri="{BB962C8B-B14F-4D97-AF65-F5344CB8AC3E}">
        <p14:creationId xmlns:p14="http://schemas.microsoft.com/office/powerpoint/2010/main" val="42170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13828</TotalTime>
  <Words>5152</Words>
  <Application>Microsoft Office PowerPoint</Application>
  <PresentationFormat>Widescreen</PresentationFormat>
  <Paragraphs>391</Paragraphs>
  <Slides>89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89</vt:i4>
      </vt:variant>
    </vt:vector>
  </HeadingPairs>
  <TitlesOfParts>
    <vt:vector size="98" baseType="lpstr">
      <vt:lpstr>Arial</vt:lpstr>
      <vt:lpstr>Brush Script Std</vt:lpstr>
      <vt:lpstr>Calibri</vt:lpstr>
      <vt:lpstr>Calibri Light</vt:lpstr>
      <vt:lpstr>Corbel Light</vt:lpstr>
      <vt:lpstr>Courier New</vt:lpstr>
      <vt:lpstr>Montserrat</vt:lpstr>
      <vt:lpstr>Times New Roman</vt:lpstr>
      <vt:lpstr>1_Office Theme</vt:lpstr>
      <vt:lpstr>Site Design &amp; More CSS</vt:lpstr>
      <vt:lpstr>Today’s Lecture</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Gestalt Web Design Principles</vt:lpstr>
      <vt:lpstr>Web Design Tips</vt:lpstr>
      <vt:lpstr>#1 Listen to Your Customer</vt:lpstr>
      <vt:lpstr>#2 Guide the User’s Eye</vt:lpstr>
      <vt:lpstr>#2 Guide the User’s Eye</vt:lpstr>
      <vt:lpstr>#3 Visual Hierarchy</vt:lpstr>
      <vt:lpstr>#4 Keep important items above the fold</vt:lpstr>
      <vt:lpstr>#5 Left to Right Top to Bottom (F Layout)</vt:lpstr>
      <vt:lpstr>Further Reading</vt:lpstr>
      <vt:lpstr>Advanced CSS</vt:lpstr>
      <vt:lpstr>PowerPoint Presentation</vt:lpstr>
      <vt:lpstr>Classes</vt:lpstr>
      <vt:lpstr>CSS Classes</vt:lpstr>
      <vt:lpstr>CSS Classes</vt:lpstr>
      <vt:lpstr>CSS Classes</vt:lpstr>
      <vt:lpstr>CSS Classes</vt:lpstr>
      <vt:lpstr>CSS Classes</vt:lpstr>
      <vt:lpstr>Flashback!</vt:lpstr>
      <vt:lpstr>CSS Positioning</vt:lpstr>
      <vt:lpstr>CSS Positioning</vt:lpstr>
      <vt:lpstr>CSS Positioning</vt:lpstr>
      <vt:lpstr>CSS properties</vt:lpstr>
      <vt:lpstr>CSS position Values</vt:lpstr>
      <vt:lpstr>CSS Property float and clear</vt:lpstr>
      <vt:lpstr>CSS Property float and clear</vt:lpstr>
      <vt:lpstr>CSS Combinators</vt:lpstr>
      <vt:lpstr>CSS Combinators</vt:lpstr>
      <vt:lpstr>CSS Combinators</vt:lpstr>
      <vt:lpstr>CSS Combinators</vt:lpstr>
      <vt:lpstr>CSS Combinators</vt:lpstr>
      <vt:lpstr>CSS Combinators</vt:lpstr>
      <vt:lpstr>CSS Combinators</vt:lpstr>
      <vt:lpstr>Questions?</vt:lpstr>
      <vt:lpstr>Lecture Quiz</vt:lpstr>
      <vt:lpstr>1. Do you see a vase or two faces?</vt:lpstr>
      <vt:lpstr>2. What is an organized whold that is perceived to be more than the sum of its parts?</vt:lpstr>
      <vt:lpstr>3. What is Emergence?</vt:lpstr>
      <vt:lpstr>4. What is this an example of?</vt:lpstr>
      <vt:lpstr>5. What is this an example of?</vt:lpstr>
      <vt:lpstr>6. What is this an example of?</vt:lpstr>
      <vt:lpstr>7. One essential skill for a developer is effective use of design elements, positioning, color, contrast, and size to guide the user’s eye through a page</vt:lpstr>
      <vt:lpstr>8. Where should the most important elements be placed on a page?</vt:lpstr>
      <vt:lpstr>9. Can we safely assume what colors a client would like us to use?</vt:lpstr>
      <vt:lpstr>10. What principle might this be?</vt:lpstr>
      <vt:lpstr>Sources</vt:lpstr>
      <vt:lpstr>Copyrights</vt:lpstr>
    </vt:vector>
  </TitlesOfParts>
  <Company>ETSU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Site Design</dc:title>
  <dc:creator>Ramsey, John Webster</dc:creator>
  <cp:lastModifiedBy>Jack Ramsey</cp:lastModifiedBy>
  <cp:revision>57</cp:revision>
  <dcterms:created xsi:type="dcterms:W3CDTF">2015-06-08T16:00:55Z</dcterms:created>
  <dcterms:modified xsi:type="dcterms:W3CDTF">2023-07-10T19:26:33Z</dcterms:modified>
</cp:coreProperties>
</file>