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260" r:id="rId2"/>
    <p:sldId id="401" r:id="rId3"/>
    <p:sldId id="402" r:id="rId4"/>
    <p:sldId id="403" r:id="rId5"/>
    <p:sldId id="404" r:id="rId6"/>
    <p:sldId id="405" r:id="rId7"/>
    <p:sldId id="372" r:id="rId8"/>
    <p:sldId id="363" r:id="rId9"/>
    <p:sldId id="364" r:id="rId10"/>
    <p:sldId id="365" r:id="rId11"/>
    <p:sldId id="366" r:id="rId12"/>
    <p:sldId id="368" r:id="rId13"/>
    <p:sldId id="395" r:id="rId14"/>
    <p:sldId id="406" r:id="rId15"/>
    <p:sldId id="397" r:id="rId16"/>
    <p:sldId id="396" r:id="rId17"/>
    <p:sldId id="399" r:id="rId18"/>
    <p:sldId id="398" r:id="rId19"/>
    <p:sldId id="400" r:id="rId20"/>
    <p:sldId id="373" r:id="rId21"/>
    <p:sldId id="361" r:id="rId22"/>
    <p:sldId id="356" r:id="rId23"/>
    <p:sldId id="418" r:id="rId24"/>
    <p:sldId id="357" r:id="rId25"/>
    <p:sldId id="355" r:id="rId26"/>
    <p:sldId id="358" r:id="rId27"/>
    <p:sldId id="359" r:id="rId28"/>
    <p:sldId id="371" r:id="rId29"/>
    <p:sldId id="360" r:id="rId30"/>
    <p:sldId id="362" r:id="rId31"/>
    <p:sldId id="369" r:id="rId32"/>
    <p:sldId id="407" r:id="rId33"/>
    <p:sldId id="408" r:id="rId34"/>
    <p:sldId id="409" r:id="rId35"/>
    <p:sldId id="410" r:id="rId36"/>
    <p:sldId id="307" r:id="rId37"/>
    <p:sldId id="261" r:id="rId38"/>
    <p:sldId id="302" r:id="rId39"/>
    <p:sldId id="262" r:id="rId40"/>
    <p:sldId id="263" r:id="rId41"/>
    <p:sldId id="264" r:id="rId42"/>
    <p:sldId id="303" r:id="rId43"/>
    <p:sldId id="265" r:id="rId44"/>
    <p:sldId id="275" r:id="rId45"/>
    <p:sldId id="266" r:id="rId46"/>
    <p:sldId id="267" r:id="rId47"/>
    <p:sldId id="274" r:id="rId48"/>
    <p:sldId id="268" r:id="rId49"/>
    <p:sldId id="304" r:id="rId50"/>
    <p:sldId id="413" r:id="rId51"/>
    <p:sldId id="414" r:id="rId52"/>
    <p:sldId id="415" r:id="rId53"/>
    <p:sldId id="411" r:id="rId54"/>
    <p:sldId id="412" r:id="rId55"/>
    <p:sldId id="417" r:id="rId56"/>
    <p:sldId id="416" r:id="rId57"/>
    <p:sldId id="381" r:id="rId58"/>
    <p:sldId id="374" r:id="rId59"/>
    <p:sldId id="375" r:id="rId60"/>
    <p:sldId id="376" r:id="rId61"/>
    <p:sldId id="377" r:id="rId62"/>
    <p:sldId id="378" r:id="rId63"/>
    <p:sldId id="379" r:id="rId64"/>
    <p:sldId id="380" r:id="rId65"/>
    <p:sldId id="382" r:id="rId66"/>
    <p:sldId id="383" r:id="rId67"/>
    <p:sldId id="384" r:id="rId68"/>
    <p:sldId id="385" r:id="rId69"/>
    <p:sldId id="386" r:id="rId70"/>
    <p:sldId id="387" r:id="rId71"/>
    <p:sldId id="388" r:id="rId72"/>
    <p:sldId id="389" r:id="rId73"/>
    <p:sldId id="390" r:id="rId74"/>
    <p:sldId id="391" r:id="rId75"/>
    <p:sldId id="392" r:id="rId76"/>
    <p:sldId id="393" r:id="rId77"/>
    <p:sldId id="394" r:id="rId78"/>
    <p:sldId id="273" r:id="rId79"/>
    <p:sldId id="259" r:id="rId8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1E"/>
    <a:srgbClr val="E6E6E6"/>
    <a:srgbClr val="282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33" autoAdjust="0"/>
  </p:normalViewPr>
  <p:slideViewPr>
    <p:cSldViewPr snapToGrid="0">
      <p:cViewPr varScale="1">
        <p:scale>
          <a:sx n="84" d="100"/>
          <a:sy n="84" d="100"/>
        </p:scale>
        <p:origin x="538"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6/3/2023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dirty="0"/>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238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236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399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52312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828801"/>
            <a:ext cx="10972800" cy="43021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235200" cy="457200"/>
          </a:xfrm>
          <a:prstGeom prst="rect">
            <a:avLst/>
          </a:prstGeom>
        </p:spPr>
        <p:txBody>
          <a:bodyPr/>
          <a:lstStyle>
            <a:lvl1pPr>
              <a:defRPr>
                <a:latin typeface="Times New Roman" charset="0"/>
                <a:ea typeface="+mn-ea"/>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a:prstGeom prst="rect">
            <a:avLst/>
          </a:prstGeom>
        </p:spPr>
        <p:txBody>
          <a:bodyPr/>
          <a:lstStyle>
            <a:lvl1pPr>
              <a:defRPr>
                <a:latin typeface="Times New Roman" charset="0"/>
                <a:ea typeface="+mn-ea"/>
              </a:defRPr>
            </a:lvl1pPr>
          </a:lstStyle>
          <a:p>
            <a:pPr>
              <a:defRPr/>
            </a:pPr>
            <a:endParaRPr lang="en-US"/>
          </a:p>
        </p:txBody>
      </p:sp>
      <p:sp>
        <p:nvSpPr>
          <p:cNvPr id="6" name="Slide Number Placeholder 5"/>
          <p:cNvSpPr>
            <a:spLocks noGrp="1"/>
          </p:cNvSpPr>
          <p:nvPr>
            <p:ph type="sldNum" sz="quarter" idx="12"/>
          </p:nvPr>
        </p:nvSpPr>
        <p:spPr>
          <a:xfrm>
            <a:off x="9042400" y="6248400"/>
            <a:ext cx="2540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CF89169-96B8-4D31-A710-8370AE1F3271}" type="slidenum">
              <a:rPr lang="en-US" altLang="en-US"/>
              <a:pPr/>
              <a:t>‹#›</a:t>
            </a:fld>
            <a:endParaRPr lang="en-US" altLang="en-US"/>
          </a:p>
        </p:txBody>
      </p:sp>
    </p:spTree>
    <p:extLst>
      <p:ext uri="{BB962C8B-B14F-4D97-AF65-F5344CB8AC3E}">
        <p14:creationId xmlns:p14="http://schemas.microsoft.com/office/powerpoint/2010/main" val="116797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5051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489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0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18767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7921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76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6/3/2023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0362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0894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6/3/2023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dirty="0"/>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aletton.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en/post-it-sticky-note-note-memo-150262/" TargetMode="External"/><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pngimg.com/download/36233"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4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www.w3schools.com/cssref/default.asp"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olor.adobe.com/create/color-wheel/"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Colors/Tables</a:t>
            </a:r>
            <a:br>
              <a:rPr lang="en-US" sz="4400" i="1" dirty="0"/>
            </a:br>
            <a:endParaRPr lang="en-US" i="1" dirty="0"/>
          </a:p>
        </p:txBody>
      </p:sp>
      <p:sp>
        <p:nvSpPr>
          <p:cNvPr id="3" name="Subtitle 2"/>
          <p:cNvSpPr>
            <a:spLocks noGrp="1"/>
          </p:cNvSpPr>
          <p:nvPr>
            <p:ph type="subTitle" idx="1"/>
          </p:nvPr>
        </p:nvSpPr>
        <p:spPr/>
        <p:txBody>
          <a:bodyPr/>
          <a:lstStyle/>
          <a:p>
            <a:r>
              <a:rPr lang="en-US" dirty="0"/>
              <a:t>CSCI 1210 </a:t>
            </a:r>
          </a:p>
          <a:p>
            <a:r>
              <a:rPr lang="en-US" dirty="0"/>
              <a:t>Essentials of Web Design</a:t>
            </a:r>
          </a:p>
        </p:txBody>
      </p:sp>
    </p:spTree>
    <p:extLst>
      <p:ext uri="{BB962C8B-B14F-4D97-AF65-F5344CB8AC3E}">
        <p14:creationId xmlns:p14="http://schemas.microsoft.com/office/powerpoint/2010/main" val="15422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Colors</a:t>
            </a:r>
          </a:p>
        </p:txBody>
      </p:sp>
      <p:sp>
        <p:nvSpPr>
          <p:cNvPr id="3" name="Content Placeholder 2"/>
          <p:cNvSpPr>
            <a:spLocks noGrp="1"/>
          </p:cNvSpPr>
          <p:nvPr>
            <p:ph idx="1"/>
          </p:nvPr>
        </p:nvSpPr>
        <p:spPr>
          <a:xfrm>
            <a:off x="127000" y="1825625"/>
            <a:ext cx="4445000" cy="3406771"/>
          </a:xfrm>
        </p:spPr>
        <p:txBody>
          <a:bodyPr>
            <a:normAutofit/>
          </a:bodyPr>
          <a:lstStyle/>
          <a:p>
            <a:pPr marL="0" indent="0" algn="ctr">
              <a:spcAft>
                <a:spcPts val="1200"/>
              </a:spcAft>
              <a:buNone/>
            </a:pPr>
            <a:r>
              <a:rPr lang="en-US" sz="2000" dirty="0" err="1">
                <a:hlinkClick r:id="rId2"/>
              </a:rPr>
              <a:t>Paletton</a:t>
            </a:r>
            <a:endParaRPr lang="en-US" sz="2000" dirty="0">
              <a:hlinkClick r:id="rId2"/>
            </a:endParaRPr>
          </a:p>
          <a:p>
            <a:pPr marL="0" indent="0" algn="ctr">
              <a:spcAft>
                <a:spcPts val="1200"/>
              </a:spcAft>
              <a:buNone/>
            </a:pPr>
            <a:r>
              <a:rPr lang="en-US" sz="2000" dirty="0">
                <a:hlinkClick r:id="rId2"/>
              </a:rPr>
              <a:t>http://www.paletton.com</a:t>
            </a:r>
            <a:endParaRPr lang="en-US" sz="2000" dirty="0"/>
          </a:p>
        </p:txBody>
      </p:sp>
      <p:pic>
        <p:nvPicPr>
          <p:cNvPr id="6" name="Picture 5"/>
          <p:cNvPicPr>
            <a:picLocks noChangeAspect="1"/>
          </p:cNvPicPr>
          <p:nvPr/>
        </p:nvPicPr>
        <p:blipFill>
          <a:blip r:embed="rId3"/>
          <a:stretch>
            <a:fillRect/>
          </a:stretch>
        </p:blipFill>
        <p:spPr>
          <a:xfrm>
            <a:off x="4815797" y="956732"/>
            <a:ext cx="7309000" cy="4944535"/>
          </a:xfrm>
          <a:prstGeom prst="rect">
            <a:avLst/>
          </a:prstGeom>
          <a:ln>
            <a:solidFill>
              <a:schemeClr val="accent1"/>
            </a:solidFill>
          </a:ln>
        </p:spPr>
      </p:pic>
    </p:spTree>
    <p:extLst>
      <p:ext uri="{BB962C8B-B14F-4D97-AF65-F5344CB8AC3E}">
        <p14:creationId xmlns:p14="http://schemas.microsoft.com/office/powerpoint/2010/main" val="145328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Colors</a:t>
            </a:r>
          </a:p>
        </p:txBody>
      </p:sp>
      <p:sp>
        <p:nvSpPr>
          <p:cNvPr id="3" name="Content Placeholder 2"/>
          <p:cNvSpPr>
            <a:spLocks noGrp="1"/>
          </p:cNvSpPr>
          <p:nvPr>
            <p:ph idx="1"/>
          </p:nvPr>
        </p:nvSpPr>
        <p:spPr>
          <a:xfrm>
            <a:off x="838200" y="1423691"/>
            <a:ext cx="10515600" cy="4351338"/>
          </a:xfrm>
        </p:spPr>
        <p:txBody>
          <a:bodyPr>
            <a:normAutofit/>
          </a:bodyPr>
          <a:lstStyle/>
          <a:p>
            <a:pPr marL="0" indent="0">
              <a:buNone/>
            </a:pPr>
            <a:r>
              <a:rPr lang="en-US" sz="2400" dirty="0"/>
              <a:t>One of the tasks in Phase 3 of the semester project is submitting the color palette you intend to use for your web site</a:t>
            </a:r>
          </a:p>
        </p:txBody>
      </p:sp>
      <p:pic>
        <p:nvPicPr>
          <p:cNvPr id="4" name="Picture 3"/>
          <p:cNvPicPr>
            <a:picLocks noChangeAspect="1"/>
          </p:cNvPicPr>
          <p:nvPr/>
        </p:nvPicPr>
        <p:blipFill>
          <a:blip r:embed="rId2"/>
          <a:stretch>
            <a:fillRect/>
          </a:stretch>
        </p:blipFill>
        <p:spPr>
          <a:xfrm>
            <a:off x="279399" y="2254897"/>
            <a:ext cx="4216401" cy="2795248"/>
          </a:xfrm>
          <a:prstGeom prst="rect">
            <a:avLst/>
          </a:prstGeom>
          <a:ln>
            <a:solidFill>
              <a:schemeClr val="accent1"/>
            </a:solidFill>
          </a:ln>
        </p:spPr>
      </p:pic>
      <p:sp>
        <p:nvSpPr>
          <p:cNvPr id="6" name="TextBox 5"/>
          <p:cNvSpPr txBox="1"/>
          <p:nvPr/>
        </p:nvSpPr>
        <p:spPr>
          <a:xfrm>
            <a:off x="1591732" y="5012477"/>
            <a:ext cx="1591733" cy="400110"/>
          </a:xfrm>
          <a:prstGeom prst="rect">
            <a:avLst/>
          </a:prstGeom>
          <a:noFill/>
        </p:spPr>
        <p:txBody>
          <a:bodyPr wrap="square" rtlCol="0">
            <a:spAutoFit/>
          </a:bodyPr>
          <a:lstStyle/>
          <a:p>
            <a:pPr algn="ctr"/>
            <a:r>
              <a:rPr lang="en-US" sz="2000" dirty="0" err="1"/>
              <a:t>Paletton</a:t>
            </a:r>
            <a:endParaRPr lang="en-US" sz="2000" dirty="0"/>
          </a:p>
        </p:txBody>
      </p:sp>
      <p:sp>
        <p:nvSpPr>
          <p:cNvPr id="7" name="TextBox 6"/>
          <p:cNvSpPr txBox="1"/>
          <p:nvPr/>
        </p:nvSpPr>
        <p:spPr>
          <a:xfrm>
            <a:off x="7599066" y="5012477"/>
            <a:ext cx="1591733" cy="400110"/>
          </a:xfrm>
          <a:prstGeom prst="rect">
            <a:avLst/>
          </a:prstGeom>
          <a:noFill/>
        </p:spPr>
        <p:txBody>
          <a:bodyPr wrap="square" rtlCol="0">
            <a:spAutoFit/>
          </a:bodyPr>
          <a:lstStyle/>
          <a:p>
            <a:pPr algn="ctr"/>
            <a:r>
              <a:rPr lang="en-US" sz="2000" dirty="0"/>
              <a:t>Adobe</a:t>
            </a:r>
          </a:p>
        </p:txBody>
      </p:sp>
      <p:pic>
        <p:nvPicPr>
          <p:cNvPr id="9" name="Picture 8" descr="Icon&#10;&#10;Description automatically generated with medium confidence">
            <a:extLst>
              <a:ext uri="{FF2B5EF4-FFF2-40B4-BE49-F238E27FC236}">
                <a16:creationId xmlns:a16="http://schemas.microsoft.com/office/drawing/2014/main" id="{54DCF14D-9E78-408F-A6DF-03DB0D3EB6EF}"/>
              </a:ext>
            </a:extLst>
          </p:cNvPr>
          <p:cNvPicPr>
            <a:picLocks noChangeAspect="1"/>
          </p:cNvPicPr>
          <p:nvPr/>
        </p:nvPicPr>
        <p:blipFill>
          <a:blip r:embed="rId3"/>
          <a:stretch>
            <a:fillRect/>
          </a:stretch>
        </p:blipFill>
        <p:spPr>
          <a:xfrm>
            <a:off x="4752273" y="2802884"/>
            <a:ext cx="7213945" cy="1252232"/>
          </a:xfrm>
          <a:prstGeom prst="rect">
            <a:avLst/>
          </a:prstGeom>
        </p:spPr>
      </p:pic>
    </p:spTree>
    <p:extLst>
      <p:ext uri="{BB962C8B-B14F-4D97-AF65-F5344CB8AC3E}">
        <p14:creationId xmlns:p14="http://schemas.microsoft.com/office/powerpoint/2010/main" val="1846331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Colors</a:t>
            </a:r>
          </a:p>
        </p:txBody>
      </p:sp>
      <p:sp>
        <p:nvSpPr>
          <p:cNvPr id="3" name="Content Placeholder 2"/>
          <p:cNvSpPr>
            <a:spLocks noGrp="1"/>
          </p:cNvSpPr>
          <p:nvPr>
            <p:ph idx="1"/>
          </p:nvPr>
        </p:nvSpPr>
        <p:spPr>
          <a:xfrm>
            <a:off x="838200" y="1423691"/>
            <a:ext cx="10515600" cy="4351338"/>
          </a:xfrm>
        </p:spPr>
        <p:txBody>
          <a:bodyPr>
            <a:normAutofit/>
          </a:bodyPr>
          <a:lstStyle/>
          <a:p>
            <a:pPr marL="0" indent="0">
              <a:buNone/>
            </a:pPr>
            <a:r>
              <a:rPr lang="en-US" sz="2400" dirty="0"/>
              <a:t>For this phase, </a:t>
            </a:r>
            <a:r>
              <a:rPr lang="en-US" sz="2400" dirty="0">
                <a:solidFill>
                  <a:srgbClr val="FF0000"/>
                </a:solidFill>
              </a:rPr>
              <a:t>DO NOT </a:t>
            </a:r>
            <a:r>
              <a:rPr lang="en-US" sz="2400" dirty="0"/>
              <a:t>say, ‘I intend to use shades of blue and gray,’ or something like that. Pick a color palette, take a screen shot, and include it in your submission</a:t>
            </a:r>
          </a:p>
        </p:txBody>
      </p:sp>
      <p:pic>
        <p:nvPicPr>
          <p:cNvPr id="4" name="Picture 3"/>
          <p:cNvPicPr>
            <a:picLocks noChangeAspect="1"/>
          </p:cNvPicPr>
          <p:nvPr/>
        </p:nvPicPr>
        <p:blipFill>
          <a:blip r:embed="rId2"/>
          <a:stretch>
            <a:fillRect/>
          </a:stretch>
        </p:blipFill>
        <p:spPr>
          <a:xfrm>
            <a:off x="279399" y="2254897"/>
            <a:ext cx="4216401" cy="2795248"/>
          </a:xfrm>
          <a:prstGeom prst="rect">
            <a:avLst/>
          </a:prstGeom>
          <a:ln>
            <a:solidFill>
              <a:schemeClr val="accent1"/>
            </a:solidFill>
          </a:ln>
        </p:spPr>
      </p:pic>
      <p:sp>
        <p:nvSpPr>
          <p:cNvPr id="6" name="TextBox 5"/>
          <p:cNvSpPr txBox="1"/>
          <p:nvPr/>
        </p:nvSpPr>
        <p:spPr>
          <a:xfrm>
            <a:off x="1591732" y="5012477"/>
            <a:ext cx="1591733" cy="400110"/>
          </a:xfrm>
          <a:prstGeom prst="rect">
            <a:avLst/>
          </a:prstGeom>
          <a:noFill/>
        </p:spPr>
        <p:txBody>
          <a:bodyPr wrap="square" rtlCol="0">
            <a:spAutoFit/>
          </a:bodyPr>
          <a:lstStyle/>
          <a:p>
            <a:pPr algn="ctr"/>
            <a:r>
              <a:rPr lang="en-US" sz="2000" dirty="0" err="1"/>
              <a:t>Paletton</a:t>
            </a:r>
            <a:endParaRPr lang="en-US" sz="2000" dirty="0"/>
          </a:p>
        </p:txBody>
      </p:sp>
      <p:sp>
        <p:nvSpPr>
          <p:cNvPr id="7" name="TextBox 6"/>
          <p:cNvSpPr txBox="1"/>
          <p:nvPr/>
        </p:nvSpPr>
        <p:spPr>
          <a:xfrm>
            <a:off x="7599066" y="5012477"/>
            <a:ext cx="1591733" cy="400110"/>
          </a:xfrm>
          <a:prstGeom prst="rect">
            <a:avLst/>
          </a:prstGeom>
          <a:noFill/>
        </p:spPr>
        <p:txBody>
          <a:bodyPr wrap="square" rtlCol="0">
            <a:spAutoFit/>
          </a:bodyPr>
          <a:lstStyle/>
          <a:p>
            <a:pPr algn="ctr"/>
            <a:r>
              <a:rPr lang="en-US" sz="2000" dirty="0"/>
              <a:t>Adobe</a:t>
            </a:r>
          </a:p>
        </p:txBody>
      </p:sp>
      <p:pic>
        <p:nvPicPr>
          <p:cNvPr id="8" name="Picture 7" descr="Icon&#10;&#10;Description automatically generated with medium confidence">
            <a:extLst>
              <a:ext uri="{FF2B5EF4-FFF2-40B4-BE49-F238E27FC236}">
                <a16:creationId xmlns:a16="http://schemas.microsoft.com/office/drawing/2014/main" id="{7C7B0775-969E-4008-BB47-F01A13D0136F}"/>
              </a:ext>
            </a:extLst>
          </p:cNvPr>
          <p:cNvPicPr>
            <a:picLocks noChangeAspect="1"/>
          </p:cNvPicPr>
          <p:nvPr/>
        </p:nvPicPr>
        <p:blipFill>
          <a:blip r:embed="rId3"/>
          <a:stretch>
            <a:fillRect/>
          </a:stretch>
        </p:blipFill>
        <p:spPr>
          <a:xfrm>
            <a:off x="4752273" y="2802884"/>
            <a:ext cx="7213945" cy="1252232"/>
          </a:xfrm>
          <a:prstGeom prst="rect">
            <a:avLst/>
          </a:prstGeom>
        </p:spPr>
      </p:pic>
    </p:spTree>
    <p:extLst>
      <p:ext uri="{BB962C8B-B14F-4D97-AF65-F5344CB8AC3E}">
        <p14:creationId xmlns:p14="http://schemas.microsoft.com/office/powerpoint/2010/main" val="148575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6DAF-F978-483C-A02B-01CCC0EB8AD9}"/>
              </a:ext>
            </a:extLst>
          </p:cNvPr>
          <p:cNvSpPr>
            <a:spLocks noGrp="1"/>
          </p:cNvSpPr>
          <p:nvPr>
            <p:ph type="title"/>
          </p:nvPr>
        </p:nvSpPr>
        <p:spPr/>
        <p:txBody>
          <a:bodyPr/>
          <a:lstStyle/>
          <a:p>
            <a:r>
              <a:rPr lang="en-US" dirty="0">
                <a:solidFill>
                  <a:srgbClr val="FF0000"/>
                </a:solidFill>
              </a:rPr>
              <a:t>The Most Important Thing About Colors</a:t>
            </a:r>
          </a:p>
        </p:txBody>
      </p:sp>
      <p:sp>
        <p:nvSpPr>
          <p:cNvPr id="3" name="Content Placeholder 2">
            <a:extLst>
              <a:ext uri="{FF2B5EF4-FFF2-40B4-BE49-F238E27FC236}">
                <a16:creationId xmlns:a16="http://schemas.microsoft.com/office/drawing/2014/main" id="{F1EC39F6-5471-4C92-B5EB-CCBC5480A20F}"/>
              </a:ext>
            </a:extLst>
          </p:cNvPr>
          <p:cNvSpPr>
            <a:spLocks noGrp="1"/>
          </p:cNvSpPr>
          <p:nvPr>
            <p:ph idx="1"/>
          </p:nvPr>
        </p:nvSpPr>
        <p:spPr/>
        <p:txBody>
          <a:bodyPr/>
          <a:lstStyle/>
          <a:p>
            <a:pPr marL="0" indent="0">
              <a:spcBef>
                <a:spcPts val="600"/>
              </a:spcBef>
              <a:spcAft>
                <a:spcPts val="1200"/>
              </a:spcAft>
              <a:buNone/>
            </a:pPr>
            <a:r>
              <a:rPr lang="en-US" dirty="0"/>
              <a:t>The single most important issue with color selection is -- </a:t>
            </a:r>
            <a:r>
              <a:rPr lang="en-US" dirty="0">
                <a:solidFill>
                  <a:srgbClr val="FF0000"/>
                </a:solidFill>
              </a:rPr>
              <a:t>Contrast</a:t>
            </a:r>
          </a:p>
          <a:p>
            <a:pPr marL="0" indent="0">
              <a:spcBef>
                <a:spcPts val="600"/>
              </a:spcBef>
              <a:spcAft>
                <a:spcPts val="1200"/>
              </a:spcAft>
              <a:buNone/>
            </a:pPr>
            <a:r>
              <a:rPr lang="en-US" dirty="0"/>
              <a:t>When designing websites, it’s important to make sure that you’re creating sufficient color contrast</a:t>
            </a:r>
          </a:p>
          <a:p>
            <a:pPr marL="0" indent="0">
              <a:spcBef>
                <a:spcPts val="600"/>
              </a:spcBef>
              <a:spcAft>
                <a:spcPts val="1200"/>
              </a:spcAft>
              <a:buNone/>
            </a:pPr>
            <a:r>
              <a:rPr lang="en-US" dirty="0"/>
              <a:t>Color contrast is part of a broader set of web standards that fall under the umbrella of accessibility</a:t>
            </a:r>
          </a:p>
          <a:p>
            <a:pPr marL="0" indent="0">
              <a:spcBef>
                <a:spcPts val="600"/>
              </a:spcBef>
              <a:spcAft>
                <a:spcPts val="1200"/>
              </a:spcAft>
              <a:buNone/>
            </a:pPr>
            <a:r>
              <a:rPr lang="en-US" dirty="0"/>
              <a:t>They’re meant to make sure that everyone – including those with visual, motor/mobility, auditory or cognitive impairments, or seizures – are not presented with barriers that prevent interaction with websites</a:t>
            </a:r>
          </a:p>
        </p:txBody>
      </p:sp>
    </p:spTree>
    <p:extLst>
      <p:ext uri="{BB962C8B-B14F-4D97-AF65-F5344CB8AC3E}">
        <p14:creationId xmlns:p14="http://schemas.microsoft.com/office/powerpoint/2010/main" val="2618266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6DAF-F978-483C-A02B-01CCC0EB8AD9}"/>
              </a:ext>
            </a:extLst>
          </p:cNvPr>
          <p:cNvSpPr>
            <a:spLocks noGrp="1"/>
          </p:cNvSpPr>
          <p:nvPr>
            <p:ph type="title"/>
          </p:nvPr>
        </p:nvSpPr>
        <p:spPr/>
        <p:txBody>
          <a:bodyPr/>
          <a:lstStyle/>
          <a:p>
            <a:r>
              <a:rPr lang="en-US" dirty="0">
                <a:solidFill>
                  <a:srgbClr val="FF0000"/>
                </a:solidFill>
              </a:rPr>
              <a:t>The Most Important Thing About Colors</a:t>
            </a:r>
          </a:p>
        </p:txBody>
      </p:sp>
      <p:sp>
        <p:nvSpPr>
          <p:cNvPr id="3" name="Content Placeholder 2">
            <a:extLst>
              <a:ext uri="{FF2B5EF4-FFF2-40B4-BE49-F238E27FC236}">
                <a16:creationId xmlns:a16="http://schemas.microsoft.com/office/drawing/2014/main" id="{F1EC39F6-5471-4C92-B5EB-CCBC5480A20F}"/>
              </a:ext>
            </a:extLst>
          </p:cNvPr>
          <p:cNvSpPr>
            <a:spLocks noGrp="1"/>
          </p:cNvSpPr>
          <p:nvPr>
            <p:ph idx="1"/>
          </p:nvPr>
        </p:nvSpPr>
        <p:spPr>
          <a:xfrm>
            <a:off x="838200" y="1308940"/>
            <a:ext cx="10515600" cy="4617297"/>
          </a:xfrm>
        </p:spPr>
        <p:txBody>
          <a:bodyPr>
            <a:normAutofit fontScale="92500"/>
          </a:bodyPr>
          <a:lstStyle/>
          <a:p>
            <a:pPr marL="0" indent="0">
              <a:spcBef>
                <a:spcPts val="600"/>
              </a:spcBef>
              <a:spcAft>
                <a:spcPts val="1200"/>
              </a:spcAft>
              <a:buNone/>
            </a:pPr>
            <a:r>
              <a:rPr lang="en-US" dirty="0">
                <a:solidFill>
                  <a:schemeClr val="bg2">
                    <a:lumMod val="90000"/>
                  </a:schemeClr>
                </a:solidFill>
              </a:rPr>
              <a:t>Seriously, how easy is it to read this slide, compared to all of the others?</a:t>
            </a:r>
          </a:p>
          <a:p>
            <a:pPr marL="0" indent="0">
              <a:spcBef>
                <a:spcPts val="600"/>
              </a:spcBef>
              <a:spcAft>
                <a:spcPts val="1200"/>
              </a:spcAft>
              <a:buNone/>
            </a:pPr>
            <a:r>
              <a:rPr lang="en-US" dirty="0">
                <a:solidFill>
                  <a:schemeClr val="bg2">
                    <a:lumMod val="90000"/>
                  </a:schemeClr>
                </a:solidFill>
              </a:rPr>
              <a:t>Even for folks who aren’t visually impaired, low contrast can result in eye strain</a:t>
            </a:r>
          </a:p>
          <a:p>
            <a:pPr marL="0" indent="0">
              <a:spcBef>
                <a:spcPts val="600"/>
              </a:spcBef>
              <a:spcAft>
                <a:spcPts val="1200"/>
              </a:spcAft>
              <a:buNone/>
            </a:pPr>
            <a:r>
              <a:rPr lang="en-US" dirty="0">
                <a:solidFill>
                  <a:schemeClr val="bg2">
                    <a:lumMod val="90000"/>
                  </a:schemeClr>
                </a:solidFill>
              </a:rPr>
              <a:t>This is part of what is referred to as a </a:t>
            </a:r>
            <a:r>
              <a:rPr lang="en-US" dirty="0">
                <a:solidFill>
                  <a:srgbClr val="FF0000"/>
                </a:solidFill>
              </a:rPr>
              <a:t>“negative user experience”</a:t>
            </a:r>
          </a:p>
          <a:p>
            <a:pPr marL="0" indent="0">
              <a:spcBef>
                <a:spcPts val="600"/>
              </a:spcBef>
              <a:spcAft>
                <a:spcPts val="1200"/>
              </a:spcAft>
              <a:buNone/>
            </a:pPr>
            <a:r>
              <a:rPr lang="en-US" dirty="0">
                <a:solidFill>
                  <a:srgbClr val="FF0000"/>
                </a:solidFill>
              </a:rPr>
              <a:t>User </a:t>
            </a:r>
            <a:r>
              <a:rPr lang="en-US">
                <a:solidFill>
                  <a:srgbClr val="FF0000"/>
                </a:solidFill>
              </a:rPr>
              <a:t>experience (</a:t>
            </a:r>
            <a:r>
              <a:rPr lang="en-US" dirty="0">
                <a:solidFill>
                  <a:srgbClr val="FF0000"/>
                </a:solidFill>
              </a:rPr>
              <a:t>a positive one) is an over-arching goal of effective design</a:t>
            </a:r>
          </a:p>
          <a:p>
            <a:pPr marL="0" indent="0">
              <a:spcBef>
                <a:spcPts val="600"/>
              </a:spcBef>
              <a:spcAft>
                <a:spcPts val="1200"/>
              </a:spcAft>
              <a:buNone/>
            </a:pPr>
            <a:r>
              <a:rPr lang="en-US" dirty="0"/>
              <a:t>About 8% of all men and about 0.5% of all women are suffering from color blindness (color vision deficiency)</a:t>
            </a:r>
          </a:p>
          <a:p>
            <a:pPr marL="0" indent="0">
              <a:spcBef>
                <a:spcPts val="600"/>
              </a:spcBef>
              <a:spcAft>
                <a:spcPts val="1200"/>
              </a:spcAft>
              <a:buNone/>
            </a:pPr>
            <a:r>
              <a:rPr lang="en-US" dirty="0"/>
              <a:t>To put the percentages into perspective – there are close to 300 million people who are colorblind</a:t>
            </a:r>
          </a:p>
        </p:txBody>
      </p:sp>
    </p:spTree>
    <p:extLst>
      <p:ext uri="{BB962C8B-B14F-4D97-AF65-F5344CB8AC3E}">
        <p14:creationId xmlns:p14="http://schemas.microsoft.com/office/powerpoint/2010/main" val="91326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6DAF-F978-483C-A02B-01CCC0EB8AD9}"/>
              </a:ext>
            </a:extLst>
          </p:cNvPr>
          <p:cNvSpPr>
            <a:spLocks noGrp="1"/>
          </p:cNvSpPr>
          <p:nvPr>
            <p:ph type="title"/>
          </p:nvPr>
        </p:nvSpPr>
        <p:spPr/>
        <p:txBody>
          <a:bodyPr/>
          <a:lstStyle/>
          <a:p>
            <a:r>
              <a:rPr lang="en-US" dirty="0">
                <a:solidFill>
                  <a:srgbClr val="FF0000"/>
                </a:solidFill>
              </a:rPr>
              <a:t>The Most Important Thing About Colors</a:t>
            </a:r>
          </a:p>
        </p:txBody>
      </p:sp>
      <p:sp>
        <p:nvSpPr>
          <p:cNvPr id="3" name="Content Placeholder 2">
            <a:extLst>
              <a:ext uri="{FF2B5EF4-FFF2-40B4-BE49-F238E27FC236}">
                <a16:creationId xmlns:a16="http://schemas.microsoft.com/office/drawing/2014/main" id="{F1EC39F6-5471-4C92-B5EB-CCBC5480A20F}"/>
              </a:ext>
            </a:extLst>
          </p:cNvPr>
          <p:cNvSpPr>
            <a:spLocks noGrp="1"/>
          </p:cNvSpPr>
          <p:nvPr>
            <p:ph idx="1"/>
          </p:nvPr>
        </p:nvSpPr>
        <p:spPr>
          <a:xfrm>
            <a:off x="838200" y="1325563"/>
            <a:ext cx="6908544" cy="4351338"/>
          </a:xfrm>
        </p:spPr>
        <p:txBody>
          <a:bodyPr/>
          <a:lstStyle/>
          <a:p>
            <a:pPr marL="0" indent="0">
              <a:spcBef>
                <a:spcPts val="600"/>
              </a:spcBef>
              <a:spcAft>
                <a:spcPts val="1200"/>
              </a:spcAft>
              <a:buNone/>
            </a:pPr>
            <a:r>
              <a:rPr lang="en-US" dirty="0"/>
              <a:t>This is what we mean by contrast</a:t>
            </a:r>
          </a:p>
          <a:p>
            <a:pPr marL="0" indent="0">
              <a:spcBef>
                <a:spcPts val="600"/>
              </a:spcBef>
              <a:spcAft>
                <a:spcPts val="1200"/>
              </a:spcAft>
              <a:buNone/>
            </a:pPr>
            <a:r>
              <a:rPr lang="en-US" dirty="0"/>
              <a:t>Contrast is the difference between the foreground of an element and its background</a:t>
            </a:r>
          </a:p>
          <a:p>
            <a:pPr marL="0" indent="0">
              <a:spcBef>
                <a:spcPts val="600"/>
              </a:spcBef>
              <a:spcAft>
                <a:spcPts val="1200"/>
              </a:spcAft>
              <a:buNone/>
            </a:pPr>
            <a:r>
              <a:rPr lang="en-US" dirty="0"/>
              <a:t>The top image would be very difficult for someone with vision impairment to read</a:t>
            </a:r>
          </a:p>
          <a:p>
            <a:pPr marL="0" indent="0">
              <a:spcBef>
                <a:spcPts val="600"/>
              </a:spcBef>
              <a:spcAft>
                <a:spcPts val="1200"/>
              </a:spcAft>
              <a:buNone/>
            </a:pPr>
            <a:r>
              <a:rPr lang="en-US" dirty="0"/>
              <a:t>We’ll talk about this later -- but accessibility to the web for everyone is a </a:t>
            </a:r>
            <a:r>
              <a:rPr lang="en-US" b="1" dirty="0"/>
              <a:t>HUGE</a:t>
            </a:r>
            <a:r>
              <a:rPr lang="en-US" dirty="0"/>
              <a:t> issue</a:t>
            </a:r>
          </a:p>
        </p:txBody>
      </p:sp>
      <p:pic>
        <p:nvPicPr>
          <p:cNvPr id="5" name="Picture 4" descr="Graphical user interface, application&#10;&#10;Description automatically generated">
            <a:extLst>
              <a:ext uri="{FF2B5EF4-FFF2-40B4-BE49-F238E27FC236}">
                <a16:creationId xmlns:a16="http://schemas.microsoft.com/office/drawing/2014/main" id="{BAFE5193-509A-415D-89CC-62B52019899B}"/>
              </a:ext>
            </a:extLst>
          </p:cNvPr>
          <p:cNvPicPr>
            <a:picLocks noChangeAspect="1"/>
          </p:cNvPicPr>
          <p:nvPr/>
        </p:nvPicPr>
        <p:blipFill>
          <a:blip r:embed="rId2"/>
          <a:stretch>
            <a:fillRect/>
          </a:stretch>
        </p:blipFill>
        <p:spPr>
          <a:xfrm>
            <a:off x="7899144" y="1638834"/>
            <a:ext cx="3658111" cy="3724795"/>
          </a:xfrm>
          <a:prstGeom prst="rect">
            <a:avLst/>
          </a:prstGeom>
        </p:spPr>
      </p:pic>
    </p:spTree>
    <p:extLst>
      <p:ext uri="{BB962C8B-B14F-4D97-AF65-F5344CB8AC3E}">
        <p14:creationId xmlns:p14="http://schemas.microsoft.com/office/powerpoint/2010/main" val="83071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76DAF-F978-483C-A02B-01CCC0EB8AD9}"/>
              </a:ext>
            </a:extLst>
          </p:cNvPr>
          <p:cNvSpPr>
            <a:spLocks noGrp="1"/>
          </p:cNvSpPr>
          <p:nvPr>
            <p:ph type="title"/>
          </p:nvPr>
        </p:nvSpPr>
        <p:spPr/>
        <p:txBody>
          <a:bodyPr/>
          <a:lstStyle/>
          <a:p>
            <a:r>
              <a:rPr lang="en-US" dirty="0">
                <a:solidFill>
                  <a:srgbClr val="FF0000"/>
                </a:solidFill>
              </a:rPr>
              <a:t>The Most Important Thing About Colors</a:t>
            </a:r>
          </a:p>
        </p:txBody>
      </p:sp>
      <p:sp>
        <p:nvSpPr>
          <p:cNvPr id="3" name="Content Placeholder 2">
            <a:extLst>
              <a:ext uri="{FF2B5EF4-FFF2-40B4-BE49-F238E27FC236}">
                <a16:creationId xmlns:a16="http://schemas.microsoft.com/office/drawing/2014/main" id="{F1EC39F6-5471-4C92-B5EB-CCBC5480A20F}"/>
              </a:ext>
            </a:extLst>
          </p:cNvPr>
          <p:cNvSpPr>
            <a:spLocks noGrp="1"/>
          </p:cNvSpPr>
          <p:nvPr>
            <p:ph idx="1"/>
          </p:nvPr>
        </p:nvSpPr>
        <p:spPr/>
        <p:txBody>
          <a:bodyPr/>
          <a:lstStyle/>
          <a:p>
            <a:pPr marL="0" indent="0">
              <a:spcBef>
                <a:spcPts val="600"/>
              </a:spcBef>
              <a:spcAft>
                <a:spcPts val="1200"/>
              </a:spcAft>
              <a:buNone/>
            </a:pPr>
            <a:r>
              <a:rPr lang="en-US" dirty="0"/>
              <a:t>Adobe Color and </a:t>
            </a:r>
            <a:r>
              <a:rPr lang="en-US" dirty="0" err="1"/>
              <a:t>Paletton</a:t>
            </a:r>
            <a:r>
              <a:rPr lang="en-US" dirty="0"/>
              <a:t> (and, incidentally, the web developer tools included in all modern browsers) will provide feedback regarding the contrast between the colors you’ve chosen</a:t>
            </a:r>
          </a:p>
          <a:p>
            <a:pPr marL="0" indent="0">
              <a:spcBef>
                <a:spcPts val="600"/>
              </a:spcBef>
              <a:spcAft>
                <a:spcPts val="1200"/>
              </a:spcAft>
              <a:buNone/>
            </a:pPr>
            <a:r>
              <a:rPr lang="en-US" dirty="0"/>
              <a:t>It is impossible to over-emphasize the importance of color selection</a:t>
            </a:r>
          </a:p>
          <a:p>
            <a:pPr marL="0" indent="0">
              <a:spcBef>
                <a:spcPts val="600"/>
              </a:spcBef>
              <a:spcAft>
                <a:spcPts val="1200"/>
              </a:spcAft>
              <a:buNone/>
            </a:pPr>
            <a:r>
              <a:rPr lang="en-US" dirty="0"/>
              <a:t>Many of us don’t consider ourselves to be ‘creative’ in the sense of color selection -- these tools can help us overcome our shortcomings…</a:t>
            </a:r>
          </a:p>
        </p:txBody>
      </p:sp>
    </p:spTree>
    <p:extLst>
      <p:ext uri="{BB962C8B-B14F-4D97-AF65-F5344CB8AC3E}">
        <p14:creationId xmlns:p14="http://schemas.microsoft.com/office/powerpoint/2010/main" val="6262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946FE38A-1A7F-47EE-9011-B6600E999476}"/>
              </a:ext>
            </a:extLst>
          </p:cNvPr>
          <p:cNvPicPr>
            <a:picLocks noChangeAspect="1"/>
          </p:cNvPicPr>
          <p:nvPr/>
        </p:nvPicPr>
        <p:blipFill>
          <a:blip r:embed="rId2"/>
          <a:stretch>
            <a:fillRect/>
          </a:stretch>
        </p:blipFill>
        <p:spPr>
          <a:xfrm>
            <a:off x="15240" y="0"/>
            <a:ext cx="9494280" cy="6812280"/>
          </a:xfrm>
          <a:prstGeom prst="rect">
            <a:avLst/>
          </a:prstGeom>
        </p:spPr>
      </p:pic>
      <p:sp>
        <p:nvSpPr>
          <p:cNvPr id="8" name="TextBox 7">
            <a:extLst>
              <a:ext uri="{FF2B5EF4-FFF2-40B4-BE49-F238E27FC236}">
                <a16:creationId xmlns:a16="http://schemas.microsoft.com/office/drawing/2014/main" id="{E6117A57-0167-4A38-9B53-D5BA285097DA}"/>
              </a:ext>
            </a:extLst>
          </p:cNvPr>
          <p:cNvSpPr txBox="1"/>
          <p:nvPr/>
        </p:nvSpPr>
        <p:spPr>
          <a:xfrm>
            <a:off x="8991600" y="1656080"/>
            <a:ext cx="3144520" cy="1200329"/>
          </a:xfrm>
          <a:prstGeom prst="rect">
            <a:avLst/>
          </a:prstGeom>
          <a:noFill/>
        </p:spPr>
        <p:txBody>
          <a:bodyPr wrap="square" rtlCol="0">
            <a:spAutoFit/>
          </a:bodyPr>
          <a:lstStyle/>
          <a:p>
            <a:r>
              <a:rPr lang="en-US" sz="2400" dirty="0">
                <a:solidFill>
                  <a:srgbClr val="FF0000"/>
                </a:solidFill>
                <a:latin typeface="Corbel Light" panose="020B0303020204020204" pitchFamily="34" charset="0"/>
              </a:rPr>
              <a:t>Let’s take a color sample swatch from paletton.com</a:t>
            </a:r>
          </a:p>
        </p:txBody>
      </p:sp>
      <p:sp>
        <p:nvSpPr>
          <p:cNvPr id="4" name="Rectangle 3">
            <a:extLst>
              <a:ext uri="{FF2B5EF4-FFF2-40B4-BE49-F238E27FC236}">
                <a16:creationId xmlns:a16="http://schemas.microsoft.com/office/drawing/2014/main" id="{EF671390-C0FC-4AAD-880B-D51940FD10D5}"/>
              </a:ext>
            </a:extLst>
          </p:cNvPr>
          <p:cNvSpPr/>
          <p:nvPr/>
        </p:nvSpPr>
        <p:spPr>
          <a:xfrm>
            <a:off x="1153160" y="1671320"/>
            <a:ext cx="604520" cy="50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E43AF33-9A7C-4149-8BF3-9384B1BB3E12}"/>
              </a:ext>
            </a:extLst>
          </p:cNvPr>
          <p:cNvSpPr/>
          <p:nvPr/>
        </p:nvSpPr>
        <p:spPr>
          <a:xfrm>
            <a:off x="8087360" y="6558280"/>
            <a:ext cx="108204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8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82828"/>
        </a:solidFill>
        <a:effectLst/>
      </p:bgPr>
    </p:bg>
    <p:spTree>
      <p:nvGrpSpPr>
        <p:cNvPr id="1" name=""/>
        <p:cNvGrpSpPr/>
        <p:nvPr/>
      </p:nvGrpSpPr>
      <p:grpSpPr>
        <a:xfrm>
          <a:off x="0" y="0"/>
          <a:ext cx="0" cy="0"/>
          <a:chOff x="0" y="0"/>
          <a:chExt cx="0" cy="0"/>
        </a:xfrm>
      </p:grpSpPr>
      <p:pic>
        <p:nvPicPr>
          <p:cNvPr id="10" name="Picture 9" descr="A screenshot of a computer&#10;&#10;Description automatically generated with medium confidence">
            <a:extLst>
              <a:ext uri="{FF2B5EF4-FFF2-40B4-BE49-F238E27FC236}">
                <a16:creationId xmlns:a16="http://schemas.microsoft.com/office/drawing/2014/main" id="{58AC56E3-EC06-42D5-91CC-83EE0A09A9B3}"/>
              </a:ext>
            </a:extLst>
          </p:cNvPr>
          <p:cNvPicPr>
            <a:picLocks noChangeAspect="1"/>
          </p:cNvPicPr>
          <p:nvPr/>
        </p:nvPicPr>
        <p:blipFill rotWithShape="1">
          <a:blip r:embed="rId2"/>
          <a:srcRect r="659"/>
          <a:stretch/>
        </p:blipFill>
        <p:spPr>
          <a:xfrm>
            <a:off x="1" y="0"/>
            <a:ext cx="10307256" cy="6858000"/>
          </a:xfrm>
          <a:prstGeom prst="rect">
            <a:avLst/>
          </a:prstGeom>
        </p:spPr>
      </p:pic>
      <p:sp>
        <p:nvSpPr>
          <p:cNvPr id="8" name="TextBox 7">
            <a:extLst>
              <a:ext uri="{FF2B5EF4-FFF2-40B4-BE49-F238E27FC236}">
                <a16:creationId xmlns:a16="http://schemas.microsoft.com/office/drawing/2014/main" id="{E6117A57-0167-4A38-9B53-D5BA285097DA}"/>
              </a:ext>
            </a:extLst>
          </p:cNvPr>
          <p:cNvSpPr txBox="1"/>
          <p:nvPr/>
        </p:nvSpPr>
        <p:spPr>
          <a:xfrm>
            <a:off x="8712200" y="1684376"/>
            <a:ext cx="3144520" cy="3046988"/>
          </a:xfrm>
          <a:prstGeom prst="rect">
            <a:avLst/>
          </a:prstGeom>
          <a:noFill/>
        </p:spPr>
        <p:txBody>
          <a:bodyPr wrap="square" rtlCol="0">
            <a:spAutoFit/>
          </a:bodyPr>
          <a:lstStyle/>
          <a:p>
            <a:r>
              <a:rPr lang="en-US" sz="2400" dirty="0">
                <a:solidFill>
                  <a:srgbClr val="FF0000"/>
                </a:solidFill>
                <a:latin typeface="Corbel Light" panose="020B0303020204020204" pitchFamily="34" charset="0"/>
              </a:rPr>
              <a:t>The minimum contrast accepted for accessibility is 4.5:1</a:t>
            </a:r>
          </a:p>
          <a:p>
            <a:endParaRPr lang="en-US" sz="2400" dirty="0">
              <a:solidFill>
                <a:srgbClr val="FF0000"/>
              </a:solidFill>
              <a:latin typeface="Corbel Light" panose="020B0303020204020204" pitchFamily="34" charset="0"/>
            </a:endParaRPr>
          </a:p>
          <a:p>
            <a:r>
              <a:rPr lang="en-US" sz="2400" dirty="0">
                <a:solidFill>
                  <a:srgbClr val="FF0000"/>
                </a:solidFill>
                <a:latin typeface="Corbel Light" panose="020B0303020204020204" pitchFamily="34" charset="0"/>
              </a:rPr>
              <a:t>Paletton.com will display the color combinations that meet this standard</a:t>
            </a:r>
          </a:p>
        </p:txBody>
      </p:sp>
      <p:sp>
        <p:nvSpPr>
          <p:cNvPr id="11" name="Rectangle 10">
            <a:extLst>
              <a:ext uri="{FF2B5EF4-FFF2-40B4-BE49-F238E27FC236}">
                <a16:creationId xmlns:a16="http://schemas.microsoft.com/office/drawing/2014/main" id="{8425451C-640B-45BC-B7C9-914A319B1323}"/>
              </a:ext>
            </a:extLst>
          </p:cNvPr>
          <p:cNvSpPr/>
          <p:nvPr/>
        </p:nvSpPr>
        <p:spPr>
          <a:xfrm>
            <a:off x="8933180" y="6032500"/>
            <a:ext cx="1082040" cy="254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18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A65D-553D-4AF3-9F3A-73102D3C854F}"/>
              </a:ext>
            </a:extLst>
          </p:cNvPr>
          <p:cNvSpPr>
            <a:spLocks noGrp="1"/>
          </p:cNvSpPr>
          <p:nvPr>
            <p:ph type="title"/>
          </p:nvPr>
        </p:nvSpPr>
        <p:spPr/>
        <p:txBody>
          <a:bodyPr/>
          <a:lstStyle/>
          <a:p>
            <a:r>
              <a:rPr lang="en-US" dirty="0"/>
              <a:t>Contrast</a:t>
            </a:r>
          </a:p>
        </p:txBody>
      </p:sp>
      <p:sp>
        <p:nvSpPr>
          <p:cNvPr id="3" name="Content Placeholder 2">
            <a:extLst>
              <a:ext uri="{FF2B5EF4-FFF2-40B4-BE49-F238E27FC236}">
                <a16:creationId xmlns:a16="http://schemas.microsoft.com/office/drawing/2014/main" id="{61AF7F21-AA04-4C66-A064-D2E37752213A}"/>
              </a:ext>
            </a:extLst>
          </p:cNvPr>
          <p:cNvSpPr>
            <a:spLocks noGrp="1"/>
          </p:cNvSpPr>
          <p:nvPr>
            <p:ph idx="1"/>
          </p:nvPr>
        </p:nvSpPr>
        <p:spPr/>
        <p:txBody>
          <a:bodyPr>
            <a:normAutofit lnSpcReduction="10000"/>
          </a:bodyPr>
          <a:lstStyle/>
          <a:p>
            <a:pPr marL="0" indent="0">
              <a:buNone/>
            </a:pPr>
            <a:r>
              <a:rPr lang="en-US" dirty="0"/>
              <a:t>This, historically, has been a ticklish subject for our class</a:t>
            </a:r>
          </a:p>
          <a:p>
            <a:pPr marL="0" indent="0">
              <a:buNone/>
            </a:pPr>
            <a:r>
              <a:rPr lang="en-US" dirty="0"/>
              <a:t>Again, a lot of us computing students don’t think in these terms</a:t>
            </a:r>
          </a:p>
          <a:p>
            <a:pPr marL="0" indent="0">
              <a:buNone/>
            </a:pPr>
            <a:r>
              <a:rPr lang="en-US" dirty="0"/>
              <a:t>But, web development includes a lot of folks with different educational backgrounds</a:t>
            </a:r>
          </a:p>
          <a:p>
            <a:pPr marL="0" indent="0">
              <a:buNone/>
            </a:pPr>
            <a:r>
              <a:rPr lang="en-US" dirty="0"/>
              <a:t>It is important that we all have at least some understanding of what other folks’ responsibilities are</a:t>
            </a:r>
          </a:p>
          <a:p>
            <a:pPr marL="0" indent="0">
              <a:buNone/>
            </a:pPr>
            <a:r>
              <a:rPr lang="en-US" dirty="0"/>
              <a:t>That includes graphic design, digital media, marketing, computer science, sales, marketing, advertising, and a bunch of other stakeholders</a:t>
            </a:r>
          </a:p>
          <a:p>
            <a:pPr marL="0" indent="0">
              <a:buNone/>
            </a:pPr>
            <a:r>
              <a:rPr lang="en-US" b="1" dirty="0"/>
              <a:t>“Stakeholder”</a:t>
            </a:r>
            <a:r>
              <a:rPr lang="en-US" dirty="0"/>
              <a:t> == ANYONE who has an interest in the success of a web site</a:t>
            </a:r>
          </a:p>
        </p:txBody>
      </p:sp>
    </p:spTree>
    <p:extLst>
      <p:ext uri="{BB962C8B-B14F-4D97-AF65-F5344CB8AC3E}">
        <p14:creationId xmlns:p14="http://schemas.microsoft.com/office/powerpoint/2010/main" val="156099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3FC5-67F4-45E1-86DE-33F50480EAD8}"/>
              </a:ext>
            </a:extLst>
          </p:cNvPr>
          <p:cNvSpPr>
            <a:spLocks noGrp="1"/>
          </p:cNvSpPr>
          <p:nvPr>
            <p:ph type="title"/>
          </p:nvPr>
        </p:nvSpPr>
        <p:spPr/>
        <p:txBody>
          <a:bodyPr/>
          <a:lstStyle/>
          <a:p>
            <a:r>
              <a:rPr lang="en-US" dirty="0"/>
              <a:t>CSS Review</a:t>
            </a:r>
          </a:p>
        </p:txBody>
      </p:sp>
      <p:sp>
        <p:nvSpPr>
          <p:cNvPr id="3" name="Text Placeholder 2">
            <a:extLst>
              <a:ext uri="{FF2B5EF4-FFF2-40B4-BE49-F238E27FC236}">
                <a16:creationId xmlns:a16="http://schemas.microsoft.com/office/drawing/2014/main" id="{EC9D1FD0-4B59-46D1-B7BC-9B64283E115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2063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0C0F9-C6FA-459C-80BF-9C18665EE21D}"/>
              </a:ext>
            </a:extLst>
          </p:cNvPr>
          <p:cNvSpPr>
            <a:spLocks noGrp="1"/>
          </p:cNvSpPr>
          <p:nvPr>
            <p:ph type="title"/>
          </p:nvPr>
        </p:nvSpPr>
        <p:spPr/>
        <p:txBody>
          <a:bodyPr/>
          <a:lstStyle/>
          <a:p>
            <a:r>
              <a:rPr lang="en-US" dirty="0"/>
              <a:t>CSS - The Box Model</a:t>
            </a:r>
          </a:p>
        </p:txBody>
      </p:sp>
      <p:sp>
        <p:nvSpPr>
          <p:cNvPr id="5" name="Text Placeholder 4">
            <a:extLst>
              <a:ext uri="{FF2B5EF4-FFF2-40B4-BE49-F238E27FC236}">
                <a16:creationId xmlns:a16="http://schemas.microsoft.com/office/drawing/2014/main" id="{068FF94C-D07F-4D47-B877-91A97B4143BD}"/>
              </a:ext>
            </a:extLst>
          </p:cNvPr>
          <p:cNvSpPr>
            <a:spLocks noGrp="1"/>
          </p:cNvSpPr>
          <p:nvPr>
            <p:ph type="body" idx="1"/>
          </p:nvPr>
        </p:nvSpPr>
        <p:spPr/>
        <p:txBody>
          <a:bodyPr/>
          <a:lstStyle/>
          <a:p>
            <a:endParaRPr lang="en-US"/>
          </a:p>
        </p:txBody>
      </p:sp>
      <p:pic>
        <p:nvPicPr>
          <p:cNvPr id="7" name="Picture 6" descr="Icon&#10;&#10;Description automatically generated">
            <a:extLst>
              <a:ext uri="{FF2B5EF4-FFF2-40B4-BE49-F238E27FC236}">
                <a16:creationId xmlns:a16="http://schemas.microsoft.com/office/drawing/2014/main" id="{59ADEEB1-C8CA-4696-A112-F0DAA5EE34D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0419642">
            <a:off x="7324873" y="659757"/>
            <a:ext cx="4160648" cy="4120587"/>
          </a:xfrm>
          <a:prstGeom prst="rect">
            <a:avLst/>
          </a:prstGeom>
        </p:spPr>
      </p:pic>
      <p:sp>
        <p:nvSpPr>
          <p:cNvPr id="8" name="TextBox 7">
            <a:extLst>
              <a:ext uri="{FF2B5EF4-FFF2-40B4-BE49-F238E27FC236}">
                <a16:creationId xmlns:a16="http://schemas.microsoft.com/office/drawing/2014/main" id="{2DE70552-F4E0-484B-A6E4-D40BB1CA074A}"/>
              </a:ext>
            </a:extLst>
          </p:cNvPr>
          <p:cNvSpPr txBox="1"/>
          <p:nvPr/>
        </p:nvSpPr>
        <p:spPr>
          <a:xfrm rot="20372405">
            <a:off x="7592369" y="1933440"/>
            <a:ext cx="3008821" cy="1446550"/>
          </a:xfrm>
          <a:prstGeom prst="rect">
            <a:avLst/>
          </a:prstGeom>
          <a:noFill/>
        </p:spPr>
        <p:txBody>
          <a:bodyPr wrap="square" rtlCol="0">
            <a:spAutoFit/>
          </a:bodyPr>
          <a:lstStyle/>
          <a:p>
            <a:pPr algn="ctr"/>
            <a:r>
              <a:rPr lang="en-US" sz="4400" b="1" dirty="0">
                <a:solidFill>
                  <a:srgbClr val="FF0000"/>
                </a:solidFill>
                <a:latin typeface="Ink Free" panose="03080402000500000000" pitchFamily="66" charset="0"/>
              </a:rPr>
              <a:t>Kind of a big deal</a:t>
            </a:r>
          </a:p>
        </p:txBody>
      </p:sp>
    </p:spTree>
    <p:extLst>
      <p:ext uri="{BB962C8B-B14F-4D97-AF65-F5344CB8AC3E}">
        <p14:creationId xmlns:p14="http://schemas.microsoft.com/office/powerpoint/2010/main" val="2436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Box Model</a:t>
            </a:r>
          </a:p>
        </p:txBody>
      </p:sp>
      <p:sp>
        <p:nvSpPr>
          <p:cNvPr id="3" name="Content Placeholder 2"/>
          <p:cNvSpPr>
            <a:spLocks noGrp="1"/>
          </p:cNvSpPr>
          <p:nvPr>
            <p:ph idx="1"/>
          </p:nvPr>
        </p:nvSpPr>
        <p:spPr>
          <a:xfrm>
            <a:off x="892791" y="4312813"/>
            <a:ext cx="10515600" cy="1587569"/>
          </a:xfrm>
        </p:spPr>
        <p:txBody>
          <a:bodyPr/>
          <a:lstStyle/>
          <a:p>
            <a:pPr marL="0" indent="0" algn="ctr">
              <a:spcAft>
                <a:spcPts val="1200"/>
              </a:spcAft>
              <a:buNone/>
            </a:pPr>
            <a:r>
              <a:rPr lang="en-US" dirty="0"/>
              <a:t>The CSS Box Model is conceptually similar</a:t>
            </a:r>
          </a:p>
        </p:txBody>
      </p:sp>
      <p:pic>
        <p:nvPicPr>
          <p:cNvPr id="2050" name="Picture 2" descr="The Nesting Dolls Craze That You'll Enjoy - Parenthesis Info">
            <a:extLst>
              <a:ext uri="{FF2B5EF4-FFF2-40B4-BE49-F238E27FC236}">
                <a16:creationId xmlns:a16="http://schemas.microsoft.com/office/drawing/2014/main" id="{7D14090F-37A3-D41D-89DE-582401636C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6818" y="57686"/>
            <a:ext cx="5924764" cy="387899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416D0C4A-6550-9B50-6436-E8DE6AE5C677}"/>
              </a:ext>
            </a:extLst>
          </p:cNvPr>
          <p:cNvSpPr txBox="1">
            <a:spLocks/>
          </p:cNvSpPr>
          <p:nvPr/>
        </p:nvSpPr>
        <p:spPr>
          <a:xfrm>
            <a:off x="694898" y="1490556"/>
            <a:ext cx="10515600" cy="2197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en-US" dirty="0"/>
              <a:t>You ever seen those Russian nesting </a:t>
            </a:r>
            <a:br>
              <a:rPr lang="en-US" dirty="0"/>
            </a:br>
            <a:r>
              <a:rPr lang="en-US" dirty="0"/>
              <a:t>(“</a:t>
            </a:r>
            <a:r>
              <a:rPr lang="en-US" dirty="0" err="1"/>
              <a:t>Matroyska</a:t>
            </a:r>
            <a:r>
              <a:rPr lang="en-US" dirty="0"/>
              <a:t>”) dolls?</a:t>
            </a:r>
          </a:p>
        </p:txBody>
      </p:sp>
    </p:spTree>
    <p:extLst>
      <p:ext uri="{BB962C8B-B14F-4D97-AF65-F5344CB8AC3E}">
        <p14:creationId xmlns:p14="http://schemas.microsoft.com/office/powerpoint/2010/main" val="18073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Box Model</a:t>
            </a:r>
          </a:p>
        </p:txBody>
      </p:sp>
      <p:sp>
        <p:nvSpPr>
          <p:cNvPr id="3" name="Content Placeholder 2"/>
          <p:cNvSpPr>
            <a:spLocks noGrp="1"/>
          </p:cNvSpPr>
          <p:nvPr>
            <p:ph idx="1"/>
          </p:nvPr>
        </p:nvSpPr>
        <p:spPr>
          <a:xfrm>
            <a:off x="838200" y="1690688"/>
            <a:ext cx="5821907" cy="4351338"/>
          </a:xfrm>
        </p:spPr>
        <p:txBody>
          <a:bodyPr/>
          <a:lstStyle/>
          <a:p>
            <a:pPr marL="0" indent="0">
              <a:spcAft>
                <a:spcPts val="600"/>
              </a:spcAft>
              <a:buNone/>
            </a:pPr>
            <a:r>
              <a:rPr lang="en-US" dirty="0"/>
              <a:t>A </a:t>
            </a:r>
            <a:r>
              <a:rPr lang="en-US" dirty="0">
                <a:solidFill>
                  <a:srgbClr val="FF0000"/>
                </a:solidFill>
              </a:rPr>
              <a:t>very important </a:t>
            </a:r>
            <a:r>
              <a:rPr lang="en-US" dirty="0"/>
              <a:t>concept in CSS</a:t>
            </a:r>
          </a:p>
          <a:p>
            <a:pPr marL="0" indent="0">
              <a:spcAft>
                <a:spcPts val="600"/>
              </a:spcAft>
              <a:buNone/>
            </a:pPr>
            <a:r>
              <a:rPr lang="en-US" dirty="0"/>
              <a:t>Applies to </a:t>
            </a:r>
            <a:r>
              <a:rPr lang="en-US" dirty="0">
                <a:solidFill>
                  <a:srgbClr val="FF0000"/>
                </a:solidFill>
              </a:rPr>
              <a:t>block level </a:t>
            </a:r>
            <a:r>
              <a:rPr lang="en-US" dirty="0"/>
              <a:t>elements</a:t>
            </a:r>
          </a:p>
          <a:p>
            <a:pPr marL="0" indent="0">
              <a:spcAft>
                <a:spcPts val="600"/>
              </a:spcAft>
              <a:buNone/>
            </a:pPr>
            <a:r>
              <a:rPr lang="en-US" dirty="0"/>
              <a:t>Each is regarded as a nested box with four parts:</a:t>
            </a:r>
          </a:p>
          <a:p>
            <a:pPr marL="1828800" lvl="1" indent="0">
              <a:spcAft>
                <a:spcPts val="600"/>
              </a:spcAft>
              <a:buNone/>
            </a:pPr>
            <a:r>
              <a:rPr lang="en-US" dirty="0"/>
              <a:t>Margin</a:t>
            </a:r>
          </a:p>
          <a:p>
            <a:pPr marL="1828800" lvl="1" indent="0">
              <a:spcAft>
                <a:spcPts val="600"/>
              </a:spcAft>
              <a:buNone/>
            </a:pPr>
            <a:r>
              <a:rPr lang="en-US" dirty="0"/>
              <a:t>Border</a:t>
            </a:r>
          </a:p>
          <a:p>
            <a:pPr marL="1828800" lvl="1" indent="0">
              <a:spcAft>
                <a:spcPts val="600"/>
              </a:spcAft>
              <a:buNone/>
            </a:pPr>
            <a:r>
              <a:rPr lang="en-US" dirty="0"/>
              <a:t>Padding</a:t>
            </a:r>
          </a:p>
          <a:p>
            <a:pPr marL="1828800" lvl="1" indent="0">
              <a:spcAft>
                <a:spcPts val="600"/>
              </a:spcAft>
              <a:buNone/>
            </a:pPr>
            <a:r>
              <a:rPr lang="en-US" dirty="0"/>
              <a:t>Content</a:t>
            </a:r>
          </a:p>
        </p:txBody>
      </p:sp>
      <p:pic>
        <p:nvPicPr>
          <p:cNvPr id="7" name="Picture 6" descr="Diagram, shape&#10;&#10;Description automatically generated">
            <a:extLst>
              <a:ext uri="{FF2B5EF4-FFF2-40B4-BE49-F238E27FC236}">
                <a16:creationId xmlns:a16="http://schemas.microsoft.com/office/drawing/2014/main" id="{88967A69-8643-4DDE-9648-613EAA6ADBA8}"/>
              </a:ext>
            </a:extLst>
          </p:cNvPr>
          <p:cNvPicPr>
            <a:picLocks noChangeAspect="1"/>
          </p:cNvPicPr>
          <p:nvPr/>
        </p:nvPicPr>
        <p:blipFill>
          <a:blip r:embed="rId2"/>
          <a:stretch>
            <a:fillRect/>
          </a:stretch>
        </p:blipFill>
        <p:spPr>
          <a:xfrm>
            <a:off x="7215491" y="2045581"/>
            <a:ext cx="4289572" cy="3840188"/>
          </a:xfrm>
          <a:prstGeom prst="rect">
            <a:avLst/>
          </a:prstGeom>
        </p:spPr>
      </p:pic>
      <p:cxnSp>
        <p:nvCxnSpPr>
          <p:cNvPr id="11" name="Straight Arrow Connector 10">
            <a:extLst>
              <a:ext uri="{FF2B5EF4-FFF2-40B4-BE49-F238E27FC236}">
                <a16:creationId xmlns:a16="http://schemas.microsoft.com/office/drawing/2014/main" id="{50B74F22-9889-44DB-B5EF-BB6A17447CDD}"/>
              </a:ext>
            </a:extLst>
          </p:cNvPr>
          <p:cNvCxnSpPr>
            <a:cxnSpLocks/>
          </p:cNvCxnSpPr>
          <p:nvPr/>
        </p:nvCxnSpPr>
        <p:spPr>
          <a:xfrm flipV="1">
            <a:off x="3684896" y="2858021"/>
            <a:ext cx="3903259" cy="11076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8288A56-9AFE-4F12-9171-8BE33B6C8A1F}"/>
              </a:ext>
            </a:extLst>
          </p:cNvPr>
          <p:cNvCxnSpPr>
            <a:cxnSpLocks/>
          </p:cNvCxnSpPr>
          <p:nvPr/>
        </p:nvCxnSpPr>
        <p:spPr>
          <a:xfrm flipV="1">
            <a:off x="3684895" y="3223146"/>
            <a:ext cx="4289947" cy="12521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55E56A-AEEA-4639-91A9-01053C289A7B}"/>
              </a:ext>
            </a:extLst>
          </p:cNvPr>
          <p:cNvCxnSpPr>
            <a:cxnSpLocks/>
          </p:cNvCxnSpPr>
          <p:nvPr/>
        </p:nvCxnSpPr>
        <p:spPr>
          <a:xfrm flipV="1">
            <a:off x="3791803" y="3634854"/>
            <a:ext cx="4374107" cy="13204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DDABDCA-EDF0-498C-A3AC-4D70CDE2D2FF}"/>
              </a:ext>
            </a:extLst>
          </p:cNvPr>
          <p:cNvCxnSpPr>
            <a:cxnSpLocks/>
          </p:cNvCxnSpPr>
          <p:nvPr/>
        </p:nvCxnSpPr>
        <p:spPr>
          <a:xfrm flipV="1">
            <a:off x="3773232" y="3965675"/>
            <a:ext cx="4893096" cy="14347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10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750"/>
                                        <p:tgtEl>
                                          <p:spTgt spid="11"/>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750"/>
                                        <p:tgtEl>
                                          <p:spTgt spid="1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750"/>
                                        <p:tgtEl>
                                          <p:spTgt spid="14"/>
                                        </p:tgtEl>
                                      </p:cBhvr>
                                    </p:animEffect>
                                  </p:childTnLst>
                                </p:cTn>
                              </p:par>
                            </p:childTnLst>
                          </p:cTn>
                        </p:par>
                        <p:par>
                          <p:cTn id="20" fill="hold">
                            <p:stCondLst>
                              <p:cond delay="2750"/>
                            </p:stCondLst>
                            <p:childTnLst>
                              <p:par>
                                <p:cTn id="21" presetID="2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Box Model</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solidFill>
                  <a:srgbClr val="FF0000"/>
                </a:solidFill>
              </a:rPr>
              <a:t>Content</a:t>
            </a:r>
            <a:r>
              <a:rPr lang="en-US" dirty="0"/>
              <a:t>: The space where the element’s content is displayed</a:t>
            </a:r>
          </a:p>
          <a:p>
            <a:pPr marL="0" indent="0">
              <a:spcAft>
                <a:spcPts val="1200"/>
              </a:spcAft>
              <a:buNone/>
            </a:pPr>
            <a:r>
              <a:rPr lang="en-US" dirty="0">
                <a:solidFill>
                  <a:srgbClr val="FF0000"/>
                </a:solidFill>
              </a:rPr>
              <a:t>Padding</a:t>
            </a:r>
            <a:r>
              <a:rPr lang="en-US" dirty="0"/>
              <a:t>: Space between a box’s border and content. Adding padding can improve readability of the content. Default = 0</a:t>
            </a:r>
          </a:p>
          <a:p>
            <a:pPr marL="0" indent="0">
              <a:spcAft>
                <a:spcPts val="1200"/>
              </a:spcAft>
              <a:buNone/>
            </a:pPr>
            <a:r>
              <a:rPr lang="en-US" dirty="0">
                <a:solidFill>
                  <a:srgbClr val="FF0000"/>
                </a:solidFill>
              </a:rPr>
              <a:t>Border</a:t>
            </a:r>
            <a:r>
              <a:rPr lang="en-US" dirty="0"/>
              <a:t>: Wraps around the padding and content. Doesn’t include the margin . Default = 0</a:t>
            </a:r>
          </a:p>
          <a:p>
            <a:pPr marL="0" indent="0">
              <a:spcAft>
                <a:spcPts val="1200"/>
              </a:spcAft>
              <a:buNone/>
            </a:pPr>
            <a:r>
              <a:rPr lang="en-US" dirty="0">
                <a:solidFill>
                  <a:srgbClr val="FF0000"/>
                </a:solidFill>
              </a:rPr>
              <a:t>Margin</a:t>
            </a:r>
            <a:r>
              <a:rPr lang="en-US" dirty="0"/>
              <a:t>: Area outside of the border. Can create a gap between adjacent boxes . Default = 0</a:t>
            </a:r>
          </a:p>
        </p:txBody>
      </p:sp>
    </p:spTree>
    <p:extLst>
      <p:ext uri="{BB962C8B-B14F-4D97-AF65-F5344CB8AC3E}">
        <p14:creationId xmlns:p14="http://schemas.microsoft.com/office/powerpoint/2010/main" val="213822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Box Model</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 By default, padding, border, and margin are 0</a:t>
            </a:r>
          </a:p>
          <a:p>
            <a:pPr marL="0" indent="0">
              <a:spcAft>
                <a:spcPts val="1200"/>
              </a:spcAft>
              <a:buNone/>
            </a:pPr>
            <a:r>
              <a:rPr lang="en-US" dirty="0"/>
              <a:t>We can modify any or all of the three to modify the presentation of our content using CSS</a:t>
            </a:r>
          </a:p>
        </p:txBody>
      </p:sp>
    </p:spTree>
    <p:extLst>
      <p:ext uri="{BB962C8B-B14F-4D97-AF65-F5344CB8AC3E}">
        <p14:creationId xmlns:p14="http://schemas.microsoft.com/office/powerpoint/2010/main" val="417660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Box Dimensions</a:t>
            </a:r>
          </a:p>
        </p:txBody>
      </p:sp>
      <p:sp>
        <p:nvSpPr>
          <p:cNvPr id="3" name="Content Placeholder 2"/>
          <p:cNvSpPr>
            <a:spLocks noGrp="1"/>
          </p:cNvSpPr>
          <p:nvPr>
            <p:ph idx="1"/>
          </p:nvPr>
        </p:nvSpPr>
        <p:spPr>
          <a:xfrm>
            <a:off x="838200" y="1690688"/>
            <a:ext cx="10515600" cy="4351338"/>
          </a:xfrm>
        </p:spPr>
        <p:txBody>
          <a:bodyPr>
            <a:normAutofit/>
          </a:bodyPr>
          <a:lstStyle/>
          <a:p>
            <a:pPr marL="0" indent="0">
              <a:spcAft>
                <a:spcPts val="1200"/>
              </a:spcAft>
              <a:buNone/>
            </a:pPr>
            <a:r>
              <a:rPr lang="en-US" sz="3200" dirty="0"/>
              <a:t>width, height</a:t>
            </a:r>
          </a:p>
          <a:p>
            <a:pPr marL="457200" lvl="1" indent="0">
              <a:spcAft>
                <a:spcPts val="1200"/>
              </a:spcAft>
              <a:buNone/>
            </a:pPr>
            <a:r>
              <a:rPr lang="en-US" sz="2800" dirty="0"/>
              <a:t>By default, a box is sized by a browser to be just big enough to hold its content</a:t>
            </a:r>
          </a:p>
          <a:p>
            <a:pPr marL="457200" lvl="1" indent="0">
              <a:spcAft>
                <a:spcPts val="1200"/>
              </a:spcAft>
              <a:buNone/>
            </a:pPr>
            <a:r>
              <a:rPr lang="en-US" sz="2800" dirty="0"/>
              <a:t>You can explicitly set the width and height in CSS</a:t>
            </a:r>
          </a:p>
          <a:p>
            <a:pPr marL="457200" lvl="1" indent="0">
              <a:spcAft>
                <a:spcPts val="1200"/>
              </a:spcAft>
              <a:buNone/>
            </a:pPr>
            <a:r>
              <a:rPr lang="en-US" sz="2800" dirty="0"/>
              <a:t>Height doesn’t always work very well</a:t>
            </a:r>
          </a:p>
        </p:txBody>
      </p:sp>
    </p:spTree>
    <p:extLst>
      <p:ext uri="{BB962C8B-B14F-4D97-AF65-F5344CB8AC3E}">
        <p14:creationId xmlns:p14="http://schemas.microsoft.com/office/powerpoint/2010/main" val="274022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32398" y="1592483"/>
            <a:ext cx="5248275" cy="33623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MARGIN</a:t>
            </a:r>
          </a:p>
        </p:txBody>
      </p:sp>
      <p:sp>
        <p:nvSpPr>
          <p:cNvPr id="4" name="Rectangle 3"/>
          <p:cNvSpPr/>
          <p:nvPr/>
        </p:nvSpPr>
        <p:spPr>
          <a:xfrm>
            <a:off x="3528994" y="1931541"/>
            <a:ext cx="4455083" cy="26842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47971" y="2044560"/>
            <a:ext cx="4217128" cy="245817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PADDING</a:t>
            </a:r>
          </a:p>
        </p:txBody>
      </p:sp>
      <p:sp>
        <p:nvSpPr>
          <p:cNvPr id="2" name="Rectangle 1"/>
          <p:cNvSpPr/>
          <p:nvPr/>
        </p:nvSpPr>
        <p:spPr>
          <a:xfrm>
            <a:off x="4044566" y="2447191"/>
            <a:ext cx="3423938" cy="16529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CONTENT</a:t>
            </a:r>
          </a:p>
        </p:txBody>
      </p:sp>
      <p:sp>
        <p:nvSpPr>
          <p:cNvPr id="6" name="TextBox 5"/>
          <p:cNvSpPr txBox="1"/>
          <p:nvPr/>
        </p:nvSpPr>
        <p:spPr>
          <a:xfrm>
            <a:off x="5702244" y="4133399"/>
            <a:ext cx="990600" cy="369332"/>
          </a:xfrm>
          <a:prstGeom prst="rect">
            <a:avLst/>
          </a:prstGeom>
          <a:noFill/>
          <a:ln>
            <a:solidFill>
              <a:srgbClr val="FF0000"/>
            </a:solidFill>
          </a:ln>
        </p:spPr>
        <p:txBody>
          <a:bodyPr wrap="square" rtlCol="0">
            <a:spAutoFit/>
          </a:bodyPr>
          <a:lstStyle/>
          <a:p>
            <a:r>
              <a:rPr lang="en-US" dirty="0"/>
              <a:t>BORDER</a:t>
            </a:r>
          </a:p>
        </p:txBody>
      </p:sp>
      <p:cxnSp>
        <p:nvCxnSpPr>
          <p:cNvPr id="8" name="Straight Arrow Connector 7"/>
          <p:cNvCxnSpPr/>
          <p:nvPr/>
        </p:nvCxnSpPr>
        <p:spPr>
          <a:xfrm>
            <a:off x="6692844" y="4353888"/>
            <a:ext cx="1185505" cy="1767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180975"/>
            <a:ext cx="3233578" cy="707886"/>
          </a:xfrm>
          <a:prstGeom prst="rect">
            <a:avLst/>
          </a:prstGeom>
          <a:noFill/>
        </p:spPr>
        <p:txBody>
          <a:bodyPr wrap="none" rtlCol="0">
            <a:spAutoFit/>
          </a:bodyPr>
          <a:lstStyle/>
          <a:p>
            <a:r>
              <a:rPr lang="en-US" sz="4000" dirty="0">
                <a:latin typeface="Corbel Light" panose="020B0303020204020204" pitchFamily="34" charset="0"/>
              </a:rPr>
              <a:t>The Box Model</a:t>
            </a:r>
          </a:p>
        </p:txBody>
      </p:sp>
    </p:spTree>
    <p:extLst>
      <p:ext uri="{BB962C8B-B14F-4D97-AF65-F5344CB8AC3E}">
        <p14:creationId xmlns:p14="http://schemas.microsoft.com/office/powerpoint/2010/main" val="259337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P spid="2"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94961" y="1656022"/>
            <a:ext cx="5248275" cy="3362325"/>
            <a:chOff x="3086100" y="990599"/>
            <a:chExt cx="5248275" cy="3362325"/>
          </a:xfrm>
        </p:grpSpPr>
        <p:sp>
          <p:nvSpPr>
            <p:cNvPr id="5" name="Rectangle 4"/>
            <p:cNvSpPr/>
            <p:nvPr/>
          </p:nvSpPr>
          <p:spPr>
            <a:xfrm>
              <a:off x="3086100" y="990599"/>
              <a:ext cx="5248275" cy="33623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MARGIN</a:t>
              </a:r>
            </a:p>
          </p:txBody>
        </p:sp>
        <p:sp>
          <p:nvSpPr>
            <p:cNvPr id="4" name="Rectangle 3"/>
            <p:cNvSpPr/>
            <p:nvPr/>
          </p:nvSpPr>
          <p:spPr>
            <a:xfrm>
              <a:off x="3482696" y="1329657"/>
              <a:ext cx="4455083" cy="26842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01673" y="1442676"/>
              <a:ext cx="4217128" cy="245817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PADDING</a:t>
              </a:r>
            </a:p>
          </p:txBody>
        </p:sp>
        <p:sp>
          <p:nvSpPr>
            <p:cNvPr id="2" name="Rectangle 1"/>
            <p:cNvSpPr/>
            <p:nvPr/>
          </p:nvSpPr>
          <p:spPr>
            <a:xfrm>
              <a:off x="3998268" y="1845307"/>
              <a:ext cx="3423938" cy="16529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CONTENT</a:t>
              </a:r>
            </a:p>
          </p:txBody>
        </p:sp>
        <p:sp>
          <p:nvSpPr>
            <p:cNvPr id="6" name="TextBox 5"/>
            <p:cNvSpPr txBox="1"/>
            <p:nvPr/>
          </p:nvSpPr>
          <p:spPr>
            <a:xfrm>
              <a:off x="5655946" y="3531515"/>
              <a:ext cx="990600" cy="369332"/>
            </a:xfrm>
            <a:prstGeom prst="rect">
              <a:avLst/>
            </a:prstGeom>
            <a:noFill/>
            <a:ln>
              <a:solidFill>
                <a:srgbClr val="FF0000"/>
              </a:solidFill>
            </a:ln>
          </p:spPr>
          <p:txBody>
            <a:bodyPr wrap="square" rtlCol="0">
              <a:spAutoFit/>
            </a:bodyPr>
            <a:lstStyle/>
            <a:p>
              <a:r>
                <a:rPr lang="en-US" dirty="0"/>
                <a:t>BORDER</a:t>
              </a:r>
            </a:p>
          </p:txBody>
        </p:sp>
        <p:cxnSp>
          <p:nvCxnSpPr>
            <p:cNvPr id="8" name="Straight Arrow Connector 7"/>
            <p:cNvCxnSpPr/>
            <p:nvPr/>
          </p:nvCxnSpPr>
          <p:spPr>
            <a:xfrm>
              <a:off x="6646546" y="3752004"/>
              <a:ext cx="1185505" cy="1767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5843235" y="1656022"/>
            <a:ext cx="5248275" cy="3362325"/>
            <a:chOff x="3086100" y="990599"/>
            <a:chExt cx="5248275" cy="3362325"/>
          </a:xfrm>
        </p:grpSpPr>
        <p:sp>
          <p:nvSpPr>
            <p:cNvPr id="12" name="Rectangle 11"/>
            <p:cNvSpPr/>
            <p:nvPr/>
          </p:nvSpPr>
          <p:spPr>
            <a:xfrm>
              <a:off x="3086100" y="990599"/>
              <a:ext cx="5248275" cy="33623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MARGIN</a:t>
              </a:r>
            </a:p>
          </p:txBody>
        </p:sp>
        <p:sp>
          <p:nvSpPr>
            <p:cNvPr id="13" name="Rectangle 12"/>
            <p:cNvSpPr/>
            <p:nvPr/>
          </p:nvSpPr>
          <p:spPr>
            <a:xfrm>
              <a:off x="3482696" y="1329657"/>
              <a:ext cx="4455083" cy="26842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1673" y="1442676"/>
              <a:ext cx="4217128" cy="245817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PADDING</a:t>
              </a:r>
            </a:p>
          </p:txBody>
        </p:sp>
        <p:sp>
          <p:nvSpPr>
            <p:cNvPr id="15" name="Rectangle 14"/>
            <p:cNvSpPr/>
            <p:nvPr/>
          </p:nvSpPr>
          <p:spPr>
            <a:xfrm>
              <a:off x="3998268" y="1845307"/>
              <a:ext cx="3423938" cy="16529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CONTENT</a:t>
              </a:r>
            </a:p>
          </p:txBody>
        </p:sp>
        <p:sp>
          <p:nvSpPr>
            <p:cNvPr id="16" name="TextBox 15"/>
            <p:cNvSpPr txBox="1"/>
            <p:nvPr/>
          </p:nvSpPr>
          <p:spPr>
            <a:xfrm>
              <a:off x="5655946" y="3531515"/>
              <a:ext cx="990600" cy="369332"/>
            </a:xfrm>
            <a:prstGeom prst="rect">
              <a:avLst/>
            </a:prstGeom>
            <a:noFill/>
            <a:ln>
              <a:solidFill>
                <a:srgbClr val="FF0000"/>
              </a:solidFill>
            </a:ln>
          </p:spPr>
          <p:txBody>
            <a:bodyPr wrap="square" rtlCol="0">
              <a:spAutoFit/>
            </a:bodyPr>
            <a:lstStyle/>
            <a:p>
              <a:r>
                <a:rPr lang="en-US" dirty="0"/>
                <a:t>BORDER</a:t>
              </a:r>
            </a:p>
          </p:txBody>
        </p:sp>
        <p:cxnSp>
          <p:nvCxnSpPr>
            <p:cNvPr id="17" name="Straight Arrow Connector 16"/>
            <p:cNvCxnSpPr/>
            <p:nvPr/>
          </p:nvCxnSpPr>
          <p:spPr>
            <a:xfrm>
              <a:off x="6646546" y="3752004"/>
              <a:ext cx="1185505" cy="1767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TextBox 17">
            <a:extLst>
              <a:ext uri="{FF2B5EF4-FFF2-40B4-BE49-F238E27FC236}">
                <a16:creationId xmlns:a16="http://schemas.microsoft.com/office/drawing/2014/main" id="{F0DD5A60-51BB-415C-9995-9F935A8D5F20}"/>
              </a:ext>
            </a:extLst>
          </p:cNvPr>
          <p:cNvSpPr txBox="1"/>
          <p:nvPr/>
        </p:nvSpPr>
        <p:spPr>
          <a:xfrm>
            <a:off x="228600" y="180975"/>
            <a:ext cx="3233578" cy="707886"/>
          </a:xfrm>
          <a:prstGeom prst="rect">
            <a:avLst/>
          </a:prstGeom>
          <a:noFill/>
        </p:spPr>
        <p:txBody>
          <a:bodyPr wrap="none" rtlCol="0">
            <a:spAutoFit/>
          </a:bodyPr>
          <a:lstStyle/>
          <a:p>
            <a:r>
              <a:rPr lang="en-US" sz="4000" dirty="0">
                <a:latin typeface="Corbel Light" panose="020B0303020204020204" pitchFamily="34" charset="0"/>
              </a:rPr>
              <a:t>The Box Model</a:t>
            </a:r>
          </a:p>
        </p:txBody>
      </p:sp>
    </p:spTree>
    <p:extLst>
      <p:ext uri="{BB962C8B-B14F-4D97-AF65-F5344CB8AC3E}">
        <p14:creationId xmlns:p14="http://schemas.microsoft.com/office/powerpoint/2010/main" val="140396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7203316" y="285925"/>
            <a:ext cx="4659301" cy="2946334"/>
            <a:chOff x="3086100" y="990599"/>
            <a:chExt cx="5248275" cy="3362325"/>
          </a:xfrm>
        </p:grpSpPr>
        <p:sp>
          <p:nvSpPr>
            <p:cNvPr id="12" name="Rectangle 11"/>
            <p:cNvSpPr/>
            <p:nvPr/>
          </p:nvSpPr>
          <p:spPr>
            <a:xfrm>
              <a:off x="3086100" y="990599"/>
              <a:ext cx="5248275" cy="33623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MARGIN</a:t>
              </a:r>
            </a:p>
          </p:txBody>
        </p:sp>
        <p:sp>
          <p:nvSpPr>
            <p:cNvPr id="13" name="Rectangle 12"/>
            <p:cNvSpPr/>
            <p:nvPr/>
          </p:nvSpPr>
          <p:spPr>
            <a:xfrm>
              <a:off x="3482696" y="1329657"/>
              <a:ext cx="4455083" cy="26842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01673" y="1442676"/>
              <a:ext cx="4217128" cy="245817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PADDING</a:t>
              </a:r>
            </a:p>
          </p:txBody>
        </p:sp>
        <p:sp>
          <p:nvSpPr>
            <p:cNvPr id="15" name="Rectangle 14"/>
            <p:cNvSpPr/>
            <p:nvPr/>
          </p:nvSpPr>
          <p:spPr>
            <a:xfrm>
              <a:off x="3998268" y="1845307"/>
              <a:ext cx="3423938" cy="16529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CONTENT</a:t>
              </a:r>
            </a:p>
          </p:txBody>
        </p:sp>
        <p:sp>
          <p:nvSpPr>
            <p:cNvPr id="16" name="TextBox 15"/>
            <p:cNvSpPr txBox="1"/>
            <p:nvPr/>
          </p:nvSpPr>
          <p:spPr>
            <a:xfrm>
              <a:off x="5461041" y="3531515"/>
              <a:ext cx="1185505" cy="451747"/>
            </a:xfrm>
            <a:prstGeom prst="rect">
              <a:avLst/>
            </a:prstGeom>
            <a:noFill/>
            <a:ln>
              <a:solidFill>
                <a:srgbClr val="FF0000"/>
              </a:solidFill>
            </a:ln>
          </p:spPr>
          <p:txBody>
            <a:bodyPr wrap="square" rtlCol="0">
              <a:spAutoFit/>
            </a:bodyPr>
            <a:lstStyle/>
            <a:p>
              <a:r>
                <a:rPr lang="en-US" dirty="0"/>
                <a:t>BORDER</a:t>
              </a:r>
            </a:p>
          </p:txBody>
        </p:sp>
        <p:cxnSp>
          <p:nvCxnSpPr>
            <p:cNvPr id="17" name="Straight Arrow Connector 16"/>
            <p:cNvCxnSpPr/>
            <p:nvPr/>
          </p:nvCxnSpPr>
          <p:spPr>
            <a:xfrm>
              <a:off x="6646546" y="3752004"/>
              <a:ext cx="1185505" cy="1767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EC98FEEB-67F3-4B36-97B1-E09A2931C573}"/>
              </a:ext>
            </a:extLst>
          </p:cNvPr>
          <p:cNvGrpSpPr/>
          <p:nvPr/>
        </p:nvGrpSpPr>
        <p:grpSpPr>
          <a:xfrm>
            <a:off x="7203314" y="3232258"/>
            <a:ext cx="4659301" cy="2748917"/>
            <a:chOff x="3086100" y="990599"/>
            <a:chExt cx="5248275" cy="3362325"/>
          </a:xfrm>
        </p:grpSpPr>
        <p:sp>
          <p:nvSpPr>
            <p:cNvPr id="27" name="Rectangle 26">
              <a:extLst>
                <a:ext uri="{FF2B5EF4-FFF2-40B4-BE49-F238E27FC236}">
                  <a16:creationId xmlns:a16="http://schemas.microsoft.com/office/drawing/2014/main" id="{B09D87BE-ADD0-48F5-8927-583839A86B3A}"/>
                </a:ext>
              </a:extLst>
            </p:cNvPr>
            <p:cNvSpPr/>
            <p:nvPr/>
          </p:nvSpPr>
          <p:spPr>
            <a:xfrm>
              <a:off x="3086100" y="990599"/>
              <a:ext cx="5248275" cy="3362325"/>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MARGIN</a:t>
              </a:r>
            </a:p>
          </p:txBody>
        </p:sp>
        <p:sp>
          <p:nvSpPr>
            <p:cNvPr id="28" name="Rectangle 27">
              <a:extLst>
                <a:ext uri="{FF2B5EF4-FFF2-40B4-BE49-F238E27FC236}">
                  <a16:creationId xmlns:a16="http://schemas.microsoft.com/office/drawing/2014/main" id="{3607BC71-A1A9-45B4-A498-AE735F26720D}"/>
                </a:ext>
              </a:extLst>
            </p:cNvPr>
            <p:cNvSpPr/>
            <p:nvPr/>
          </p:nvSpPr>
          <p:spPr>
            <a:xfrm>
              <a:off x="3482696" y="1329657"/>
              <a:ext cx="4455083" cy="268420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39761FB-7DD4-43EC-924E-61A9ABF4BC41}"/>
                </a:ext>
              </a:extLst>
            </p:cNvPr>
            <p:cNvSpPr/>
            <p:nvPr/>
          </p:nvSpPr>
          <p:spPr>
            <a:xfrm>
              <a:off x="3601673" y="1442676"/>
              <a:ext cx="4217128" cy="245817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rgbClr val="FF0000"/>
                  </a:solidFill>
                </a:rPr>
                <a:t>PADDING</a:t>
              </a:r>
            </a:p>
          </p:txBody>
        </p:sp>
        <p:sp>
          <p:nvSpPr>
            <p:cNvPr id="30" name="Rectangle 29">
              <a:extLst>
                <a:ext uri="{FF2B5EF4-FFF2-40B4-BE49-F238E27FC236}">
                  <a16:creationId xmlns:a16="http://schemas.microsoft.com/office/drawing/2014/main" id="{AD47FEC0-9B06-4DD3-BB60-DC8AF1C43EF3}"/>
                </a:ext>
              </a:extLst>
            </p:cNvPr>
            <p:cNvSpPr/>
            <p:nvPr/>
          </p:nvSpPr>
          <p:spPr>
            <a:xfrm>
              <a:off x="3998268" y="1845307"/>
              <a:ext cx="3423938" cy="165290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CONTENT</a:t>
              </a:r>
            </a:p>
          </p:txBody>
        </p:sp>
        <p:sp>
          <p:nvSpPr>
            <p:cNvPr id="31" name="TextBox 30">
              <a:extLst>
                <a:ext uri="{FF2B5EF4-FFF2-40B4-BE49-F238E27FC236}">
                  <a16:creationId xmlns:a16="http://schemas.microsoft.com/office/drawing/2014/main" id="{B6377F0B-59A2-49AD-A3FF-2A39136D4962}"/>
                </a:ext>
              </a:extLst>
            </p:cNvPr>
            <p:cNvSpPr txBox="1"/>
            <p:nvPr/>
          </p:nvSpPr>
          <p:spPr>
            <a:xfrm>
              <a:off x="5461041" y="3531515"/>
              <a:ext cx="1185505" cy="451747"/>
            </a:xfrm>
            <a:prstGeom prst="rect">
              <a:avLst/>
            </a:prstGeom>
            <a:noFill/>
            <a:ln>
              <a:solidFill>
                <a:srgbClr val="FF0000"/>
              </a:solidFill>
            </a:ln>
          </p:spPr>
          <p:txBody>
            <a:bodyPr wrap="square" rtlCol="0">
              <a:spAutoFit/>
            </a:bodyPr>
            <a:lstStyle/>
            <a:p>
              <a:r>
                <a:rPr lang="en-US" dirty="0"/>
                <a:t>BORDER</a:t>
              </a:r>
            </a:p>
          </p:txBody>
        </p:sp>
        <p:cxnSp>
          <p:nvCxnSpPr>
            <p:cNvPr id="32" name="Straight Arrow Connector 31">
              <a:extLst>
                <a:ext uri="{FF2B5EF4-FFF2-40B4-BE49-F238E27FC236}">
                  <a16:creationId xmlns:a16="http://schemas.microsoft.com/office/drawing/2014/main" id="{C1DE8745-567E-4181-8A34-FD160EC76B96}"/>
                </a:ext>
              </a:extLst>
            </p:cNvPr>
            <p:cNvCxnSpPr/>
            <p:nvPr/>
          </p:nvCxnSpPr>
          <p:spPr>
            <a:xfrm>
              <a:off x="6646546" y="3752004"/>
              <a:ext cx="1185505" cy="1767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D4987711-6D9B-40E9-9668-3831F95248C4}"/>
              </a:ext>
            </a:extLst>
          </p:cNvPr>
          <p:cNvSpPr txBox="1"/>
          <p:nvPr/>
        </p:nvSpPr>
        <p:spPr>
          <a:xfrm>
            <a:off x="228600" y="1173648"/>
            <a:ext cx="6635932" cy="2677656"/>
          </a:xfrm>
          <a:prstGeom prst="rect">
            <a:avLst/>
          </a:prstGeom>
          <a:noFill/>
        </p:spPr>
        <p:txBody>
          <a:bodyPr wrap="square" rtlCol="0">
            <a:spAutoFit/>
          </a:bodyPr>
          <a:lstStyle/>
          <a:p>
            <a:r>
              <a:rPr lang="en-US" sz="2400" dirty="0">
                <a:latin typeface="Corbel Light" panose="020B0303020204020204" pitchFamily="34" charset="0"/>
              </a:rPr>
              <a:t>If two block-level elements are stacked one on top of the other, the distance will be whichever top or bottom margin is greatest</a:t>
            </a:r>
          </a:p>
          <a:p>
            <a:endParaRPr lang="en-US" sz="2400" dirty="0">
              <a:latin typeface="Corbel Light" panose="020B0303020204020204" pitchFamily="34" charset="0"/>
            </a:endParaRPr>
          </a:p>
          <a:p>
            <a:r>
              <a:rPr lang="en-US" sz="2400" dirty="0">
                <a:latin typeface="Corbel Light" panose="020B0303020204020204" pitchFamily="34" charset="0"/>
              </a:rPr>
              <a:t>I.e., if the top box has a bottom margin of 25px and the bottom box has a top margin of 20px, the distance between them will be 25px</a:t>
            </a:r>
          </a:p>
        </p:txBody>
      </p:sp>
      <p:sp>
        <p:nvSpPr>
          <p:cNvPr id="10" name="TextBox 9"/>
          <p:cNvSpPr txBox="1"/>
          <p:nvPr/>
        </p:nvSpPr>
        <p:spPr>
          <a:xfrm>
            <a:off x="228600" y="180975"/>
            <a:ext cx="6353086" cy="646331"/>
          </a:xfrm>
          <a:prstGeom prst="rect">
            <a:avLst/>
          </a:prstGeom>
          <a:noFill/>
        </p:spPr>
        <p:txBody>
          <a:bodyPr wrap="none" rtlCol="0">
            <a:spAutoFit/>
          </a:bodyPr>
          <a:lstStyle/>
          <a:p>
            <a:r>
              <a:rPr lang="en-US" sz="3600" dirty="0">
                <a:latin typeface="Corbel Light" panose="020B0303020204020204" pitchFamily="34" charset="0"/>
              </a:rPr>
              <a:t>The Box Model - Margin Collapse</a:t>
            </a:r>
          </a:p>
        </p:txBody>
      </p:sp>
    </p:spTree>
    <p:extLst>
      <p:ext uri="{BB962C8B-B14F-4D97-AF65-F5344CB8AC3E}">
        <p14:creationId xmlns:p14="http://schemas.microsoft.com/office/powerpoint/2010/main" val="93729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Box Model</a:t>
            </a:r>
          </a:p>
        </p:txBody>
      </p:sp>
      <p:sp>
        <p:nvSpPr>
          <p:cNvPr id="3" name="Content Placeholder 2"/>
          <p:cNvSpPr>
            <a:spLocks noGrp="1"/>
          </p:cNvSpPr>
          <p:nvPr>
            <p:ph idx="1"/>
          </p:nvPr>
        </p:nvSpPr>
        <p:spPr>
          <a:xfrm>
            <a:off x="838200" y="1690688"/>
            <a:ext cx="10515600" cy="4351338"/>
          </a:xfrm>
        </p:spPr>
        <p:txBody>
          <a:bodyPr/>
          <a:lstStyle/>
          <a:p>
            <a:pPr marL="0" indent="0">
              <a:spcAft>
                <a:spcPts val="1200"/>
              </a:spcAft>
              <a:buNone/>
            </a:pPr>
            <a:r>
              <a:rPr lang="en-US" dirty="0"/>
              <a:t>So the box can be modified to visually separate one block of content from another, improving its presentation</a:t>
            </a:r>
          </a:p>
          <a:p>
            <a:pPr marL="0" indent="0">
              <a:spcAft>
                <a:spcPts val="1200"/>
              </a:spcAft>
              <a:buNone/>
            </a:pPr>
            <a:r>
              <a:rPr lang="en-US" dirty="0"/>
              <a:t>Web design is about more than just writing code</a:t>
            </a:r>
          </a:p>
          <a:p>
            <a:pPr marL="0" indent="0">
              <a:spcAft>
                <a:spcPts val="1200"/>
              </a:spcAft>
              <a:buNone/>
            </a:pPr>
            <a:r>
              <a:rPr lang="en-US" dirty="0"/>
              <a:t>Arranging content based on established best practices to make it attractive for visitors and thus likely to engage them in the future</a:t>
            </a:r>
          </a:p>
          <a:p>
            <a:pPr marL="0" indent="0">
              <a:spcAft>
                <a:spcPts val="1200"/>
              </a:spcAft>
              <a:buNone/>
            </a:pPr>
            <a:r>
              <a:rPr lang="en-US" dirty="0"/>
              <a:t>Again, the concept falls under “User Experience,” or UX</a:t>
            </a:r>
          </a:p>
          <a:p>
            <a:pPr marL="0" indent="0">
              <a:buNone/>
            </a:pPr>
            <a:endParaRPr lang="en-US" dirty="0"/>
          </a:p>
        </p:txBody>
      </p:sp>
    </p:spTree>
    <p:extLst>
      <p:ext uri="{BB962C8B-B14F-4D97-AF65-F5344CB8AC3E}">
        <p14:creationId xmlns:p14="http://schemas.microsoft.com/office/powerpoint/2010/main" val="106956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473EB-3952-4E0F-9E09-4A1AEBC2412F}"/>
              </a:ext>
            </a:extLst>
          </p:cNvPr>
          <p:cNvSpPr>
            <a:spLocks noGrp="1"/>
          </p:cNvSpPr>
          <p:nvPr>
            <p:ph type="title"/>
          </p:nvPr>
        </p:nvSpPr>
        <p:spPr/>
        <p:txBody>
          <a:bodyPr/>
          <a:lstStyle/>
          <a:p>
            <a:r>
              <a:rPr lang="en-US" dirty="0"/>
              <a:t>Review</a:t>
            </a:r>
          </a:p>
        </p:txBody>
      </p:sp>
      <p:sp>
        <p:nvSpPr>
          <p:cNvPr id="5" name="Content Placeholder 4">
            <a:extLst>
              <a:ext uri="{FF2B5EF4-FFF2-40B4-BE49-F238E27FC236}">
                <a16:creationId xmlns:a16="http://schemas.microsoft.com/office/drawing/2014/main" id="{EB44C5F8-3F0B-4545-988A-409B5085AC9E}"/>
              </a:ext>
            </a:extLst>
          </p:cNvPr>
          <p:cNvSpPr>
            <a:spLocks noGrp="1"/>
          </p:cNvSpPr>
          <p:nvPr>
            <p:ph idx="1"/>
          </p:nvPr>
        </p:nvSpPr>
        <p:spPr/>
        <p:txBody>
          <a:bodyPr/>
          <a:lstStyle/>
          <a:p>
            <a:pPr marL="0" indent="0">
              <a:spcBef>
                <a:spcPts val="600"/>
              </a:spcBef>
              <a:spcAft>
                <a:spcPts val="1200"/>
              </a:spcAft>
              <a:buNone/>
            </a:pPr>
            <a:r>
              <a:rPr lang="en-US" dirty="0"/>
              <a:t>HTML == Structure</a:t>
            </a:r>
          </a:p>
          <a:p>
            <a:pPr marL="0" indent="0">
              <a:spcBef>
                <a:spcPts val="600"/>
              </a:spcBef>
              <a:spcAft>
                <a:spcPts val="1200"/>
              </a:spcAft>
              <a:buNone/>
            </a:pPr>
            <a:r>
              <a:rPr lang="en-US" dirty="0"/>
              <a:t>CSS == Style</a:t>
            </a:r>
          </a:p>
          <a:p>
            <a:pPr marL="0" indent="0">
              <a:spcBef>
                <a:spcPts val="600"/>
              </a:spcBef>
              <a:spcAft>
                <a:spcPts val="1200"/>
              </a:spcAft>
              <a:buNone/>
            </a:pPr>
            <a:r>
              <a:rPr lang="en-US" dirty="0"/>
              <a:t>We use CSS to modify the presentation of our web pages</a:t>
            </a:r>
          </a:p>
          <a:p>
            <a:pPr marL="0" indent="0">
              <a:spcBef>
                <a:spcPts val="600"/>
              </a:spcBef>
              <a:spcAft>
                <a:spcPts val="1200"/>
              </a:spcAft>
              <a:buNone/>
            </a:pPr>
            <a:r>
              <a:rPr lang="en-US" dirty="0"/>
              <a:t>The preferred method of including CSS with our HTML is through use of External stylesheets</a:t>
            </a:r>
          </a:p>
          <a:p>
            <a:pPr marL="0" indent="0">
              <a:spcBef>
                <a:spcPts val="600"/>
              </a:spcBef>
              <a:spcAft>
                <a:spcPts val="1200"/>
              </a:spcAft>
              <a:buNone/>
            </a:pPr>
            <a:r>
              <a:rPr lang="en-US" dirty="0"/>
              <a:t>For special situations, however, we can use Embedded (whole page) or Inline (specific element) CSS</a:t>
            </a:r>
          </a:p>
        </p:txBody>
      </p:sp>
    </p:spTree>
    <p:extLst>
      <p:ext uri="{BB962C8B-B14F-4D97-AF65-F5344CB8AC3E}">
        <p14:creationId xmlns:p14="http://schemas.microsoft.com/office/powerpoint/2010/main" val="219776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ext&#10;&#10;Description automatically generated">
            <a:extLst>
              <a:ext uri="{FF2B5EF4-FFF2-40B4-BE49-F238E27FC236}">
                <a16:creationId xmlns:a16="http://schemas.microsoft.com/office/drawing/2014/main" id="{333F72D7-DA40-4404-B4AC-4D3A0DB1F036}"/>
              </a:ext>
            </a:extLst>
          </p:cNvPr>
          <p:cNvPicPr>
            <a:picLocks noChangeAspect="1"/>
          </p:cNvPicPr>
          <p:nvPr/>
        </p:nvPicPr>
        <p:blipFill>
          <a:blip r:embed="rId2"/>
          <a:stretch>
            <a:fillRect/>
          </a:stretch>
        </p:blipFill>
        <p:spPr>
          <a:xfrm>
            <a:off x="7884489" y="87235"/>
            <a:ext cx="3678619" cy="5729937"/>
          </a:xfrm>
          <a:prstGeom prst="rect">
            <a:avLst/>
          </a:prstGeom>
        </p:spPr>
      </p:pic>
      <p:sp>
        <p:nvSpPr>
          <p:cNvPr id="2" name="Title 1"/>
          <p:cNvSpPr>
            <a:spLocks noGrp="1"/>
          </p:cNvSpPr>
          <p:nvPr>
            <p:ph type="title"/>
          </p:nvPr>
        </p:nvSpPr>
        <p:spPr/>
        <p:txBody>
          <a:bodyPr/>
          <a:lstStyle/>
          <a:p>
            <a:r>
              <a:rPr lang="en-US" dirty="0"/>
              <a:t>The Box Model</a:t>
            </a:r>
          </a:p>
        </p:txBody>
      </p:sp>
      <p:sp>
        <p:nvSpPr>
          <p:cNvPr id="3" name="Content Placeholder 2"/>
          <p:cNvSpPr>
            <a:spLocks noGrp="1"/>
          </p:cNvSpPr>
          <p:nvPr>
            <p:ph idx="1"/>
          </p:nvPr>
        </p:nvSpPr>
        <p:spPr>
          <a:xfrm>
            <a:off x="838200" y="1690688"/>
            <a:ext cx="4876800" cy="4351338"/>
          </a:xfrm>
        </p:spPr>
        <p:txBody>
          <a:bodyPr/>
          <a:lstStyle/>
          <a:p>
            <a:pPr marL="0" indent="0">
              <a:spcAft>
                <a:spcPts val="600"/>
              </a:spcAft>
              <a:buNone/>
            </a:pPr>
            <a:r>
              <a:rPr lang="en-US" dirty="0"/>
              <a:t>Padding, border, and margin can be set one of four ways:</a:t>
            </a:r>
          </a:p>
          <a:p>
            <a:pPr marL="457200" lvl="1" indent="0">
              <a:spcAft>
                <a:spcPts val="600"/>
              </a:spcAft>
              <a:buNone/>
            </a:pPr>
            <a:r>
              <a:rPr lang="en-US" dirty="0"/>
              <a:t>Specifying top, right, bottom, and left values</a:t>
            </a:r>
          </a:p>
          <a:p>
            <a:pPr marL="457200" lvl="1" indent="0">
              <a:spcAft>
                <a:spcPts val="600"/>
              </a:spcAft>
              <a:buNone/>
            </a:pPr>
            <a:r>
              <a:rPr lang="en-US" dirty="0" err="1"/>
              <a:t>Specifing</a:t>
            </a:r>
            <a:r>
              <a:rPr lang="en-US" dirty="0"/>
              <a:t> top/bottom and right/left values</a:t>
            </a:r>
          </a:p>
          <a:p>
            <a:pPr marL="457200" lvl="1" indent="0">
              <a:spcAft>
                <a:spcPts val="600"/>
              </a:spcAft>
              <a:buNone/>
            </a:pPr>
            <a:r>
              <a:rPr lang="en-US" dirty="0"/>
              <a:t>Specifying a single value that applies to top, right, bottom, and left</a:t>
            </a:r>
          </a:p>
          <a:p>
            <a:pPr marL="0" indent="0">
              <a:buNone/>
            </a:pPr>
            <a:endParaRPr lang="en-US" dirty="0"/>
          </a:p>
        </p:txBody>
      </p:sp>
      <p:cxnSp>
        <p:nvCxnSpPr>
          <p:cNvPr id="8" name="Straight Arrow Connector 7"/>
          <p:cNvCxnSpPr>
            <a:cxnSpLocks/>
          </p:cNvCxnSpPr>
          <p:nvPr/>
        </p:nvCxnSpPr>
        <p:spPr>
          <a:xfrm flipV="1">
            <a:off x="5593492" y="1690688"/>
            <a:ext cx="2636108" cy="105251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cxnSpLocks/>
          </p:cNvCxnSpPr>
          <p:nvPr/>
        </p:nvCxnSpPr>
        <p:spPr>
          <a:xfrm>
            <a:off x="5624514" y="3693504"/>
            <a:ext cx="2605086" cy="7405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p:cNvCxnSpPr>
          <p:nvPr/>
        </p:nvCxnSpPr>
        <p:spPr>
          <a:xfrm>
            <a:off x="5503574" y="4685363"/>
            <a:ext cx="2636108" cy="59848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974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500"/>
                                        <p:tgtEl>
                                          <p:spTgt spid="8"/>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500"/>
                                        <p:tgtEl>
                                          <p:spTgt spid="11"/>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ext&#10;&#10;Description automatically generated">
            <a:extLst>
              <a:ext uri="{FF2B5EF4-FFF2-40B4-BE49-F238E27FC236}">
                <a16:creationId xmlns:a16="http://schemas.microsoft.com/office/drawing/2014/main" id="{FAFA5168-2679-40A9-B41E-64FAA1CB37E4}"/>
              </a:ext>
            </a:extLst>
          </p:cNvPr>
          <p:cNvPicPr>
            <a:picLocks noChangeAspect="1"/>
          </p:cNvPicPr>
          <p:nvPr/>
        </p:nvPicPr>
        <p:blipFill>
          <a:blip r:embed="rId2"/>
          <a:stretch>
            <a:fillRect/>
          </a:stretch>
        </p:blipFill>
        <p:spPr>
          <a:xfrm>
            <a:off x="7018459" y="1907077"/>
            <a:ext cx="4918128" cy="1808136"/>
          </a:xfrm>
          <a:prstGeom prst="rect">
            <a:avLst/>
          </a:prstGeom>
        </p:spPr>
      </p:pic>
      <p:sp>
        <p:nvSpPr>
          <p:cNvPr id="2" name="Title 1"/>
          <p:cNvSpPr>
            <a:spLocks noGrp="1"/>
          </p:cNvSpPr>
          <p:nvPr>
            <p:ph type="title"/>
          </p:nvPr>
        </p:nvSpPr>
        <p:spPr/>
        <p:txBody>
          <a:bodyPr/>
          <a:lstStyle/>
          <a:p>
            <a:r>
              <a:rPr lang="en-US" dirty="0"/>
              <a:t>The Box Model</a:t>
            </a:r>
          </a:p>
        </p:txBody>
      </p:sp>
      <p:sp>
        <p:nvSpPr>
          <p:cNvPr id="3" name="Content Placeholder 2"/>
          <p:cNvSpPr>
            <a:spLocks noGrp="1"/>
          </p:cNvSpPr>
          <p:nvPr>
            <p:ph idx="1"/>
          </p:nvPr>
        </p:nvSpPr>
        <p:spPr>
          <a:xfrm>
            <a:off x="838200" y="1690688"/>
            <a:ext cx="4876800" cy="4351338"/>
          </a:xfrm>
        </p:spPr>
        <p:txBody>
          <a:bodyPr/>
          <a:lstStyle/>
          <a:p>
            <a:pPr marL="0" indent="0">
              <a:spcAft>
                <a:spcPts val="600"/>
              </a:spcAft>
              <a:buNone/>
            </a:pPr>
            <a:r>
              <a:rPr lang="en-US" dirty="0"/>
              <a:t>Padding, border, and margin can be set one of four ways:</a:t>
            </a:r>
          </a:p>
          <a:p>
            <a:pPr marL="457200" lvl="1" indent="0">
              <a:spcAft>
                <a:spcPts val="600"/>
              </a:spcAft>
              <a:buNone/>
            </a:pPr>
            <a:r>
              <a:rPr lang="en-US" dirty="0"/>
              <a:t>Specifying all four</a:t>
            </a:r>
            <a:br>
              <a:rPr lang="en-US" dirty="0"/>
            </a:br>
            <a:r>
              <a:rPr lang="en-US" dirty="0"/>
              <a:t>on one line</a:t>
            </a:r>
          </a:p>
          <a:p>
            <a:pPr marL="0" indent="0">
              <a:buNone/>
            </a:pPr>
            <a:r>
              <a:rPr lang="en-US" dirty="0"/>
              <a:t>The order of the values is top, right, bottom, left (clockwise, starting from the top)</a:t>
            </a:r>
          </a:p>
        </p:txBody>
      </p:sp>
      <p:cxnSp>
        <p:nvCxnSpPr>
          <p:cNvPr id="11" name="Straight Arrow Connector 10"/>
          <p:cNvCxnSpPr>
            <a:cxnSpLocks/>
          </p:cNvCxnSpPr>
          <p:nvPr/>
        </p:nvCxnSpPr>
        <p:spPr>
          <a:xfrm>
            <a:off x="3936569" y="2996340"/>
            <a:ext cx="359560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7703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80F2537-363D-4723-B8C8-E8D8F91BAB18}"/>
              </a:ext>
            </a:extLst>
          </p:cNvPr>
          <p:cNvPicPr>
            <a:picLocks noChangeAspect="1"/>
          </p:cNvPicPr>
          <p:nvPr/>
        </p:nvPicPr>
        <p:blipFill>
          <a:blip r:embed="rId2"/>
          <a:stretch>
            <a:fillRect/>
          </a:stretch>
        </p:blipFill>
        <p:spPr>
          <a:xfrm>
            <a:off x="6510286" y="1650158"/>
            <a:ext cx="5116769" cy="2730860"/>
          </a:xfrm>
          <a:prstGeom prst="rect">
            <a:avLst/>
          </a:prstGeom>
        </p:spPr>
      </p:pic>
      <p:sp>
        <p:nvSpPr>
          <p:cNvPr id="2" name="Title 1"/>
          <p:cNvSpPr>
            <a:spLocks noGrp="1"/>
          </p:cNvSpPr>
          <p:nvPr>
            <p:ph type="title"/>
          </p:nvPr>
        </p:nvSpPr>
        <p:spPr/>
        <p:txBody>
          <a:bodyPr/>
          <a:lstStyle/>
          <a:p>
            <a:r>
              <a:rPr lang="en-US" dirty="0"/>
              <a:t>A Note about Borders</a:t>
            </a:r>
          </a:p>
        </p:txBody>
      </p:sp>
      <p:sp>
        <p:nvSpPr>
          <p:cNvPr id="3" name="Content Placeholder 2"/>
          <p:cNvSpPr>
            <a:spLocks noGrp="1"/>
          </p:cNvSpPr>
          <p:nvPr>
            <p:ph idx="1"/>
          </p:nvPr>
        </p:nvSpPr>
        <p:spPr>
          <a:xfrm>
            <a:off x="838200" y="1690688"/>
            <a:ext cx="5776732" cy="4351338"/>
          </a:xfrm>
        </p:spPr>
        <p:txBody>
          <a:bodyPr/>
          <a:lstStyle/>
          <a:p>
            <a:pPr marL="0" indent="0">
              <a:spcAft>
                <a:spcPts val="600"/>
              </a:spcAft>
              <a:buNone/>
            </a:pPr>
            <a:r>
              <a:rPr lang="en-US" dirty="0"/>
              <a:t>To make a border work, you have to modify three properties:</a:t>
            </a:r>
          </a:p>
          <a:p>
            <a:pPr marL="0" indent="0">
              <a:spcAft>
                <a:spcPts val="600"/>
              </a:spcAft>
              <a:buNone/>
            </a:pPr>
            <a:r>
              <a:rPr lang="en-US" dirty="0"/>
              <a:t>	border-width</a:t>
            </a:r>
            <a:br>
              <a:rPr lang="en-US" dirty="0"/>
            </a:br>
            <a:r>
              <a:rPr lang="en-US" dirty="0"/>
              <a:t>	border-style</a:t>
            </a:r>
            <a:br>
              <a:rPr lang="en-US" dirty="0"/>
            </a:br>
            <a:r>
              <a:rPr lang="en-US" dirty="0"/>
              <a:t>	border-color</a:t>
            </a:r>
          </a:p>
          <a:p>
            <a:pPr marL="0" indent="0">
              <a:spcAft>
                <a:spcPts val="600"/>
              </a:spcAft>
              <a:buNone/>
            </a:pPr>
            <a:r>
              <a:rPr lang="en-US" dirty="0"/>
              <a:t>	</a:t>
            </a:r>
          </a:p>
        </p:txBody>
      </p:sp>
      <p:cxnSp>
        <p:nvCxnSpPr>
          <p:cNvPr id="11" name="Straight Arrow Connector 10"/>
          <p:cNvCxnSpPr>
            <a:cxnSpLocks/>
          </p:cNvCxnSpPr>
          <p:nvPr/>
        </p:nvCxnSpPr>
        <p:spPr>
          <a:xfrm>
            <a:off x="3745588" y="3336407"/>
            <a:ext cx="317607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E489BE8-7625-4C8A-9B2B-DFFD7F78F009}"/>
              </a:ext>
            </a:extLst>
          </p:cNvPr>
          <p:cNvSpPr/>
          <p:nvPr/>
        </p:nvSpPr>
        <p:spPr>
          <a:xfrm>
            <a:off x="7131182" y="2743205"/>
            <a:ext cx="4431927" cy="11864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299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10;&#10;Description automatically generated">
            <a:extLst>
              <a:ext uri="{FF2B5EF4-FFF2-40B4-BE49-F238E27FC236}">
                <a16:creationId xmlns:a16="http://schemas.microsoft.com/office/drawing/2014/main" id="{C678F63F-6AE4-4244-8B31-53910255CE04}"/>
              </a:ext>
            </a:extLst>
          </p:cNvPr>
          <p:cNvPicPr>
            <a:picLocks noChangeAspect="1"/>
          </p:cNvPicPr>
          <p:nvPr/>
        </p:nvPicPr>
        <p:blipFill>
          <a:blip r:embed="rId2"/>
          <a:stretch>
            <a:fillRect/>
          </a:stretch>
        </p:blipFill>
        <p:spPr>
          <a:xfrm>
            <a:off x="5726170" y="1680473"/>
            <a:ext cx="6062645" cy="2449553"/>
          </a:xfrm>
          <a:prstGeom prst="rect">
            <a:avLst/>
          </a:prstGeom>
        </p:spPr>
      </p:pic>
      <p:sp>
        <p:nvSpPr>
          <p:cNvPr id="2" name="Title 1"/>
          <p:cNvSpPr>
            <a:spLocks noGrp="1"/>
          </p:cNvSpPr>
          <p:nvPr>
            <p:ph type="title"/>
          </p:nvPr>
        </p:nvSpPr>
        <p:spPr/>
        <p:txBody>
          <a:bodyPr/>
          <a:lstStyle/>
          <a:p>
            <a:r>
              <a:rPr lang="en-US" dirty="0"/>
              <a:t>A Note about Borders</a:t>
            </a:r>
          </a:p>
        </p:txBody>
      </p:sp>
      <p:sp>
        <p:nvSpPr>
          <p:cNvPr id="3" name="Content Placeholder 2"/>
          <p:cNvSpPr>
            <a:spLocks noGrp="1"/>
          </p:cNvSpPr>
          <p:nvPr>
            <p:ph idx="1"/>
          </p:nvPr>
        </p:nvSpPr>
        <p:spPr>
          <a:xfrm>
            <a:off x="838200" y="1690688"/>
            <a:ext cx="5776732" cy="4351338"/>
          </a:xfrm>
        </p:spPr>
        <p:txBody>
          <a:bodyPr/>
          <a:lstStyle/>
          <a:p>
            <a:pPr marL="0" indent="0">
              <a:spcAft>
                <a:spcPts val="600"/>
              </a:spcAft>
              <a:buNone/>
            </a:pPr>
            <a:r>
              <a:rPr lang="en-US" dirty="0"/>
              <a:t>We can (I usually do) write this in shorthand</a:t>
            </a:r>
          </a:p>
          <a:p>
            <a:pPr marL="0" indent="0">
              <a:spcAft>
                <a:spcPts val="600"/>
              </a:spcAft>
              <a:buNone/>
            </a:pPr>
            <a:r>
              <a:rPr lang="en-US" dirty="0"/>
              <a:t>	</a:t>
            </a:r>
          </a:p>
          <a:p>
            <a:pPr marL="0" indent="0">
              <a:spcAft>
                <a:spcPts val="600"/>
              </a:spcAft>
              <a:buNone/>
            </a:pPr>
            <a:r>
              <a:rPr lang="en-US" dirty="0"/>
              <a:t>	border</a:t>
            </a:r>
          </a:p>
          <a:p>
            <a:pPr marL="0" indent="0">
              <a:spcAft>
                <a:spcPts val="600"/>
              </a:spcAft>
              <a:buNone/>
            </a:pPr>
            <a:r>
              <a:rPr lang="en-US" dirty="0"/>
              <a:t>	</a:t>
            </a:r>
          </a:p>
        </p:txBody>
      </p:sp>
      <p:cxnSp>
        <p:nvCxnSpPr>
          <p:cNvPr id="11" name="Straight Arrow Connector 10"/>
          <p:cNvCxnSpPr>
            <a:cxnSpLocks/>
          </p:cNvCxnSpPr>
          <p:nvPr/>
        </p:nvCxnSpPr>
        <p:spPr>
          <a:xfrm>
            <a:off x="2847372" y="3498452"/>
            <a:ext cx="315988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7E489BE8-7625-4C8A-9B2B-DFFD7F78F009}"/>
              </a:ext>
            </a:extLst>
          </p:cNvPr>
          <p:cNvSpPr/>
          <p:nvPr/>
        </p:nvSpPr>
        <p:spPr>
          <a:xfrm>
            <a:off x="6337140" y="3252486"/>
            <a:ext cx="5411164" cy="445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75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Borders</a:t>
            </a:r>
          </a:p>
        </p:txBody>
      </p:sp>
      <p:sp>
        <p:nvSpPr>
          <p:cNvPr id="3" name="Content Placeholder 2"/>
          <p:cNvSpPr>
            <a:spLocks noGrp="1"/>
          </p:cNvSpPr>
          <p:nvPr>
            <p:ph idx="1"/>
          </p:nvPr>
        </p:nvSpPr>
        <p:spPr>
          <a:xfrm>
            <a:off x="838200" y="1325563"/>
            <a:ext cx="5383193" cy="4351338"/>
          </a:xfrm>
        </p:spPr>
        <p:txBody>
          <a:bodyPr>
            <a:normAutofit fontScale="92500" lnSpcReduction="10000"/>
          </a:bodyPr>
          <a:lstStyle/>
          <a:p>
            <a:pPr marL="0" indent="0">
              <a:spcAft>
                <a:spcPts val="600"/>
              </a:spcAft>
              <a:buNone/>
            </a:pPr>
            <a:r>
              <a:rPr lang="en-US" sz="3500" b="1" dirty="0"/>
              <a:t>Border styles</a:t>
            </a:r>
          </a:p>
          <a:p>
            <a:pPr marL="0" indent="0">
              <a:spcAft>
                <a:spcPts val="600"/>
              </a:spcAft>
              <a:buNone/>
            </a:pPr>
            <a:r>
              <a:rPr lang="en-US" b="1" dirty="0"/>
              <a:t>dotted</a:t>
            </a:r>
            <a:r>
              <a:rPr lang="en-US" dirty="0"/>
              <a:t> - Defines a dotted border</a:t>
            </a:r>
          </a:p>
          <a:p>
            <a:pPr marL="0" indent="0">
              <a:spcAft>
                <a:spcPts val="600"/>
              </a:spcAft>
              <a:buNone/>
            </a:pPr>
            <a:r>
              <a:rPr lang="en-US" b="1" dirty="0"/>
              <a:t>dashed</a:t>
            </a:r>
            <a:r>
              <a:rPr lang="en-US" dirty="0"/>
              <a:t> - Defines a dashed border</a:t>
            </a:r>
          </a:p>
          <a:p>
            <a:pPr marL="0" indent="0">
              <a:spcAft>
                <a:spcPts val="600"/>
              </a:spcAft>
              <a:buNone/>
            </a:pPr>
            <a:r>
              <a:rPr lang="en-US" b="1" dirty="0"/>
              <a:t>solid</a:t>
            </a:r>
            <a:r>
              <a:rPr lang="en-US" dirty="0"/>
              <a:t> - Defines a solid border</a:t>
            </a:r>
          </a:p>
          <a:p>
            <a:pPr marL="0" indent="0">
              <a:spcAft>
                <a:spcPts val="600"/>
              </a:spcAft>
              <a:buNone/>
            </a:pPr>
            <a:r>
              <a:rPr lang="en-US" b="1" dirty="0"/>
              <a:t>double</a:t>
            </a:r>
            <a:r>
              <a:rPr lang="en-US" dirty="0"/>
              <a:t> - Defines a double border</a:t>
            </a:r>
          </a:p>
          <a:p>
            <a:pPr marL="0" indent="0">
              <a:spcAft>
                <a:spcPts val="600"/>
              </a:spcAft>
              <a:buNone/>
            </a:pPr>
            <a:r>
              <a:rPr lang="en-US" b="1" dirty="0"/>
              <a:t>groove</a:t>
            </a:r>
            <a:r>
              <a:rPr lang="en-US" dirty="0"/>
              <a:t> - Defines a 3D grooved border. The effect depends on the border-color value</a:t>
            </a:r>
          </a:p>
          <a:p>
            <a:pPr marL="0" indent="0">
              <a:spcAft>
                <a:spcPts val="600"/>
              </a:spcAft>
              <a:buNone/>
            </a:pPr>
            <a:r>
              <a:rPr lang="en-US" dirty="0"/>
              <a:t>	</a:t>
            </a:r>
          </a:p>
        </p:txBody>
      </p:sp>
      <p:sp>
        <p:nvSpPr>
          <p:cNvPr id="8" name="Content Placeholder 2">
            <a:extLst>
              <a:ext uri="{FF2B5EF4-FFF2-40B4-BE49-F238E27FC236}">
                <a16:creationId xmlns:a16="http://schemas.microsoft.com/office/drawing/2014/main" id="{A2EAAAB2-9ECE-4F55-AF5D-0C237F555783}"/>
              </a:ext>
            </a:extLst>
          </p:cNvPr>
          <p:cNvSpPr txBox="1">
            <a:spLocks/>
          </p:cNvSpPr>
          <p:nvPr/>
        </p:nvSpPr>
        <p:spPr>
          <a:xfrm>
            <a:off x="6443241" y="1921659"/>
            <a:ext cx="5536557" cy="336744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Font typeface="Arial" panose="020B0604020202020204" pitchFamily="34" charset="0"/>
              <a:buNone/>
            </a:pPr>
            <a:r>
              <a:rPr lang="en-US" sz="3400" b="1" dirty="0"/>
              <a:t>ridge</a:t>
            </a:r>
            <a:r>
              <a:rPr lang="en-US" sz="3400" dirty="0"/>
              <a:t> - Defines a 3D ridged border. The effect depends on the border-color value</a:t>
            </a:r>
          </a:p>
          <a:p>
            <a:pPr marL="0" indent="0">
              <a:spcAft>
                <a:spcPts val="600"/>
              </a:spcAft>
              <a:buFont typeface="Arial" panose="020B0604020202020204" pitchFamily="34" charset="0"/>
              <a:buNone/>
            </a:pPr>
            <a:r>
              <a:rPr lang="en-US" sz="3400" b="1" dirty="0"/>
              <a:t>inset</a:t>
            </a:r>
            <a:r>
              <a:rPr lang="en-US" sz="3400" dirty="0"/>
              <a:t> - Defines a 3D inset border. The effect depends on the border-color value</a:t>
            </a:r>
          </a:p>
          <a:p>
            <a:pPr marL="0" indent="0">
              <a:spcAft>
                <a:spcPts val="600"/>
              </a:spcAft>
              <a:buFont typeface="Arial" panose="020B0604020202020204" pitchFamily="34" charset="0"/>
              <a:buNone/>
            </a:pPr>
            <a:r>
              <a:rPr lang="en-US" sz="3400" b="1" dirty="0"/>
              <a:t>outset</a:t>
            </a:r>
            <a:r>
              <a:rPr lang="en-US" sz="3400" dirty="0"/>
              <a:t> - Defines a 3D outset border. The effect depends on the border-color value</a:t>
            </a:r>
          </a:p>
          <a:p>
            <a:pPr marL="0" indent="0">
              <a:spcAft>
                <a:spcPts val="600"/>
              </a:spcAft>
              <a:buFont typeface="Arial" panose="020B0604020202020204" pitchFamily="34" charset="0"/>
              <a:buNone/>
            </a:pPr>
            <a:r>
              <a:rPr lang="en-US" sz="3400" b="1" dirty="0"/>
              <a:t>none</a:t>
            </a:r>
            <a:r>
              <a:rPr lang="en-US" sz="3400" dirty="0"/>
              <a:t> - Defines no border</a:t>
            </a:r>
          </a:p>
          <a:p>
            <a:pPr marL="0" indent="0">
              <a:spcAft>
                <a:spcPts val="600"/>
              </a:spcAft>
              <a:buFont typeface="Arial" panose="020B0604020202020204" pitchFamily="34" charset="0"/>
              <a:buNone/>
            </a:pPr>
            <a:r>
              <a:rPr lang="en-US" sz="3400" b="1" dirty="0"/>
              <a:t>hidden</a:t>
            </a:r>
            <a:r>
              <a:rPr lang="en-US" sz="3400" dirty="0"/>
              <a:t> - Defines a hidden border</a:t>
            </a:r>
          </a:p>
        </p:txBody>
      </p:sp>
    </p:spTree>
    <p:extLst>
      <p:ext uri="{BB962C8B-B14F-4D97-AF65-F5344CB8AC3E}">
        <p14:creationId xmlns:p14="http://schemas.microsoft.com/office/powerpoint/2010/main" val="408992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Note about Borders</a:t>
            </a:r>
          </a:p>
        </p:txBody>
      </p:sp>
      <p:sp>
        <p:nvSpPr>
          <p:cNvPr id="3" name="Content Placeholder 2"/>
          <p:cNvSpPr>
            <a:spLocks noGrp="1"/>
          </p:cNvSpPr>
          <p:nvPr>
            <p:ph idx="1"/>
          </p:nvPr>
        </p:nvSpPr>
        <p:spPr>
          <a:xfrm>
            <a:off x="838199" y="1690688"/>
            <a:ext cx="10458691" cy="4351338"/>
          </a:xfrm>
        </p:spPr>
        <p:txBody>
          <a:bodyPr/>
          <a:lstStyle/>
          <a:p>
            <a:pPr marL="0" indent="0">
              <a:spcAft>
                <a:spcPts val="600"/>
              </a:spcAft>
              <a:buNone/>
            </a:pPr>
            <a:r>
              <a:rPr lang="en-US" b="1" dirty="0"/>
              <a:t>padding</a:t>
            </a:r>
            <a:r>
              <a:rPr lang="en-US" dirty="0"/>
              <a:t> and </a:t>
            </a:r>
            <a:r>
              <a:rPr lang="en-US" b="1" dirty="0"/>
              <a:t>margin</a:t>
            </a:r>
            <a:r>
              <a:rPr lang="en-US" dirty="0"/>
              <a:t> can be modified alone, without additional values</a:t>
            </a:r>
          </a:p>
          <a:p>
            <a:pPr marL="0" indent="0">
              <a:spcAft>
                <a:spcPts val="600"/>
              </a:spcAft>
              <a:buNone/>
            </a:pPr>
            <a:r>
              <a:rPr lang="en-US" dirty="0"/>
              <a:t>But </a:t>
            </a:r>
            <a:r>
              <a:rPr lang="en-US" b="1" dirty="0"/>
              <a:t>border</a:t>
            </a:r>
            <a:r>
              <a:rPr lang="en-US" dirty="0"/>
              <a:t> alone won’t work unless all three properties are set (actually, you can leave off </a:t>
            </a:r>
            <a:r>
              <a:rPr lang="en-US" b="1" dirty="0"/>
              <a:t>border-color</a:t>
            </a:r>
            <a:r>
              <a:rPr lang="en-US" dirty="0"/>
              <a:t>;</a:t>
            </a:r>
            <a:r>
              <a:rPr lang="en-US" b="1" dirty="0"/>
              <a:t> </a:t>
            </a:r>
            <a:r>
              <a:rPr lang="en-US" dirty="0"/>
              <a:t>it defaults to black)</a:t>
            </a:r>
          </a:p>
        </p:txBody>
      </p:sp>
    </p:spTree>
    <p:extLst>
      <p:ext uri="{BB962C8B-B14F-4D97-AF65-F5344CB8AC3E}">
        <p14:creationId xmlns:p14="http://schemas.microsoft.com/office/powerpoint/2010/main" val="68507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9476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dirty="0"/>
              <a:t>Tables</a:t>
            </a:r>
          </a:p>
        </p:txBody>
      </p:sp>
      <p:sp>
        <p:nvSpPr>
          <p:cNvPr id="23555" name="Rectangle 3"/>
          <p:cNvSpPr>
            <a:spLocks noGrp="1" noChangeArrowheads="1"/>
          </p:cNvSpPr>
          <p:nvPr>
            <p:ph idx="1"/>
          </p:nvPr>
        </p:nvSpPr>
        <p:spPr>
          <a:xfrm>
            <a:off x="838200" y="1325563"/>
            <a:ext cx="10515600" cy="4351338"/>
          </a:xfrm>
        </p:spPr>
        <p:txBody>
          <a:bodyPr>
            <a:normAutofit/>
          </a:bodyPr>
          <a:lstStyle/>
          <a:p>
            <a:pPr marL="0" indent="0">
              <a:spcAft>
                <a:spcPts val="1200"/>
              </a:spcAft>
              <a:buNone/>
            </a:pPr>
            <a:r>
              <a:rPr lang="en-US" altLang="en-US" sz="2800" dirty="0"/>
              <a:t>Tables have also been a part of the HTML language since Day 1</a:t>
            </a:r>
          </a:p>
          <a:p>
            <a:pPr marL="0" indent="0">
              <a:spcAft>
                <a:spcPts val="1200"/>
              </a:spcAft>
              <a:buNone/>
            </a:pPr>
            <a:r>
              <a:rPr lang="en-US" altLang="en-US" sz="2800" dirty="0"/>
              <a:t>Historically, tables often used in HTML for page layout and text alignment.  CSS techniques now used for this</a:t>
            </a:r>
          </a:p>
          <a:p>
            <a:pPr marL="0" indent="0">
              <a:spcAft>
                <a:spcPts val="1200"/>
              </a:spcAft>
              <a:buNone/>
            </a:pPr>
            <a:r>
              <a:rPr lang="en-US" b="1" dirty="0"/>
              <a:t>HTML tables should only be used for rendering data that belongs naturally in a grid</a:t>
            </a:r>
            <a:r>
              <a:rPr lang="en-US" dirty="0"/>
              <a:t>, in other words where the data describe a number of objects that have the same properties</a:t>
            </a:r>
          </a:p>
          <a:p>
            <a:pPr marL="0" indent="0">
              <a:spcAft>
                <a:spcPts val="1200"/>
              </a:spcAft>
              <a:buNone/>
            </a:pPr>
            <a:r>
              <a:rPr lang="en-US" dirty="0"/>
              <a:t>Tables should </a:t>
            </a:r>
            <a:r>
              <a:rPr lang="en-US" b="1" dirty="0">
                <a:solidFill>
                  <a:srgbClr val="FF0000"/>
                </a:solidFill>
              </a:rPr>
              <a:t>never</a:t>
            </a:r>
            <a:r>
              <a:rPr lang="en-US" dirty="0"/>
              <a:t> be used for layout</a:t>
            </a:r>
          </a:p>
          <a:p>
            <a:endParaRPr lang="en-US" altLang="en-US" sz="2800" dirty="0"/>
          </a:p>
        </p:txBody>
      </p:sp>
    </p:spTree>
    <p:extLst>
      <p:ext uri="{BB962C8B-B14F-4D97-AF65-F5344CB8AC3E}">
        <p14:creationId xmlns:p14="http://schemas.microsoft.com/office/powerpoint/2010/main" val="194185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01F37A8C-3C37-4E13-A2DF-397C8B650A5F}"/>
              </a:ext>
            </a:extLst>
          </p:cNvPr>
          <p:cNvSpPr>
            <a:spLocks noGrp="1" noChangeArrowheads="1"/>
          </p:cNvSpPr>
          <p:nvPr>
            <p:ph type="title"/>
          </p:nvPr>
        </p:nvSpPr>
        <p:spPr>
          <a:xfrm>
            <a:off x="838200" y="0"/>
            <a:ext cx="10515600" cy="1325563"/>
          </a:xfrm>
        </p:spPr>
        <p:txBody>
          <a:bodyPr/>
          <a:lstStyle/>
          <a:p>
            <a:pPr eaLnBrk="1" hangingPunct="1"/>
            <a:r>
              <a:rPr lang="en-US" altLang="en-US" dirty="0"/>
              <a:t>Tables</a:t>
            </a:r>
          </a:p>
        </p:txBody>
      </p:sp>
      <p:sp>
        <p:nvSpPr>
          <p:cNvPr id="8" name="TextBox 7">
            <a:extLst>
              <a:ext uri="{FF2B5EF4-FFF2-40B4-BE49-F238E27FC236}">
                <a16:creationId xmlns:a16="http://schemas.microsoft.com/office/drawing/2014/main" id="{CD74E840-A9B5-4B5C-A8B5-843A8CED4DD1}"/>
              </a:ext>
            </a:extLst>
          </p:cNvPr>
          <p:cNvSpPr txBox="1"/>
          <p:nvPr/>
        </p:nvSpPr>
        <p:spPr>
          <a:xfrm>
            <a:off x="950562" y="5197099"/>
            <a:ext cx="10290875" cy="523220"/>
          </a:xfrm>
          <a:prstGeom prst="rect">
            <a:avLst/>
          </a:prstGeom>
          <a:noFill/>
        </p:spPr>
        <p:txBody>
          <a:bodyPr wrap="square" rtlCol="0">
            <a:spAutoFit/>
          </a:bodyPr>
          <a:lstStyle/>
          <a:p>
            <a:r>
              <a:rPr lang="en-US" sz="2800" dirty="0">
                <a:latin typeface="Corbel Light" panose="020B0303020204020204" pitchFamily="34" charset="0"/>
              </a:rPr>
              <a:t>* Note: I styled this example using CSS - We’ll learn how to do that later</a:t>
            </a:r>
          </a:p>
        </p:txBody>
      </p:sp>
      <p:pic>
        <p:nvPicPr>
          <p:cNvPr id="12" name="Picture 11" descr="Table&#10;&#10;Description automatically generated">
            <a:extLst>
              <a:ext uri="{FF2B5EF4-FFF2-40B4-BE49-F238E27FC236}">
                <a16:creationId xmlns:a16="http://schemas.microsoft.com/office/drawing/2014/main" id="{53DE6C73-05C7-47A8-8FC1-2D182EDF4F4C}"/>
              </a:ext>
            </a:extLst>
          </p:cNvPr>
          <p:cNvPicPr>
            <a:picLocks noChangeAspect="1"/>
          </p:cNvPicPr>
          <p:nvPr/>
        </p:nvPicPr>
        <p:blipFill>
          <a:blip r:embed="rId2"/>
          <a:stretch>
            <a:fillRect/>
          </a:stretch>
        </p:blipFill>
        <p:spPr>
          <a:xfrm>
            <a:off x="2260407" y="1100213"/>
            <a:ext cx="7671186" cy="3854079"/>
          </a:xfrm>
          <a:prstGeom prst="rect">
            <a:avLst/>
          </a:prstGeom>
        </p:spPr>
      </p:pic>
    </p:spTree>
    <p:extLst>
      <p:ext uri="{BB962C8B-B14F-4D97-AF65-F5344CB8AC3E}">
        <p14:creationId xmlns:p14="http://schemas.microsoft.com/office/powerpoint/2010/main" val="379926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0"/>
            <a:ext cx="8229600" cy="914400"/>
          </a:xfrm>
        </p:spPr>
        <p:txBody>
          <a:bodyPr/>
          <a:lstStyle/>
          <a:p>
            <a:pPr eaLnBrk="1" hangingPunct="1"/>
            <a:r>
              <a:rPr lang="en-US" altLang="en-US" dirty="0"/>
              <a:t>Taxonomy of tables</a:t>
            </a:r>
          </a:p>
        </p:txBody>
      </p:sp>
      <p:graphicFrame>
        <p:nvGraphicFramePr>
          <p:cNvPr id="24648" name="Group 72"/>
          <p:cNvGraphicFramePr>
            <a:graphicFrameLocks noGrp="1"/>
          </p:cNvGraphicFramePr>
          <p:nvPr>
            <p:ph type="tbl" idx="1"/>
            <p:extLst>
              <p:ext uri="{D42A27DB-BD31-4B8C-83A1-F6EECF244321}">
                <p14:modId xmlns:p14="http://schemas.microsoft.com/office/powerpoint/2010/main" val="490898828"/>
              </p:ext>
            </p:extLst>
          </p:nvPr>
        </p:nvGraphicFramePr>
        <p:xfrm>
          <a:off x="1903142" y="1109324"/>
          <a:ext cx="8229600" cy="4302126"/>
        </p:xfrm>
        <a:graphic>
          <a:graphicData uri="http://schemas.openxmlformats.org/drawingml/2006/table">
            <a:tbl>
              <a:tblPr>
                <a:tableStyleId>{8A107856-5554-42FB-B03E-39F5DBC370BA}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076325">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u="none" strike="noStrike" kern="1200" cap="none" normalizeH="0" baseline="0" dirty="0">
                        <a:ln>
                          <a:noFill/>
                        </a:ln>
                        <a:solidFill>
                          <a:schemeClr val="dk1"/>
                        </a:solidFill>
                        <a:effectLst/>
                        <a:latin typeface="+mn-lt"/>
                        <a:ea typeface="+mn-ea"/>
                        <a:cs typeface="+mn-cs"/>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extLst>
                  <a:ext uri="{0D108BD9-81ED-4DB2-BD59-A6C34878D82A}">
                    <a16:rowId xmlns:a16="http://schemas.microsoft.com/office/drawing/2014/main" val="10000"/>
                  </a:ext>
                </a:extLst>
              </a:tr>
              <a:tr h="10747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extLst>
                  <a:ext uri="{0D108BD9-81ED-4DB2-BD59-A6C34878D82A}">
                    <a16:rowId xmlns:a16="http://schemas.microsoft.com/office/drawing/2014/main" val="10001"/>
                  </a:ext>
                </a:extLst>
              </a:tr>
              <a:tr h="1076325">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extLst>
                  <a:ext uri="{0D108BD9-81ED-4DB2-BD59-A6C34878D82A}">
                    <a16:rowId xmlns:a16="http://schemas.microsoft.com/office/drawing/2014/main" val="10002"/>
                  </a:ext>
                </a:extLst>
              </a:tr>
              <a:tr h="10747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800" b="0" i="0" u="none" strike="noStrike" cap="none" normalizeH="0" baseline="0" dirty="0">
                        <a:ln>
                          <a:noFill/>
                        </a:ln>
                        <a:solidFill>
                          <a:schemeClr val="bg2">
                            <a:lumMod val="50000"/>
                          </a:schemeClr>
                        </a:solidFill>
                        <a:effectLst/>
                        <a:latin typeface="Times New Roman" charset="0"/>
                      </a:endParaRPr>
                    </a:p>
                  </a:txBody>
                  <a:tcPr anchor="ctr" anchorCtr="1" horzOverflow="overflow"/>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5" name="Down Arrow 4"/>
          <p:cNvSpPr>
            <a:spLocks noChangeArrowheads="1"/>
          </p:cNvSpPr>
          <p:nvPr/>
        </p:nvSpPr>
        <p:spPr bwMode="auto">
          <a:xfrm>
            <a:off x="2588942" y="1718924"/>
            <a:ext cx="609600" cy="3505200"/>
          </a:xfrm>
          <a:prstGeom prst="downArrow">
            <a:avLst>
              <a:gd name="adj1" fmla="val 50000"/>
              <a:gd name="adj2" fmla="val 49993"/>
            </a:avLst>
          </a:prstGeom>
          <a:solidFill>
            <a:schemeClr val="accent2"/>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lt1"/>
              </a:solidFill>
            </a:endParaRPr>
          </a:p>
        </p:txBody>
      </p:sp>
      <p:sp>
        <p:nvSpPr>
          <p:cNvPr id="9" name="Right Arrow 8"/>
          <p:cNvSpPr>
            <a:spLocks noChangeArrowheads="1"/>
          </p:cNvSpPr>
          <p:nvPr/>
        </p:nvSpPr>
        <p:spPr bwMode="auto">
          <a:xfrm>
            <a:off x="3579542" y="1439524"/>
            <a:ext cx="6248400" cy="457200"/>
          </a:xfrm>
          <a:prstGeom prst="rightArrow">
            <a:avLst>
              <a:gd name="adj1" fmla="val 50000"/>
              <a:gd name="adj2" fmla="val 49985"/>
            </a:avLst>
          </a:prstGeom>
          <a:solidFill>
            <a:schemeClr val="accent2"/>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lgn="ctr">
              <a:defRPr/>
            </a:pPr>
            <a:endParaRPr lang="en-US">
              <a:solidFill>
                <a:schemeClr val="lt1"/>
              </a:solidFill>
            </a:endParaRPr>
          </a:p>
        </p:txBody>
      </p:sp>
      <p:sp>
        <p:nvSpPr>
          <p:cNvPr id="10" name="TextBox 9"/>
          <p:cNvSpPr txBox="1"/>
          <p:nvPr/>
        </p:nvSpPr>
        <p:spPr>
          <a:xfrm>
            <a:off x="4570143" y="2480925"/>
            <a:ext cx="790601" cy="584775"/>
          </a:xfrm>
          <a:prstGeom prst="rect">
            <a:avLst/>
          </a:prstGeom>
          <a:noFill/>
        </p:spPr>
        <p:txBody>
          <a:bodyPr wrap="none">
            <a:spAutoFit/>
          </a:bodyPr>
          <a:lstStyle/>
          <a:p>
            <a:pPr>
              <a:defRPr/>
            </a:pPr>
            <a:r>
              <a:rPr lang="en-US" sz="3200" dirty="0">
                <a:solidFill>
                  <a:schemeClr val="accent2">
                    <a:lumMod val="75000"/>
                  </a:schemeClr>
                </a:solidFill>
                <a:latin typeface="+mj-lt"/>
              </a:rPr>
              <a:t>Cell</a:t>
            </a:r>
          </a:p>
        </p:txBody>
      </p:sp>
      <p:sp>
        <p:nvSpPr>
          <p:cNvPr id="11" name="TextBox 10"/>
          <p:cNvSpPr txBox="1"/>
          <p:nvPr/>
        </p:nvSpPr>
        <p:spPr>
          <a:xfrm>
            <a:off x="4570143" y="3471525"/>
            <a:ext cx="790601" cy="584775"/>
          </a:xfrm>
          <a:prstGeom prst="rect">
            <a:avLst/>
          </a:prstGeom>
          <a:noFill/>
        </p:spPr>
        <p:txBody>
          <a:bodyPr wrap="none">
            <a:spAutoFit/>
          </a:bodyPr>
          <a:lstStyle/>
          <a:p>
            <a:pPr>
              <a:defRPr/>
            </a:pPr>
            <a:r>
              <a:rPr lang="en-US" sz="3200" dirty="0">
                <a:solidFill>
                  <a:schemeClr val="accent2">
                    <a:lumMod val="75000"/>
                  </a:schemeClr>
                </a:solidFill>
                <a:latin typeface="+mj-lt"/>
              </a:rPr>
              <a:t>Cell</a:t>
            </a:r>
          </a:p>
        </p:txBody>
      </p:sp>
      <p:sp>
        <p:nvSpPr>
          <p:cNvPr id="12" name="TextBox 11"/>
          <p:cNvSpPr txBox="1"/>
          <p:nvPr/>
        </p:nvSpPr>
        <p:spPr>
          <a:xfrm>
            <a:off x="6627543" y="2480925"/>
            <a:ext cx="790601" cy="584775"/>
          </a:xfrm>
          <a:prstGeom prst="rect">
            <a:avLst/>
          </a:prstGeom>
          <a:noFill/>
        </p:spPr>
        <p:txBody>
          <a:bodyPr wrap="none">
            <a:spAutoFit/>
          </a:bodyPr>
          <a:lstStyle/>
          <a:p>
            <a:pPr>
              <a:defRPr/>
            </a:pPr>
            <a:r>
              <a:rPr lang="en-US" sz="3200" dirty="0">
                <a:solidFill>
                  <a:schemeClr val="accent2">
                    <a:lumMod val="75000"/>
                  </a:schemeClr>
                </a:solidFill>
                <a:latin typeface="+mj-lt"/>
              </a:rPr>
              <a:t>Cell</a:t>
            </a:r>
          </a:p>
        </p:txBody>
      </p:sp>
      <p:sp>
        <p:nvSpPr>
          <p:cNvPr id="13" name="TextBox 12"/>
          <p:cNvSpPr txBox="1"/>
          <p:nvPr/>
        </p:nvSpPr>
        <p:spPr>
          <a:xfrm>
            <a:off x="6627543" y="3471525"/>
            <a:ext cx="790601" cy="584775"/>
          </a:xfrm>
          <a:prstGeom prst="rect">
            <a:avLst/>
          </a:prstGeom>
          <a:noFill/>
        </p:spPr>
        <p:txBody>
          <a:bodyPr wrap="none">
            <a:spAutoFit/>
          </a:bodyPr>
          <a:lstStyle/>
          <a:p>
            <a:pPr>
              <a:defRPr/>
            </a:pPr>
            <a:r>
              <a:rPr lang="en-US" sz="3200" dirty="0">
                <a:solidFill>
                  <a:schemeClr val="accent2">
                    <a:lumMod val="75000"/>
                  </a:schemeClr>
                </a:solidFill>
                <a:latin typeface="+mj-lt"/>
              </a:rPr>
              <a:t>Cell</a:t>
            </a:r>
          </a:p>
        </p:txBody>
      </p:sp>
      <p:sp>
        <p:nvSpPr>
          <p:cNvPr id="16" name="TextBox 15"/>
          <p:cNvSpPr txBox="1"/>
          <p:nvPr/>
        </p:nvSpPr>
        <p:spPr>
          <a:xfrm>
            <a:off x="4874943" y="4614525"/>
            <a:ext cx="3834255" cy="584775"/>
          </a:xfrm>
          <a:prstGeom prst="rect">
            <a:avLst/>
          </a:prstGeom>
          <a:noFill/>
        </p:spPr>
        <p:txBody>
          <a:bodyPr wrap="none">
            <a:spAutoFit/>
          </a:bodyPr>
          <a:lstStyle/>
          <a:p>
            <a:pPr>
              <a:defRPr/>
            </a:pPr>
            <a:r>
              <a:rPr lang="en-US" sz="3200" dirty="0">
                <a:solidFill>
                  <a:schemeClr val="accent2">
                    <a:lumMod val="75000"/>
                  </a:schemeClr>
                </a:solidFill>
                <a:latin typeface="+mj-lt"/>
              </a:rPr>
              <a:t>Cells merged together</a:t>
            </a:r>
          </a:p>
        </p:txBody>
      </p:sp>
      <p:sp>
        <p:nvSpPr>
          <p:cNvPr id="4" name="TextBox 3"/>
          <p:cNvSpPr txBox="1"/>
          <p:nvPr/>
        </p:nvSpPr>
        <p:spPr>
          <a:xfrm>
            <a:off x="2003141" y="2280341"/>
            <a:ext cx="1781202" cy="584775"/>
          </a:xfrm>
          <a:prstGeom prst="rect">
            <a:avLst/>
          </a:prstGeom>
          <a:solidFill>
            <a:schemeClr val="tx1"/>
          </a:solidFill>
        </p:spPr>
        <p:txBody>
          <a:bodyPr wrap="square">
            <a:spAutoFit/>
          </a:bodyPr>
          <a:lstStyle/>
          <a:p>
            <a:pPr>
              <a:defRPr/>
            </a:pPr>
            <a:r>
              <a:rPr lang="en-US" sz="3200" dirty="0">
                <a:solidFill>
                  <a:schemeClr val="accent2">
                    <a:lumMod val="75000"/>
                  </a:schemeClr>
                </a:solidFill>
                <a:latin typeface="+mj-lt"/>
              </a:rPr>
              <a:t>Column</a:t>
            </a:r>
          </a:p>
        </p:txBody>
      </p:sp>
      <p:sp>
        <p:nvSpPr>
          <p:cNvPr id="8" name="TextBox 7"/>
          <p:cNvSpPr txBox="1"/>
          <p:nvPr/>
        </p:nvSpPr>
        <p:spPr>
          <a:xfrm>
            <a:off x="5741744" y="1347653"/>
            <a:ext cx="1193293" cy="584775"/>
          </a:xfrm>
          <a:prstGeom prst="rect">
            <a:avLst/>
          </a:prstGeom>
          <a:solidFill>
            <a:schemeClr val="tx1"/>
          </a:solidFill>
        </p:spPr>
        <p:txBody>
          <a:bodyPr wrap="square">
            <a:spAutoFit/>
          </a:bodyPr>
          <a:lstStyle/>
          <a:p>
            <a:pPr>
              <a:defRPr/>
            </a:pPr>
            <a:r>
              <a:rPr lang="en-US" sz="3200" dirty="0">
                <a:solidFill>
                  <a:schemeClr val="accent2">
                    <a:lumMod val="75000"/>
                  </a:schemeClr>
                </a:solidFill>
                <a:latin typeface="+mj-lt"/>
              </a:rPr>
              <a:t>Row</a:t>
            </a:r>
          </a:p>
        </p:txBody>
      </p:sp>
    </p:spTree>
    <p:extLst>
      <p:ext uri="{BB962C8B-B14F-4D97-AF65-F5344CB8AC3E}">
        <p14:creationId xmlns:p14="http://schemas.microsoft.com/office/powerpoint/2010/main" val="69345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4648"/>
                                        </p:tgtEl>
                                        <p:attrNameLst>
                                          <p:attrName>style.visibility</p:attrName>
                                        </p:attrNameLst>
                                      </p:cBhvr>
                                      <p:to>
                                        <p:strVal val="visible"/>
                                      </p:to>
                                    </p:set>
                                    <p:animEffect transition="in" filter="fade">
                                      <p:cBhvr>
                                        <p:cTn id="7" dur="500"/>
                                        <p:tgtEl>
                                          <p:spTgt spid="246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p:bldP spid="11" grpId="0"/>
      <p:bldP spid="12" grpId="0"/>
      <p:bldP spid="13" grpId="0"/>
      <p:bldP spid="16" grpId="0"/>
      <p:bldP spid="4"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473EB-3952-4E0F-9E09-4A1AEBC2412F}"/>
              </a:ext>
            </a:extLst>
          </p:cNvPr>
          <p:cNvSpPr>
            <a:spLocks noGrp="1"/>
          </p:cNvSpPr>
          <p:nvPr>
            <p:ph type="title"/>
          </p:nvPr>
        </p:nvSpPr>
        <p:spPr/>
        <p:txBody>
          <a:bodyPr/>
          <a:lstStyle/>
          <a:p>
            <a:r>
              <a:rPr lang="en-US" dirty="0"/>
              <a:t>Review</a:t>
            </a:r>
          </a:p>
        </p:txBody>
      </p:sp>
      <p:pic>
        <p:nvPicPr>
          <p:cNvPr id="9" name="Picture 8" descr="Text&#10;&#10;Description automatically generated">
            <a:extLst>
              <a:ext uri="{FF2B5EF4-FFF2-40B4-BE49-F238E27FC236}">
                <a16:creationId xmlns:a16="http://schemas.microsoft.com/office/drawing/2014/main" id="{B65F9B85-D227-428E-97C9-CB99BC845BC1}"/>
              </a:ext>
            </a:extLst>
          </p:cNvPr>
          <p:cNvPicPr>
            <a:picLocks noChangeAspect="1"/>
          </p:cNvPicPr>
          <p:nvPr/>
        </p:nvPicPr>
        <p:blipFill>
          <a:blip r:embed="rId2"/>
          <a:stretch>
            <a:fillRect/>
          </a:stretch>
        </p:blipFill>
        <p:spPr>
          <a:xfrm>
            <a:off x="3794062" y="1493713"/>
            <a:ext cx="5853227" cy="3870573"/>
          </a:xfrm>
          <a:prstGeom prst="rect">
            <a:avLst/>
          </a:prstGeom>
        </p:spPr>
      </p:pic>
      <p:sp>
        <p:nvSpPr>
          <p:cNvPr id="10" name="Rectangle 9">
            <a:extLst>
              <a:ext uri="{FF2B5EF4-FFF2-40B4-BE49-F238E27FC236}">
                <a16:creationId xmlns:a16="http://schemas.microsoft.com/office/drawing/2014/main" id="{77B3D8D5-15E7-407D-A6A5-58B04DB652C6}"/>
              </a:ext>
            </a:extLst>
          </p:cNvPr>
          <p:cNvSpPr/>
          <p:nvPr/>
        </p:nvSpPr>
        <p:spPr>
          <a:xfrm>
            <a:off x="4560425" y="1828800"/>
            <a:ext cx="439838" cy="5092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DA16F68-4332-4F92-9629-F7F9F0104111}"/>
              </a:ext>
            </a:extLst>
          </p:cNvPr>
          <p:cNvSpPr/>
          <p:nvPr/>
        </p:nvSpPr>
        <p:spPr>
          <a:xfrm>
            <a:off x="5305063" y="2338085"/>
            <a:ext cx="2212694" cy="2123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6351BC-41D2-49B3-9E08-E0BB2D8D1FB0}"/>
              </a:ext>
            </a:extLst>
          </p:cNvPr>
          <p:cNvSpPr/>
          <p:nvPr/>
        </p:nvSpPr>
        <p:spPr>
          <a:xfrm>
            <a:off x="7627716" y="2326350"/>
            <a:ext cx="1915611" cy="212395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EDCBF4C-3664-4D42-8B94-FF1C74C361E7}"/>
              </a:ext>
            </a:extLst>
          </p:cNvPr>
          <p:cNvSpPr txBox="1"/>
          <p:nvPr/>
        </p:nvSpPr>
        <p:spPr>
          <a:xfrm>
            <a:off x="318304" y="1591519"/>
            <a:ext cx="1799863" cy="523220"/>
          </a:xfrm>
          <a:prstGeom prst="rect">
            <a:avLst/>
          </a:prstGeom>
          <a:noFill/>
        </p:spPr>
        <p:txBody>
          <a:bodyPr wrap="square" rtlCol="0">
            <a:spAutoFit/>
          </a:bodyPr>
          <a:lstStyle/>
          <a:p>
            <a:pPr algn="ctr"/>
            <a:r>
              <a:rPr lang="en-US" sz="2800" b="1" dirty="0">
                <a:solidFill>
                  <a:srgbClr val="FF0000"/>
                </a:solidFill>
                <a:latin typeface="Corbel Light" panose="020B0303020204020204" pitchFamily="34" charset="0"/>
              </a:rPr>
              <a:t>SELECTOR</a:t>
            </a:r>
          </a:p>
        </p:txBody>
      </p:sp>
      <p:cxnSp>
        <p:nvCxnSpPr>
          <p:cNvPr id="15" name="Straight Arrow Connector 14">
            <a:extLst>
              <a:ext uri="{FF2B5EF4-FFF2-40B4-BE49-F238E27FC236}">
                <a16:creationId xmlns:a16="http://schemas.microsoft.com/office/drawing/2014/main" id="{5313DE72-A4F3-438E-91A3-A7382350169E}"/>
              </a:ext>
            </a:extLst>
          </p:cNvPr>
          <p:cNvCxnSpPr>
            <a:cxnSpLocks/>
            <a:stCxn id="13" idx="3"/>
          </p:cNvCxnSpPr>
          <p:nvPr/>
        </p:nvCxnSpPr>
        <p:spPr>
          <a:xfrm>
            <a:off x="2118167" y="1853129"/>
            <a:ext cx="2442258" cy="149291"/>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6280F47-9179-4762-B791-24163BFF5A90}"/>
              </a:ext>
            </a:extLst>
          </p:cNvPr>
          <p:cNvSpPr txBox="1"/>
          <p:nvPr/>
        </p:nvSpPr>
        <p:spPr>
          <a:xfrm>
            <a:off x="3200400" y="427663"/>
            <a:ext cx="1799863" cy="523220"/>
          </a:xfrm>
          <a:prstGeom prst="rect">
            <a:avLst/>
          </a:prstGeom>
          <a:noFill/>
        </p:spPr>
        <p:txBody>
          <a:bodyPr wrap="square" rtlCol="0">
            <a:spAutoFit/>
          </a:bodyPr>
          <a:lstStyle/>
          <a:p>
            <a:pPr algn="ctr"/>
            <a:r>
              <a:rPr lang="en-US" sz="2800" b="1" dirty="0">
                <a:solidFill>
                  <a:srgbClr val="FF0000"/>
                </a:solidFill>
                <a:latin typeface="Corbel Light" panose="020B0303020204020204" pitchFamily="34" charset="0"/>
              </a:rPr>
              <a:t>PROPERTY</a:t>
            </a:r>
          </a:p>
        </p:txBody>
      </p:sp>
      <p:cxnSp>
        <p:nvCxnSpPr>
          <p:cNvPr id="18" name="Straight Arrow Connector 17">
            <a:extLst>
              <a:ext uri="{FF2B5EF4-FFF2-40B4-BE49-F238E27FC236}">
                <a16:creationId xmlns:a16="http://schemas.microsoft.com/office/drawing/2014/main" id="{829A149D-0890-4916-947E-98EBC1D76C97}"/>
              </a:ext>
            </a:extLst>
          </p:cNvPr>
          <p:cNvCxnSpPr>
            <a:cxnSpLocks/>
          </p:cNvCxnSpPr>
          <p:nvPr/>
        </p:nvCxnSpPr>
        <p:spPr>
          <a:xfrm>
            <a:off x="4948177" y="950883"/>
            <a:ext cx="1048763" cy="1297017"/>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B764AD-C0F9-4908-859E-0F5FC24FEE23}"/>
              </a:ext>
            </a:extLst>
          </p:cNvPr>
          <p:cNvSpPr txBox="1"/>
          <p:nvPr/>
        </p:nvSpPr>
        <p:spPr>
          <a:xfrm>
            <a:off x="8714773" y="461252"/>
            <a:ext cx="1279004" cy="523220"/>
          </a:xfrm>
          <a:prstGeom prst="rect">
            <a:avLst/>
          </a:prstGeom>
          <a:noFill/>
        </p:spPr>
        <p:txBody>
          <a:bodyPr wrap="square" rtlCol="0">
            <a:spAutoFit/>
          </a:bodyPr>
          <a:lstStyle/>
          <a:p>
            <a:pPr algn="ctr"/>
            <a:r>
              <a:rPr lang="en-US" sz="2800" b="1" dirty="0">
                <a:solidFill>
                  <a:srgbClr val="FF0000"/>
                </a:solidFill>
                <a:latin typeface="Corbel Light" panose="020B0303020204020204" pitchFamily="34" charset="0"/>
              </a:rPr>
              <a:t>VALUE</a:t>
            </a:r>
          </a:p>
        </p:txBody>
      </p:sp>
      <p:cxnSp>
        <p:nvCxnSpPr>
          <p:cNvPr id="23" name="Straight Arrow Connector 22">
            <a:extLst>
              <a:ext uri="{FF2B5EF4-FFF2-40B4-BE49-F238E27FC236}">
                <a16:creationId xmlns:a16="http://schemas.microsoft.com/office/drawing/2014/main" id="{AB8EC015-3076-4B78-BDF0-DF480587925F}"/>
              </a:ext>
            </a:extLst>
          </p:cNvPr>
          <p:cNvCxnSpPr>
            <a:cxnSpLocks/>
            <a:stCxn id="22" idx="2"/>
          </p:cNvCxnSpPr>
          <p:nvPr/>
        </p:nvCxnSpPr>
        <p:spPr>
          <a:xfrm flipH="1">
            <a:off x="8714773" y="984472"/>
            <a:ext cx="639502" cy="1263428"/>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81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2000"/>
                                        <p:tgtEl>
                                          <p:spTgt spid="12"/>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p:bldP spid="17"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Table Tags</a:t>
            </a:r>
          </a:p>
        </p:txBody>
      </p:sp>
      <p:sp>
        <p:nvSpPr>
          <p:cNvPr id="16387" name="Rectangle 3"/>
          <p:cNvSpPr>
            <a:spLocks noGrp="1" noChangeArrowheads="1"/>
          </p:cNvSpPr>
          <p:nvPr>
            <p:ph idx="1"/>
          </p:nvPr>
        </p:nvSpPr>
        <p:spPr>
          <a:xfrm>
            <a:off x="379425" y="1215210"/>
            <a:ext cx="4652358" cy="3444614"/>
          </a:xfrm>
        </p:spPr>
        <p:txBody>
          <a:bodyPr>
            <a:noAutofit/>
          </a:bodyPr>
          <a:lstStyle/>
          <a:p>
            <a:pPr marL="0" indent="0">
              <a:buNone/>
            </a:pPr>
            <a:r>
              <a:rPr lang="en-US" altLang="en-US" b="1" dirty="0">
                <a:solidFill>
                  <a:srgbClr val="0070C0"/>
                </a:solidFill>
                <a:latin typeface="Courier New" panose="02070309020205020404" pitchFamily="49" charset="0"/>
                <a:cs typeface="Courier New" panose="02070309020205020404" pitchFamily="49" charset="0"/>
              </a:rPr>
              <a:t>&lt;table&gt;&lt;/table&gt;</a:t>
            </a:r>
            <a:r>
              <a:rPr lang="en-US" altLang="en-US" dirty="0">
                <a:solidFill>
                  <a:srgbClr val="FF0000"/>
                </a:solidFill>
                <a:latin typeface="Courier New" panose="02070309020205020404" pitchFamily="49" charset="0"/>
                <a:cs typeface="Courier New" panose="02070309020205020404" pitchFamily="49" charset="0"/>
              </a:rPr>
              <a:t> </a:t>
            </a:r>
            <a:r>
              <a:rPr lang="en-US" altLang="en-US" dirty="0"/>
              <a:t>beginning and end of a table</a:t>
            </a:r>
          </a:p>
          <a:p>
            <a:pPr marL="0" indent="0">
              <a:buNone/>
            </a:pPr>
            <a:r>
              <a:rPr lang="en-US" altLang="en-US" b="1" dirty="0">
                <a:solidFill>
                  <a:srgbClr val="0070C0"/>
                </a:solidFill>
                <a:latin typeface="Courier New" panose="02070309020205020404" pitchFamily="49" charset="0"/>
                <a:cs typeface="Courier New" panose="02070309020205020404" pitchFamily="49" charset="0"/>
              </a:rPr>
              <a:t>&lt;tr&gt;&lt;/tr&gt; </a:t>
            </a:r>
            <a:r>
              <a:rPr lang="en-US" altLang="en-US" b="1" dirty="0">
                <a:cs typeface="Courier New" panose="02070309020205020404" pitchFamily="49" charset="0"/>
              </a:rPr>
              <a:t>(table row) </a:t>
            </a:r>
            <a:r>
              <a:rPr lang="en-US" altLang="en-US" dirty="0"/>
              <a:t>beginning and end of a row</a:t>
            </a:r>
          </a:p>
          <a:p>
            <a:pPr marL="0" indent="0">
              <a:buNone/>
            </a:pPr>
            <a:r>
              <a:rPr lang="en-US" altLang="en-US" b="1" dirty="0">
                <a:solidFill>
                  <a:srgbClr val="0070C0"/>
                </a:solidFill>
                <a:latin typeface="Courier New" panose="02070309020205020404" pitchFamily="49" charset="0"/>
                <a:cs typeface="Courier New" panose="02070309020205020404" pitchFamily="49" charset="0"/>
              </a:rPr>
              <a:t>&lt;td&gt;&lt;/td&gt; </a:t>
            </a:r>
            <a:r>
              <a:rPr lang="en-US" altLang="en-US" b="1" dirty="0">
                <a:cs typeface="Courier New" panose="02070309020205020404" pitchFamily="49" charset="0"/>
              </a:rPr>
              <a:t>(table data) </a:t>
            </a:r>
            <a:r>
              <a:rPr lang="en-US" altLang="en-US" dirty="0"/>
              <a:t>beginning and end of a cell</a:t>
            </a:r>
          </a:p>
          <a:p>
            <a:pPr eaLnBrk="1" hangingPunct="1">
              <a:buFont typeface="Arial" panose="020B0604020202020204" pitchFamily="34" charset="0"/>
              <a:buNone/>
            </a:pPr>
            <a:endParaRPr lang="en-US" altLang="en-US" sz="3200" dirty="0"/>
          </a:p>
          <a:p>
            <a:pPr eaLnBrk="1" hangingPunct="1">
              <a:buFont typeface="Arial" panose="020B0604020202020204" pitchFamily="34" charset="0"/>
              <a:buNone/>
            </a:pPr>
            <a:endParaRPr lang="en-US" altLang="en-US" sz="3200" dirty="0"/>
          </a:p>
          <a:p>
            <a:pPr eaLnBrk="1" hangingPunct="1">
              <a:buFont typeface="Arial" panose="020B0604020202020204" pitchFamily="34" charset="0"/>
              <a:buNone/>
            </a:pPr>
            <a:br>
              <a:rPr lang="en-US" altLang="en-US" sz="3200" dirty="0"/>
            </a:br>
            <a:endParaRPr lang="en-US" altLang="en-US" sz="3200" dirty="0"/>
          </a:p>
          <a:p>
            <a:pPr eaLnBrk="1" hangingPunct="1">
              <a:buFont typeface="Arial" panose="020B0604020202020204" pitchFamily="34" charset="0"/>
              <a:buNone/>
            </a:pPr>
            <a:r>
              <a:rPr lang="en-US" altLang="en-US" sz="3200" dirty="0"/>
              <a:t>	</a:t>
            </a:r>
          </a:p>
          <a:p>
            <a:pPr eaLnBrk="1" hangingPunct="1">
              <a:buFont typeface="Arial" panose="020B0604020202020204" pitchFamily="34" charset="0"/>
              <a:buNone/>
            </a:pPr>
            <a:r>
              <a:rPr lang="en-US" altLang="en-US" sz="3200" dirty="0"/>
              <a:t>		</a:t>
            </a:r>
          </a:p>
        </p:txBody>
      </p:sp>
      <p:pic>
        <p:nvPicPr>
          <p:cNvPr id="8" name="Picture 7" descr="Graphical user interface, text&#10;&#10;Description automatically generated">
            <a:extLst>
              <a:ext uri="{FF2B5EF4-FFF2-40B4-BE49-F238E27FC236}">
                <a16:creationId xmlns:a16="http://schemas.microsoft.com/office/drawing/2014/main" id="{F299A7F8-4E7B-477B-B58D-9CDBF8BF5D19}"/>
              </a:ext>
            </a:extLst>
          </p:cNvPr>
          <p:cNvPicPr>
            <a:picLocks noChangeAspect="1"/>
          </p:cNvPicPr>
          <p:nvPr/>
        </p:nvPicPr>
        <p:blipFill>
          <a:blip r:embed="rId2"/>
          <a:stretch>
            <a:fillRect/>
          </a:stretch>
        </p:blipFill>
        <p:spPr>
          <a:xfrm>
            <a:off x="5551940" y="495929"/>
            <a:ext cx="6397463" cy="3718723"/>
          </a:xfrm>
          <a:prstGeom prst="rect">
            <a:avLst/>
          </a:prstGeom>
        </p:spPr>
      </p:pic>
      <p:sp>
        <p:nvSpPr>
          <p:cNvPr id="9" name="TextBox 8">
            <a:extLst>
              <a:ext uri="{FF2B5EF4-FFF2-40B4-BE49-F238E27FC236}">
                <a16:creationId xmlns:a16="http://schemas.microsoft.com/office/drawing/2014/main" id="{DB044BB5-4FD6-47C6-9FEA-136802064D1C}"/>
              </a:ext>
            </a:extLst>
          </p:cNvPr>
          <p:cNvSpPr txBox="1"/>
          <p:nvPr/>
        </p:nvSpPr>
        <p:spPr>
          <a:xfrm>
            <a:off x="1306844" y="4995620"/>
            <a:ext cx="9578312" cy="584775"/>
          </a:xfrm>
          <a:prstGeom prst="rect">
            <a:avLst/>
          </a:prstGeom>
          <a:noFill/>
        </p:spPr>
        <p:txBody>
          <a:bodyPr wrap="square" rtlCol="0">
            <a:spAutoFit/>
          </a:bodyPr>
          <a:lstStyle/>
          <a:p>
            <a:r>
              <a:rPr lang="en-US" altLang="en-US" sz="3200" dirty="0">
                <a:latin typeface="Corbel Light" panose="020B0303020204020204" pitchFamily="34" charset="0"/>
                <a:ea typeface="ＭＳ Ｐゴシック" panose="020B0600070205080204" pitchFamily="34" charset="-128"/>
              </a:rPr>
              <a:t>Tables are laid out row by row, top to bottom, left to right</a:t>
            </a:r>
          </a:p>
        </p:txBody>
      </p:sp>
    </p:spTree>
    <p:extLst>
      <p:ext uri="{BB962C8B-B14F-4D97-AF65-F5344CB8AC3E}">
        <p14:creationId xmlns:p14="http://schemas.microsoft.com/office/powerpoint/2010/main" val="282256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fade">
                                      <p:cBhvr>
                                        <p:cTn id="11" dur="500"/>
                                        <p:tgtEl>
                                          <p:spTgt spid="1638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a:t>Table headings</a:t>
            </a:r>
          </a:p>
        </p:txBody>
      </p:sp>
      <p:sp>
        <p:nvSpPr>
          <p:cNvPr id="16387" name="Rectangle 3"/>
          <p:cNvSpPr>
            <a:spLocks noGrp="1" noChangeArrowheads="1"/>
          </p:cNvSpPr>
          <p:nvPr>
            <p:ph idx="1"/>
          </p:nvPr>
        </p:nvSpPr>
        <p:spPr>
          <a:xfrm>
            <a:off x="737839" y="1493003"/>
            <a:ext cx="5848941" cy="3999479"/>
          </a:xfrm>
        </p:spPr>
        <p:txBody>
          <a:bodyPr>
            <a:noAutofit/>
          </a:bodyPr>
          <a:lstStyle/>
          <a:p>
            <a:pPr marL="0" indent="0">
              <a:buNone/>
            </a:pPr>
            <a:r>
              <a:rPr lang="en-US" altLang="en-US" b="1" dirty="0">
                <a:solidFill>
                  <a:schemeClr val="tx1">
                    <a:lumMod val="95000"/>
                    <a:lumOff val="5000"/>
                  </a:schemeClr>
                </a:solidFill>
              </a:rPr>
              <a:t>We often want to include column headings with our tables</a:t>
            </a:r>
          </a:p>
          <a:p>
            <a:pPr marL="0" indent="0">
              <a:buNone/>
            </a:pPr>
            <a:endParaRPr lang="en-US" altLang="en-US" b="1" dirty="0">
              <a:solidFill>
                <a:srgbClr val="FF0000"/>
              </a:solidFill>
            </a:endParaRPr>
          </a:p>
          <a:p>
            <a:pPr marL="0" indent="0">
              <a:buNone/>
            </a:pPr>
            <a:r>
              <a:rPr lang="en-US" altLang="en-US" b="1" dirty="0">
                <a:solidFill>
                  <a:srgbClr val="0070C0"/>
                </a:solidFill>
                <a:latin typeface="Courier New" panose="02070309020205020404" pitchFamily="49" charset="0"/>
                <a:cs typeface="Courier New" panose="02070309020205020404" pitchFamily="49" charset="0"/>
              </a:rPr>
              <a:t>&lt;</a:t>
            </a:r>
            <a:r>
              <a:rPr lang="en-US" altLang="en-US" b="1" dirty="0" err="1">
                <a:solidFill>
                  <a:srgbClr val="0070C0"/>
                </a:solidFill>
                <a:latin typeface="Courier New" panose="02070309020205020404" pitchFamily="49" charset="0"/>
                <a:cs typeface="Courier New" panose="02070309020205020404" pitchFamily="49" charset="0"/>
              </a:rPr>
              <a:t>th</a:t>
            </a:r>
            <a:r>
              <a:rPr lang="en-US" altLang="en-US" b="1" dirty="0">
                <a:solidFill>
                  <a:srgbClr val="0070C0"/>
                </a:solidFill>
                <a:latin typeface="Courier New" panose="02070309020205020404" pitchFamily="49" charset="0"/>
                <a:cs typeface="Courier New" panose="02070309020205020404" pitchFamily="49" charset="0"/>
              </a:rPr>
              <a:t>&gt;&lt;/</a:t>
            </a:r>
            <a:r>
              <a:rPr lang="en-US" altLang="en-US" b="1" dirty="0" err="1">
                <a:solidFill>
                  <a:srgbClr val="0070C0"/>
                </a:solidFill>
                <a:latin typeface="Courier New" panose="02070309020205020404" pitchFamily="49" charset="0"/>
                <a:cs typeface="Courier New" panose="02070309020205020404" pitchFamily="49" charset="0"/>
              </a:rPr>
              <a:t>th</a:t>
            </a:r>
            <a:r>
              <a:rPr lang="en-US" altLang="en-US" b="1" dirty="0">
                <a:solidFill>
                  <a:srgbClr val="0070C0"/>
                </a:solidFill>
                <a:latin typeface="Courier New" panose="02070309020205020404" pitchFamily="49" charset="0"/>
                <a:cs typeface="Courier New" panose="02070309020205020404" pitchFamily="49" charset="0"/>
              </a:rPr>
              <a:t>&gt;</a:t>
            </a:r>
            <a:r>
              <a:rPr lang="en-US" altLang="en-US" dirty="0">
                <a:latin typeface="Courier New" panose="02070309020205020404" pitchFamily="49" charset="0"/>
                <a:cs typeface="Courier New" panose="02070309020205020404" pitchFamily="49" charset="0"/>
              </a:rPr>
              <a:t> </a:t>
            </a:r>
            <a:r>
              <a:rPr lang="en-US" altLang="en-US" b="1" dirty="0">
                <a:cs typeface="Courier New" panose="02070309020205020404" pitchFamily="49" charset="0"/>
              </a:rPr>
              <a:t>(table heading)</a:t>
            </a:r>
            <a:r>
              <a:rPr lang="en-US" altLang="en-US" dirty="0">
                <a:latin typeface="Courier New" panose="02070309020205020404" pitchFamily="49" charset="0"/>
                <a:cs typeface="Courier New" panose="02070309020205020404" pitchFamily="49" charset="0"/>
              </a:rPr>
              <a:t> </a:t>
            </a:r>
            <a:r>
              <a:rPr lang="en-US" altLang="en-US" dirty="0"/>
              <a:t>beginning and end of a table heading</a:t>
            </a:r>
          </a:p>
          <a:p>
            <a:pPr marL="0" indent="0">
              <a:buNone/>
            </a:pPr>
            <a:r>
              <a:rPr lang="en-US" altLang="en-US" dirty="0">
                <a:ea typeface="ＭＳ Ｐゴシック" panose="020B0600070205080204" pitchFamily="34" charset="-128"/>
              </a:rPr>
              <a:t>By default, all major browsers display </a:t>
            </a:r>
            <a:r>
              <a:rPr lang="en-US" altLang="en-US" b="1" dirty="0">
                <a:solidFill>
                  <a:srgbClr val="0070C0"/>
                </a:solidFill>
                <a:latin typeface="Courier New" panose="02070309020205020404" pitchFamily="49" charset="0"/>
                <a:cs typeface="Courier New" panose="02070309020205020404" pitchFamily="49" charset="0"/>
              </a:rPr>
              <a:t>&lt;</a:t>
            </a:r>
            <a:r>
              <a:rPr lang="en-US" altLang="en-US" b="1" dirty="0" err="1">
                <a:solidFill>
                  <a:srgbClr val="0070C0"/>
                </a:solidFill>
                <a:latin typeface="Courier New" panose="02070309020205020404" pitchFamily="49" charset="0"/>
                <a:cs typeface="Courier New" panose="02070309020205020404" pitchFamily="49" charset="0"/>
              </a:rPr>
              <a:t>th</a:t>
            </a:r>
            <a:r>
              <a:rPr lang="en-US" altLang="en-US" b="1" dirty="0">
                <a:solidFill>
                  <a:srgbClr val="0070C0"/>
                </a:solidFill>
                <a:latin typeface="Courier New" panose="02070309020205020404" pitchFamily="49" charset="0"/>
                <a:cs typeface="Courier New" panose="02070309020205020404" pitchFamily="49" charset="0"/>
              </a:rPr>
              <a:t>&gt; </a:t>
            </a:r>
            <a:r>
              <a:rPr lang="en-US" altLang="en-US" dirty="0">
                <a:ea typeface="ＭＳ Ｐゴシック" panose="020B0600070205080204" pitchFamily="34" charset="-128"/>
              </a:rPr>
              <a:t>as </a:t>
            </a:r>
            <a:r>
              <a:rPr lang="en-US" altLang="en-US" dirty="0">
                <a:solidFill>
                  <a:srgbClr val="FF0000"/>
                </a:solidFill>
                <a:ea typeface="ＭＳ Ｐゴシック" panose="020B0600070205080204" pitchFamily="34" charset="-128"/>
              </a:rPr>
              <a:t>bold</a:t>
            </a:r>
            <a:r>
              <a:rPr lang="en-US" altLang="en-US" dirty="0">
                <a:ea typeface="ＭＳ Ｐゴシック" panose="020B0600070205080204" pitchFamily="34" charset="-128"/>
              </a:rPr>
              <a:t> and </a:t>
            </a:r>
            <a:r>
              <a:rPr lang="en-US" altLang="en-US" dirty="0">
                <a:solidFill>
                  <a:srgbClr val="FF0000"/>
                </a:solidFill>
                <a:ea typeface="ＭＳ Ｐゴシック" panose="020B0600070205080204" pitchFamily="34" charset="-128"/>
              </a:rPr>
              <a:t>center</a:t>
            </a:r>
          </a:p>
          <a:p>
            <a:pPr eaLnBrk="1" hangingPunct="1">
              <a:buFont typeface="Arial" panose="020B0604020202020204" pitchFamily="34" charset="0"/>
              <a:buNone/>
            </a:pPr>
            <a:endParaRPr lang="en-US" altLang="en-US" sz="3200" dirty="0"/>
          </a:p>
          <a:p>
            <a:pPr eaLnBrk="1" hangingPunct="1">
              <a:buFont typeface="Arial" panose="020B0604020202020204" pitchFamily="34" charset="0"/>
              <a:buNone/>
            </a:pPr>
            <a:endParaRPr lang="en-US" altLang="en-US" sz="3200" dirty="0"/>
          </a:p>
          <a:p>
            <a:pPr eaLnBrk="1" hangingPunct="1">
              <a:buFont typeface="Arial" panose="020B0604020202020204" pitchFamily="34" charset="0"/>
              <a:buNone/>
            </a:pPr>
            <a:br>
              <a:rPr lang="en-US" altLang="en-US" sz="3200" dirty="0"/>
            </a:br>
            <a:endParaRPr lang="en-US" altLang="en-US" sz="3200" dirty="0"/>
          </a:p>
          <a:p>
            <a:pPr eaLnBrk="1" hangingPunct="1">
              <a:buFont typeface="Arial" panose="020B0604020202020204" pitchFamily="34" charset="0"/>
              <a:buNone/>
            </a:pPr>
            <a:r>
              <a:rPr lang="en-US" altLang="en-US" sz="3200" dirty="0"/>
              <a:t>	</a:t>
            </a:r>
          </a:p>
          <a:p>
            <a:pPr eaLnBrk="1" hangingPunct="1">
              <a:buFont typeface="Arial" panose="020B0604020202020204" pitchFamily="34" charset="0"/>
              <a:buNone/>
            </a:pPr>
            <a:r>
              <a:rPr lang="en-US" altLang="en-US" sz="3200" dirty="0"/>
              <a:t>		</a:t>
            </a:r>
          </a:p>
        </p:txBody>
      </p:sp>
      <p:pic>
        <p:nvPicPr>
          <p:cNvPr id="3" name="Picture 2" descr="Text&#10;&#10;Description automatically generated">
            <a:extLst>
              <a:ext uri="{FF2B5EF4-FFF2-40B4-BE49-F238E27FC236}">
                <a16:creationId xmlns:a16="http://schemas.microsoft.com/office/drawing/2014/main" id="{3CED7F27-113C-4FC4-8599-12450DD512AF}"/>
              </a:ext>
            </a:extLst>
          </p:cNvPr>
          <p:cNvPicPr>
            <a:picLocks noChangeAspect="1"/>
          </p:cNvPicPr>
          <p:nvPr/>
        </p:nvPicPr>
        <p:blipFill>
          <a:blip r:embed="rId2"/>
          <a:stretch>
            <a:fillRect/>
          </a:stretch>
        </p:blipFill>
        <p:spPr>
          <a:xfrm>
            <a:off x="6333641" y="888241"/>
            <a:ext cx="5683783" cy="4295883"/>
          </a:xfrm>
          <a:prstGeom prst="rect">
            <a:avLst/>
          </a:prstGeom>
        </p:spPr>
      </p:pic>
      <p:sp>
        <p:nvSpPr>
          <p:cNvPr id="4" name="Rectangle 3">
            <a:extLst>
              <a:ext uri="{FF2B5EF4-FFF2-40B4-BE49-F238E27FC236}">
                <a16:creationId xmlns:a16="http://schemas.microsoft.com/office/drawing/2014/main" id="{64EC52F9-71CD-4ED0-8BD1-881C17BEED15}"/>
              </a:ext>
            </a:extLst>
          </p:cNvPr>
          <p:cNvSpPr/>
          <p:nvPr/>
        </p:nvSpPr>
        <p:spPr>
          <a:xfrm>
            <a:off x="7527546" y="1942455"/>
            <a:ext cx="3874040" cy="38320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146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500"/>
                                        <p:tgtEl>
                                          <p:spTgt spid="16387">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fade">
                                      <p:cBhvr>
                                        <p:cTn id="11" dur="500"/>
                                        <p:tgtEl>
                                          <p:spTgt spid="1638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animEffect transition="in" filter="fade">
                                      <p:cBhvr>
                                        <p:cTn id="15" dur="500"/>
                                        <p:tgtEl>
                                          <p:spTgt spid="16387">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2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956471" y="2042318"/>
            <a:ext cx="5257800" cy="13255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txBody>
          <a:bodyPr>
            <a:normAutofit fontScale="90000"/>
          </a:bodyPr>
          <a:lstStyle/>
          <a:p>
            <a:pPr algn="ctr"/>
            <a:r>
              <a:rPr lang="en-US" sz="4000" dirty="0"/>
              <a:t>Tables, programmatically (an algorithm) </a:t>
            </a:r>
          </a:p>
        </p:txBody>
      </p:sp>
      <p:sp>
        <p:nvSpPr>
          <p:cNvPr id="3" name="Content Placeholder 2"/>
          <p:cNvSpPr>
            <a:spLocks noGrp="1"/>
          </p:cNvSpPr>
          <p:nvPr>
            <p:ph idx="1"/>
          </p:nvPr>
        </p:nvSpPr>
        <p:spPr>
          <a:xfrm>
            <a:off x="3524249" y="79394"/>
            <a:ext cx="8435275" cy="5629148"/>
          </a:xfrm>
        </p:spPr>
        <p:txBody>
          <a:bodyPr>
            <a:noAutofit/>
          </a:bodyPr>
          <a:lstStyle/>
          <a:p>
            <a:pPr marL="514350" indent="-514350">
              <a:buFont typeface="+mj-lt"/>
              <a:buAutoNum type="arabicPeriod"/>
            </a:pPr>
            <a:r>
              <a:rPr lang="en-US" sz="2000" dirty="0"/>
              <a:t>Write table opening tag 			     &lt;table&gt;</a:t>
            </a:r>
          </a:p>
          <a:p>
            <a:pPr marL="514350" indent="-514350">
              <a:buFont typeface="+mj-lt"/>
              <a:buAutoNum type="arabicPeriod"/>
            </a:pPr>
            <a:r>
              <a:rPr lang="en-US" sz="2000" dirty="0"/>
              <a:t>If there is a heading row</a:t>
            </a:r>
          </a:p>
          <a:p>
            <a:pPr marL="971550" lvl="1" indent="-514350">
              <a:buFont typeface="+mj-lt"/>
              <a:buAutoNum type="arabicPeriod"/>
            </a:pPr>
            <a:r>
              <a:rPr lang="en-US" sz="2000" dirty="0"/>
              <a:t>Write heading row opening tag			   &lt;</a:t>
            </a:r>
            <a:r>
              <a:rPr lang="en-US" sz="2000" dirty="0" err="1"/>
              <a:t>tr</a:t>
            </a:r>
            <a:r>
              <a:rPr lang="en-US" sz="2000" dirty="0"/>
              <a:t>&gt;</a:t>
            </a:r>
          </a:p>
          <a:p>
            <a:pPr marL="971550" lvl="1" indent="-514350">
              <a:buFont typeface="+mj-lt"/>
              <a:buAutoNum type="arabicPeriod"/>
            </a:pPr>
            <a:r>
              <a:rPr lang="en-US" sz="2000" dirty="0"/>
              <a:t>Write current header cell opening tag		       &lt;</a:t>
            </a:r>
            <a:r>
              <a:rPr lang="en-US" sz="2000" dirty="0" err="1"/>
              <a:t>th</a:t>
            </a:r>
            <a:r>
              <a:rPr lang="en-US" sz="2000" dirty="0"/>
              <a:t>&gt;</a:t>
            </a:r>
          </a:p>
          <a:p>
            <a:pPr marL="971550" lvl="1" indent="-514350">
              <a:buFont typeface="+mj-lt"/>
              <a:buAutoNum type="arabicPeriod"/>
            </a:pPr>
            <a:r>
              <a:rPr lang="en-US" sz="2000" dirty="0"/>
              <a:t>Write current header cell data</a:t>
            </a:r>
          </a:p>
          <a:p>
            <a:pPr marL="971550" lvl="1" indent="-514350">
              <a:buFont typeface="+mj-lt"/>
              <a:buAutoNum type="arabicPeriod"/>
            </a:pPr>
            <a:r>
              <a:rPr lang="en-US" sz="2000" dirty="0"/>
              <a:t>Write current header cell closing tag		        &lt;/</a:t>
            </a:r>
            <a:r>
              <a:rPr lang="en-US" sz="2000" dirty="0" err="1"/>
              <a:t>th</a:t>
            </a:r>
            <a:r>
              <a:rPr lang="en-US" sz="2000" dirty="0"/>
              <a:t>&gt;</a:t>
            </a:r>
          </a:p>
          <a:p>
            <a:pPr marL="971550" lvl="1" indent="-514350">
              <a:buFont typeface="+mj-lt"/>
              <a:buAutoNum type="arabicPeriod"/>
            </a:pPr>
            <a:r>
              <a:rPr lang="en-US" sz="2000" dirty="0"/>
              <a:t>Write heading row closing tag			    &lt;/</a:t>
            </a:r>
            <a:r>
              <a:rPr lang="en-US" sz="2000" dirty="0" err="1"/>
              <a:t>tr</a:t>
            </a:r>
            <a:r>
              <a:rPr lang="en-US" sz="2000" dirty="0"/>
              <a:t>&gt;</a:t>
            </a:r>
          </a:p>
          <a:p>
            <a:pPr marL="514350" indent="-514350">
              <a:buFont typeface="+mj-lt"/>
              <a:buAutoNum type="arabicPeriod"/>
            </a:pPr>
            <a:r>
              <a:rPr lang="en-US" sz="2000" dirty="0"/>
              <a:t>While there are still rows</a:t>
            </a:r>
          </a:p>
          <a:p>
            <a:pPr marL="971550" lvl="1" indent="-514350">
              <a:buFont typeface="+mj-lt"/>
              <a:buAutoNum type="arabicPeriod"/>
            </a:pPr>
            <a:r>
              <a:rPr lang="en-US" sz="2000" dirty="0"/>
              <a:t>Write current row opening tag			   &lt;</a:t>
            </a:r>
            <a:r>
              <a:rPr lang="en-US" sz="2000" dirty="0" err="1"/>
              <a:t>tr</a:t>
            </a:r>
            <a:r>
              <a:rPr lang="en-US" sz="2000" dirty="0"/>
              <a:t>&gt;</a:t>
            </a:r>
          </a:p>
          <a:p>
            <a:pPr marL="971550" lvl="1" indent="-514350">
              <a:buFont typeface="+mj-lt"/>
              <a:buAutoNum type="arabicPeriod"/>
            </a:pPr>
            <a:r>
              <a:rPr lang="en-US" sz="2000" dirty="0"/>
              <a:t>While there are still cells for the current row</a:t>
            </a:r>
          </a:p>
          <a:p>
            <a:pPr marL="1428750" lvl="2" indent="-514350">
              <a:buFont typeface="+mj-lt"/>
              <a:buAutoNum type="arabicPeriod"/>
            </a:pPr>
            <a:r>
              <a:rPr lang="en-US" dirty="0"/>
              <a:t>Write current cell opening tag 			       &lt;td&gt;</a:t>
            </a:r>
          </a:p>
          <a:p>
            <a:pPr marL="1428750" lvl="2" indent="-514350">
              <a:buFont typeface="+mj-lt"/>
              <a:buAutoNum type="arabicPeriod"/>
            </a:pPr>
            <a:r>
              <a:rPr lang="en-US" dirty="0"/>
              <a:t>Enter table data</a:t>
            </a:r>
          </a:p>
          <a:p>
            <a:pPr marL="1428750" lvl="2" indent="-514350">
              <a:buFont typeface="+mj-lt"/>
              <a:buAutoNum type="arabicPeriod"/>
            </a:pPr>
            <a:r>
              <a:rPr lang="en-US" dirty="0"/>
              <a:t>Write current cell closing tag			       &lt;/td&gt;</a:t>
            </a:r>
          </a:p>
          <a:p>
            <a:pPr marL="971550" lvl="1" indent="-514350">
              <a:buFont typeface="+mj-lt"/>
              <a:buAutoNum type="arabicPeriod"/>
            </a:pPr>
            <a:r>
              <a:rPr lang="en-US" sz="2000" dirty="0"/>
              <a:t>Write current row closing tag			   &lt;/</a:t>
            </a:r>
            <a:r>
              <a:rPr lang="en-US" sz="2000" dirty="0" err="1"/>
              <a:t>tr</a:t>
            </a:r>
            <a:r>
              <a:rPr lang="en-US" sz="2000" dirty="0"/>
              <a:t>&gt;</a:t>
            </a:r>
          </a:p>
          <a:p>
            <a:pPr marL="514350" indent="-514350">
              <a:buFont typeface="+mj-lt"/>
              <a:buAutoNum type="arabicPeriod"/>
            </a:pPr>
            <a:r>
              <a:rPr lang="en-US" sz="2000" dirty="0"/>
              <a:t>Write table end tag  				     &lt;/table&gt;</a:t>
            </a:r>
          </a:p>
        </p:txBody>
      </p:sp>
      <p:sp>
        <p:nvSpPr>
          <p:cNvPr id="8" name="Circular Arrow 7"/>
          <p:cNvSpPr/>
          <p:nvPr/>
        </p:nvSpPr>
        <p:spPr>
          <a:xfrm rot="16200000">
            <a:off x="3445219" y="1001669"/>
            <a:ext cx="1136820" cy="97875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rot="16200000">
            <a:off x="2659494" y="1141063"/>
            <a:ext cx="1083182" cy="646331"/>
          </a:xfrm>
          <a:prstGeom prst="rect">
            <a:avLst/>
          </a:prstGeom>
          <a:noFill/>
        </p:spPr>
        <p:txBody>
          <a:bodyPr wrap="none" rtlCol="0">
            <a:spAutoFit/>
          </a:bodyPr>
          <a:lstStyle/>
          <a:p>
            <a:r>
              <a:rPr lang="en-US" dirty="0"/>
              <a:t>If there’s</a:t>
            </a:r>
            <a:br>
              <a:rPr lang="en-US" dirty="0"/>
            </a:br>
            <a:r>
              <a:rPr lang="en-US" dirty="0"/>
              <a:t>another…</a:t>
            </a:r>
          </a:p>
        </p:txBody>
      </p:sp>
      <p:sp>
        <p:nvSpPr>
          <p:cNvPr id="10" name="Circular Arrow 9"/>
          <p:cNvSpPr/>
          <p:nvPr/>
        </p:nvSpPr>
        <p:spPr>
          <a:xfrm rot="16200000">
            <a:off x="3079203" y="3140361"/>
            <a:ext cx="1868852" cy="162508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rot="16200000">
            <a:off x="2439951" y="3541303"/>
            <a:ext cx="1083182" cy="646331"/>
          </a:xfrm>
          <a:prstGeom prst="rect">
            <a:avLst/>
          </a:prstGeom>
          <a:noFill/>
        </p:spPr>
        <p:txBody>
          <a:bodyPr wrap="none" rtlCol="0">
            <a:spAutoFit/>
          </a:bodyPr>
          <a:lstStyle/>
          <a:p>
            <a:r>
              <a:rPr lang="en-US" dirty="0"/>
              <a:t>If there’s</a:t>
            </a:r>
            <a:br>
              <a:rPr lang="en-US" dirty="0"/>
            </a:br>
            <a:r>
              <a:rPr lang="en-US" dirty="0"/>
              <a:t>another…</a:t>
            </a:r>
          </a:p>
        </p:txBody>
      </p:sp>
      <p:sp>
        <p:nvSpPr>
          <p:cNvPr id="12" name="Circular Arrow 11"/>
          <p:cNvSpPr/>
          <p:nvPr/>
        </p:nvSpPr>
        <p:spPr>
          <a:xfrm rot="16200000">
            <a:off x="4026544" y="3610709"/>
            <a:ext cx="934406" cy="978757"/>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3507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Spanning Cells</a:t>
            </a:r>
          </a:p>
        </p:txBody>
      </p:sp>
      <p:sp>
        <p:nvSpPr>
          <p:cNvPr id="35843" name="Rectangle 3"/>
          <p:cNvSpPr>
            <a:spLocks noGrp="1" noChangeArrowheads="1"/>
          </p:cNvSpPr>
          <p:nvPr>
            <p:ph idx="1"/>
          </p:nvPr>
        </p:nvSpPr>
        <p:spPr>
          <a:xfrm>
            <a:off x="-1" y="1379576"/>
            <a:ext cx="5000263" cy="4351338"/>
          </a:xfrm>
        </p:spPr>
        <p:txBody>
          <a:bodyPr>
            <a:normAutofit/>
          </a:bodyPr>
          <a:lstStyle/>
          <a:p>
            <a:pPr marL="0" indent="0">
              <a:buNone/>
            </a:pPr>
            <a:r>
              <a:rPr lang="en-US" altLang="en-US" dirty="0"/>
              <a:t>Cells can be joined using </a:t>
            </a:r>
            <a:r>
              <a:rPr lang="en-US" altLang="en-US" dirty="0" err="1">
                <a:solidFill>
                  <a:srgbClr val="FF0000"/>
                </a:solidFill>
              </a:rPr>
              <a:t>rowspan</a:t>
            </a:r>
            <a:r>
              <a:rPr lang="en-US" altLang="en-US" dirty="0">
                <a:solidFill>
                  <a:srgbClr val="FF0000"/>
                </a:solidFill>
              </a:rPr>
              <a:t> </a:t>
            </a:r>
            <a:r>
              <a:rPr lang="en-US" altLang="en-US" dirty="0"/>
              <a:t>(for vertical joining) and </a:t>
            </a:r>
            <a:r>
              <a:rPr lang="en-US" altLang="en-US" dirty="0" err="1">
                <a:solidFill>
                  <a:srgbClr val="FF0000"/>
                </a:solidFill>
              </a:rPr>
              <a:t>colspan</a:t>
            </a:r>
            <a:r>
              <a:rPr lang="en-US" altLang="en-US" dirty="0">
                <a:solidFill>
                  <a:srgbClr val="FF0000"/>
                </a:solidFill>
              </a:rPr>
              <a:t> </a:t>
            </a:r>
            <a:r>
              <a:rPr lang="en-US" altLang="en-US" dirty="0"/>
              <a:t>(for horizontal joining) attribute on </a:t>
            </a:r>
            <a:r>
              <a:rPr lang="en-US" altLang="en-US" b="1" dirty="0">
                <a:solidFill>
                  <a:srgbClr val="FF0000"/>
                </a:solidFill>
              </a:rPr>
              <a:t>td</a:t>
            </a:r>
            <a:r>
              <a:rPr lang="en-US" altLang="en-US" dirty="0"/>
              <a:t> tag</a:t>
            </a:r>
          </a:p>
          <a:p>
            <a:pPr marL="457200" lvl="1" indent="0">
              <a:buNone/>
            </a:pPr>
            <a:endParaRPr lang="en-US" altLang="en-US" dirty="0">
              <a:ea typeface="ＭＳ Ｐゴシック" panose="020B0600070205080204" pitchFamily="34" charset="-128"/>
            </a:endParaRPr>
          </a:p>
          <a:p>
            <a:pPr marL="0" indent="0">
              <a:buNone/>
            </a:pPr>
            <a:r>
              <a:rPr lang="en-US" altLang="en-US" dirty="0" err="1">
                <a:solidFill>
                  <a:srgbClr val="FF0000"/>
                </a:solidFill>
                <a:ea typeface="ＭＳ Ｐゴシック" panose="020B0600070205080204" pitchFamily="34" charset="-128"/>
              </a:rPr>
              <a:t>rowspan</a:t>
            </a:r>
            <a:r>
              <a:rPr lang="en-US" altLang="en-US" dirty="0">
                <a:ea typeface="ＭＳ Ｐゴシック" panose="020B0600070205080204" pitchFamily="34" charset="-128"/>
              </a:rPr>
              <a:t>=</a:t>
            </a:r>
            <a:r>
              <a:rPr lang="en-US" altLang="en-US" dirty="0">
                <a:solidFill>
                  <a:srgbClr val="7030A0"/>
                </a:solidFill>
                <a:ea typeface="ＭＳ Ｐゴシック" panose="020B0600070205080204" pitchFamily="34" charset="-128"/>
              </a:rPr>
              <a:t>“n”</a:t>
            </a:r>
            <a:r>
              <a:rPr lang="en-US" altLang="en-US" dirty="0">
                <a:ea typeface="ＭＳ Ｐゴシック" panose="020B0600070205080204" pitchFamily="34" charset="-128"/>
              </a:rPr>
              <a:t>  </a:t>
            </a:r>
            <a:r>
              <a:rPr lang="en-US" altLang="en-US" i="1" dirty="0">
                <a:ea typeface="ＭＳ Ｐゴシック" panose="020B0600070205080204" pitchFamily="34" charset="-128"/>
              </a:rPr>
              <a:t>or </a:t>
            </a:r>
            <a:r>
              <a:rPr lang="en-US" altLang="en-US" dirty="0">
                <a:ea typeface="ＭＳ Ｐゴシック" panose="020B0600070205080204" pitchFamily="34" charset="-128"/>
              </a:rPr>
              <a:t> </a:t>
            </a:r>
            <a:r>
              <a:rPr lang="en-US" altLang="en-US" dirty="0" err="1">
                <a:solidFill>
                  <a:srgbClr val="FF0000"/>
                </a:solidFill>
                <a:ea typeface="ＭＳ Ｐゴシック" panose="020B0600070205080204" pitchFamily="34" charset="-128"/>
              </a:rPr>
              <a:t>colspan</a:t>
            </a:r>
            <a:r>
              <a:rPr lang="en-US" altLang="en-US" dirty="0">
                <a:ea typeface="ＭＳ Ｐゴシック" panose="020B0600070205080204" pitchFamily="34" charset="-128"/>
              </a:rPr>
              <a:t>=</a:t>
            </a:r>
            <a:r>
              <a:rPr lang="en-US" altLang="en-US" dirty="0">
                <a:solidFill>
                  <a:srgbClr val="7030A0"/>
                </a:solidFill>
                <a:ea typeface="ＭＳ Ｐゴシック" panose="020B0600070205080204" pitchFamily="34" charset="-128"/>
              </a:rPr>
              <a:t>“n”</a:t>
            </a:r>
          </a:p>
          <a:p>
            <a:pPr marL="457200" lvl="1" indent="0">
              <a:buNone/>
            </a:pPr>
            <a:r>
              <a:rPr lang="en-US" altLang="en-US" b="1" dirty="0">
                <a:solidFill>
                  <a:srgbClr val="FF0000"/>
                </a:solidFill>
                <a:ea typeface="ＭＳ Ｐゴシック" panose="020B0600070205080204" pitchFamily="34" charset="-128"/>
              </a:rPr>
              <a:t>n</a:t>
            </a:r>
            <a:r>
              <a:rPr lang="en-US" altLang="en-US" dirty="0">
                <a:ea typeface="ＭＳ Ｐゴシック" panose="020B0600070205080204" pitchFamily="34" charset="-128"/>
              </a:rPr>
              <a:t> represents number of rows or columns to span across</a:t>
            </a:r>
          </a:p>
          <a:p>
            <a:pPr lvl="2" eaLnBrk="1" hangingPunct="1">
              <a:buFont typeface="Arial" panose="020B0604020202020204" pitchFamily="34" charset="0"/>
              <a:buNone/>
            </a:pPr>
            <a:endParaRPr lang="en-US" altLang="en-US" dirty="0">
              <a:ea typeface="ＭＳ Ｐゴシック" panose="020B0600070205080204" pitchFamily="34" charset="-128"/>
            </a:endParaRPr>
          </a:p>
        </p:txBody>
      </p:sp>
      <p:pic>
        <p:nvPicPr>
          <p:cNvPr id="3" name="Picture 2" descr="Text&#10;&#10;Description automatically generated">
            <a:extLst>
              <a:ext uri="{FF2B5EF4-FFF2-40B4-BE49-F238E27FC236}">
                <a16:creationId xmlns:a16="http://schemas.microsoft.com/office/drawing/2014/main" id="{2EAC160A-5E65-4DD9-8CF7-76D3EB62ACC7}"/>
              </a:ext>
            </a:extLst>
          </p:cNvPr>
          <p:cNvPicPr>
            <a:picLocks noChangeAspect="1"/>
          </p:cNvPicPr>
          <p:nvPr/>
        </p:nvPicPr>
        <p:blipFill>
          <a:blip r:embed="rId2"/>
          <a:stretch>
            <a:fillRect/>
          </a:stretch>
        </p:blipFill>
        <p:spPr>
          <a:xfrm>
            <a:off x="5063596" y="1194284"/>
            <a:ext cx="6952757" cy="3773143"/>
          </a:xfrm>
          <a:prstGeom prst="rect">
            <a:avLst/>
          </a:prstGeom>
        </p:spPr>
      </p:pic>
      <p:sp>
        <p:nvSpPr>
          <p:cNvPr id="4" name="Rectangle 3">
            <a:extLst>
              <a:ext uri="{FF2B5EF4-FFF2-40B4-BE49-F238E27FC236}">
                <a16:creationId xmlns:a16="http://schemas.microsoft.com/office/drawing/2014/main" id="{AC400810-8F1C-48A4-86C6-6A3F292E4DCD}"/>
              </a:ext>
            </a:extLst>
          </p:cNvPr>
          <p:cNvSpPr/>
          <p:nvPr/>
        </p:nvSpPr>
        <p:spPr>
          <a:xfrm>
            <a:off x="7986793" y="1828800"/>
            <a:ext cx="1611824" cy="3667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E856528-D46B-4934-AD9A-532AA026EA27}"/>
              </a:ext>
            </a:extLst>
          </p:cNvPr>
          <p:cNvSpPr/>
          <p:nvPr/>
        </p:nvSpPr>
        <p:spPr>
          <a:xfrm>
            <a:off x="9389388" y="2877059"/>
            <a:ext cx="1611824" cy="36679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535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2" end="2"/>
                                            </p:txEl>
                                          </p:spTgt>
                                        </p:tgtEl>
                                        <p:attrNameLst>
                                          <p:attrName>style.visibility</p:attrName>
                                        </p:attrNameLst>
                                      </p:cBhvr>
                                      <p:to>
                                        <p:strVal val="visible"/>
                                      </p:to>
                                    </p:set>
                                    <p:animEffect transition="in" filter="fade">
                                      <p:cBhvr>
                                        <p:cTn id="12" dur="500"/>
                                        <p:tgtEl>
                                          <p:spTgt spid="3584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843">
                                            <p:txEl>
                                              <p:pRg st="3" end="3"/>
                                            </p:txEl>
                                          </p:spTgt>
                                        </p:tgtEl>
                                        <p:attrNameLst>
                                          <p:attrName>style.visibility</p:attrName>
                                        </p:attrNameLst>
                                      </p:cBhvr>
                                      <p:to>
                                        <p:strVal val="visible"/>
                                      </p:to>
                                    </p:set>
                                    <p:animEffect transition="in" filter="fade">
                                      <p:cBhvr>
                                        <p:cTn id="15" dur="500"/>
                                        <p:tgtEl>
                                          <p:spTgt spid="35843">
                                            <p:txEl>
                                              <p:pRg st="3" end="3"/>
                                            </p:txEl>
                                          </p:spTgt>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1000"/>
                            </p:stCondLst>
                            <p:childTnLst>
                              <p:par>
                                <p:cTn id="21" presetID="21"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heel(1)">
                                      <p:cBhvr>
                                        <p:cTn id="23" dur="2000"/>
                                        <p:tgtEl>
                                          <p:spTgt spid="4"/>
                                        </p:tgtEl>
                                      </p:cBhvr>
                                    </p:animEffect>
                                  </p:childTnLst>
                                </p:cTn>
                              </p:par>
                            </p:childTnLst>
                          </p:cTn>
                        </p:par>
                        <p:par>
                          <p:cTn id="24" fill="hold">
                            <p:stCondLst>
                              <p:cond delay="3000"/>
                            </p:stCondLst>
                            <p:childTnLst>
                              <p:par>
                                <p:cTn id="25" presetID="21"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4"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ble&#10;&#10;Description automatically generated">
            <a:extLst>
              <a:ext uri="{FF2B5EF4-FFF2-40B4-BE49-F238E27FC236}">
                <a16:creationId xmlns:a16="http://schemas.microsoft.com/office/drawing/2014/main" id="{13E45CCF-070D-4D6E-BBE2-C8308A7D91ED}"/>
              </a:ext>
            </a:extLst>
          </p:cNvPr>
          <p:cNvPicPr>
            <a:picLocks noChangeAspect="1"/>
          </p:cNvPicPr>
          <p:nvPr/>
        </p:nvPicPr>
        <p:blipFill>
          <a:blip r:embed="rId2"/>
          <a:stretch>
            <a:fillRect/>
          </a:stretch>
        </p:blipFill>
        <p:spPr>
          <a:xfrm>
            <a:off x="3261193" y="1201727"/>
            <a:ext cx="6259932" cy="3240438"/>
          </a:xfrm>
          <a:prstGeom prst="rect">
            <a:avLst/>
          </a:prstGeom>
        </p:spPr>
      </p:pic>
      <p:sp>
        <p:nvSpPr>
          <p:cNvPr id="7" name="Rectangle 6">
            <a:extLst>
              <a:ext uri="{FF2B5EF4-FFF2-40B4-BE49-F238E27FC236}">
                <a16:creationId xmlns:a16="http://schemas.microsoft.com/office/drawing/2014/main" id="{FA9D5B60-3D5C-4DB1-B85D-97816536B8E5}"/>
              </a:ext>
            </a:extLst>
          </p:cNvPr>
          <p:cNvSpPr/>
          <p:nvPr/>
        </p:nvSpPr>
        <p:spPr>
          <a:xfrm>
            <a:off x="5391150" y="1344930"/>
            <a:ext cx="4050030" cy="1009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25B055-0128-413B-B39A-A62A6DB2193F}"/>
              </a:ext>
            </a:extLst>
          </p:cNvPr>
          <p:cNvSpPr/>
          <p:nvPr/>
        </p:nvSpPr>
        <p:spPr>
          <a:xfrm>
            <a:off x="7416800" y="2354580"/>
            <a:ext cx="2024379" cy="20383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257DF02A-6850-441D-8400-7F9AE8B41A94}"/>
              </a:ext>
            </a:extLst>
          </p:cNvPr>
          <p:cNvSpPr txBox="1">
            <a:spLocks noChangeArrowheads="1"/>
          </p:cNvSpPr>
          <p:nvPr/>
        </p:nvSpPr>
        <p:spPr>
          <a:xfrm>
            <a:off x="838200" y="0"/>
            <a:ext cx="10515600" cy="1325563"/>
          </a:xfrm>
          <a:prstGeom prst="rect">
            <a:avLst/>
          </a:prstGeom>
        </p:spPr>
        <p:txBody>
          <a:bodyPr rtlCol="0">
            <a:normAutofit/>
          </a:bodyPr>
          <a:lst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a:lstStyle>
          <a:p>
            <a:pPr>
              <a:defRPr/>
            </a:pPr>
            <a:r>
              <a:rPr lang="en-US"/>
              <a:t>Spanning Cells</a:t>
            </a:r>
            <a:endParaRPr lang="en-US" dirty="0"/>
          </a:p>
        </p:txBody>
      </p:sp>
    </p:spTree>
    <p:extLst>
      <p:ext uri="{BB962C8B-B14F-4D97-AF65-F5344CB8AC3E}">
        <p14:creationId xmlns:p14="http://schemas.microsoft.com/office/powerpoint/2010/main" val="2726257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000"/>
                                        <p:tgtEl>
                                          <p:spTgt spid="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Spanning Cells</a:t>
            </a:r>
          </a:p>
        </p:txBody>
      </p:sp>
      <p:sp>
        <p:nvSpPr>
          <p:cNvPr id="3" name="Content Placeholder 2"/>
          <p:cNvSpPr>
            <a:spLocks noGrp="1"/>
          </p:cNvSpPr>
          <p:nvPr>
            <p:ph idx="1"/>
          </p:nvPr>
        </p:nvSpPr>
        <p:spPr>
          <a:xfrm>
            <a:off x="646110" y="1356360"/>
            <a:ext cx="9988361" cy="5117592"/>
          </a:xfrm>
        </p:spPr>
        <p:txBody>
          <a:bodyPr>
            <a:normAutofit/>
          </a:bodyPr>
          <a:lstStyle/>
          <a:p>
            <a:pPr marL="0" indent="0">
              <a:spcAft>
                <a:spcPts val="1200"/>
              </a:spcAft>
              <a:buNone/>
            </a:pPr>
            <a:r>
              <a:rPr lang="en-US" sz="2800" dirty="0"/>
              <a:t>When writing code for a table that includes merged cells, pencil and paper can make the job easier</a:t>
            </a:r>
          </a:p>
          <a:p>
            <a:pPr marL="0" indent="0">
              <a:spcAft>
                <a:spcPts val="1200"/>
              </a:spcAft>
              <a:buNone/>
            </a:pPr>
            <a:r>
              <a:rPr lang="en-US" sz="2800" dirty="0"/>
              <a:t>Remember, HTML draws tables row by row</a:t>
            </a:r>
          </a:p>
          <a:p>
            <a:pPr marL="0" indent="0">
              <a:spcAft>
                <a:spcPts val="1200"/>
              </a:spcAft>
              <a:buNone/>
            </a:pPr>
            <a:r>
              <a:rPr lang="en-US" sz="2800" dirty="0"/>
              <a:t>Draw out the proposed table by hand</a:t>
            </a:r>
          </a:p>
          <a:p>
            <a:pPr marL="457200" lvl="1" indent="0">
              <a:spcAft>
                <a:spcPts val="1200"/>
              </a:spcAft>
              <a:buNone/>
            </a:pPr>
            <a:r>
              <a:rPr lang="en-US" sz="2600" dirty="0"/>
              <a:t>It may help to put &lt;</a:t>
            </a:r>
            <a:r>
              <a:rPr lang="en-US" sz="2600" dirty="0" err="1"/>
              <a:t>tr</a:t>
            </a:r>
            <a:r>
              <a:rPr lang="en-US" sz="2600" dirty="0"/>
              <a:t>&gt; tags around each row and &lt;td&gt; tags above each column</a:t>
            </a:r>
          </a:p>
        </p:txBody>
      </p:sp>
    </p:spTree>
    <p:extLst>
      <p:ext uri="{BB962C8B-B14F-4D97-AF65-F5344CB8AC3E}">
        <p14:creationId xmlns:p14="http://schemas.microsoft.com/office/powerpoint/2010/main" val="254928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066"/>
            <a:ext cx="10515600" cy="1325563"/>
          </a:xfrm>
        </p:spPr>
        <p:txBody>
          <a:bodyPr/>
          <a:lstStyle/>
          <a:p>
            <a:r>
              <a:rPr lang="en-US" dirty="0"/>
              <a:t>Spanning Cells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47081426"/>
              </p:ext>
            </p:extLst>
          </p:nvPr>
        </p:nvGraphicFramePr>
        <p:xfrm>
          <a:off x="1800251" y="1162144"/>
          <a:ext cx="8796720" cy="4076152"/>
        </p:xfrm>
        <a:graphic>
          <a:graphicData uri="http://schemas.openxmlformats.org/drawingml/2006/table">
            <a:tbl>
              <a:tblPr firstRow="1" bandRow="1">
                <a:tableStyleId>{D7AC3CCA-C797-4891-BE02-D94E43425B78}</a:tableStyleId>
              </a:tblPr>
              <a:tblGrid>
                <a:gridCol w="2199180">
                  <a:extLst>
                    <a:ext uri="{9D8B030D-6E8A-4147-A177-3AD203B41FA5}">
                      <a16:colId xmlns:a16="http://schemas.microsoft.com/office/drawing/2014/main" val="20000"/>
                    </a:ext>
                  </a:extLst>
                </a:gridCol>
                <a:gridCol w="2199180">
                  <a:extLst>
                    <a:ext uri="{9D8B030D-6E8A-4147-A177-3AD203B41FA5}">
                      <a16:colId xmlns:a16="http://schemas.microsoft.com/office/drawing/2014/main" val="20001"/>
                    </a:ext>
                  </a:extLst>
                </a:gridCol>
                <a:gridCol w="2199180">
                  <a:extLst>
                    <a:ext uri="{9D8B030D-6E8A-4147-A177-3AD203B41FA5}">
                      <a16:colId xmlns:a16="http://schemas.microsoft.com/office/drawing/2014/main" val="20002"/>
                    </a:ext>
                  </a:extLst>
                </a:gridCol>
                <a:gridCol w="2199180">
                  <a:extLst>
                    <a:ext uri="{9D8B030D-6E8A-4147-A177-3AD203B41FA5}">
                      <a16:colId xmlns:a16="http://schemas.microsoft.com/office/drawing/2014/main" val="20003"/>
                    </a:ext>
                  </a:extLst>
                </a:gridCol>
              </a:tblGrid>
              <a:tr h="1019038">
                <a:tc>
                  <a:txBody>
                    <a:bodyPr/>
                    <a:lstStyle/>
                    <a:p>
                      <a:pPr algn="ctr"/>
                      <a:endParaRPr lang="en-US" dirty="0"/>
                    </a:p>
                  </a:txBody>
                  <a:tcPr anchor="ctr"/>
                </a:tc>
                <a:tc gridSpan="3">
                  <a:txBody>
                    <a:bodyPr/>
                    <a:lstStyle/>
                    <a:p>
                      <a:pPr algn="ctr"/>
                      <a:endParaRPr lang="en-US"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019038">
                <a:tc rowSpan="3">
                  <a:txBody>
                    <a:bodyPr/>
                    <a:lstStyle/>
                    <a:p>
                      <a:pPr algn="ct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dirty="0"/>
                    </a:p>
                  </a:txBody>
                  <a:tcPr anchor="ctr"/>
                </a:tc>
                <a:extLst>
                  <a:ext uri="{0D108BD9-81ED-4DB2-BD59-A6C34878D82A}">
                    <a16:rowId xmlns:a16="http://schemas.microsoft.com/office/drawing/2014/main" val="10001"/>
                  </a:ext>
                </a:extLst>
              </a:tr>
              <a:tr h="1019038">
                <a:tc vMerge="1">
                  <a:txBody>
                    <a:bodyPr/>
                    <a:lstStyle/>
                    <a:p>
                      <a:endParaRPr lang="en-US" dirty="0"/>
                    </a:p>
                  </a:txBody>
                  <a:tcPr/>
                </a:tc>
                <a:tc rowSpan="2">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1019038">
                <a:tc vMerge="1">
                  <a:txBody>
                    <a:bodyPr/>
                    <a:lstStyle/>
                    <a:p>
                      <a:endParaRPr lang="en-US" dirty="0"/>
                    </a:p>
                  </a:txBody>
                  <a:tcPr/>
                </a:tc>
                <a:tc vMerge="1">
                  <a:txBody>
                    <a:bodyPr/>
                    <a:lstStyle/>
                    <a:p>
                      <a:endParaRPr lang="en-US" dirty="0"/>
                    </a:p>
                  </a:txBody>
                  <a:tcPr/>
                </a:tc>
                <a:tc gridSpan="2">
                  <a:txBody>
                    <a:bodyPr/>
                    <a:lstStyle/>
                    <a:p>
                      <a:pPr algn="ctr"/>
                      <a:endParaRPr lang="en-US" dirty="0"/>
                    </a:p>
                  </a:txBody>
                  <a:tcPr anchor="ct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538378" y="1443140"/>
            <a:ext cx="788999" cy="523220"/>
          </a:xfrm>
          <a:prstGeom prst="rect">
            <a:avLst/>
          </a:prstGeom>
          <a:noFill/>
        </p:spPr>
        <p:txBody>
          <a:bodyPr wrap="none" rtlCol="0">
            <a:spAutoFit/>
          </a:bodyPr>
          <a:lstStyle/>
          <a:p>
            <a:r>
              <a:rPr lang="en-US" sz="2800" dirty="0"/>
              <a:t>&lt;</a:t>
            </a:r>
            <a:r>
              <a:rPr lang="en-US" sz="2800" dirty="0" err="1"/>
              <a:t>tr</a:t>
            </a:r>
            <a:r>
              <a:rPr lang="en-US" sz="2800" dirty="0"/>
              <a:t>&gt;</a:t>
            </a:r>
          </a:p>
        </p:txBody>
      </p:sp>
      <p:sp>
        <p:nvSpPr>
          <p:cNvPr id="6" name="TextBox 5"/>
          <p:cNvSpPr txBox="1"/>
          <p:nvPr/>
        </p:nvSpPr>
        <p:spPr>
          <a:xfrm>
            <a:off x="538379" y="2490812"/>
            <a:ext cx="788999" cy="523220"/>
          </a:xfrm>
          <a:prstGeom prst="rect">
            <a:avLst/>
          </a:prstGeom>
          <a:noFill/>
        </p:spPr>
        <p:txBody>
          <a:bodyPr wrap="none" rtlCol="0">
            <a:spAutoFit/>
          </a:bodyPr>
          <a:lstStyle/>
          <a:p>
            <a:r>
              <a:rPr lang="en-US" sz="2800" dirty="0"/>
              <a:t>&lt;</a:t>
            </a:r>
            <a:r>
              <a:rPr lang="en-US" sz="2800" dirty="0" err="1"/>
              <a:t>tr</a:t>
            </a:r>
            <a:r>
              <a:rPr lang="en-US" sz="2800" dirty="0"/>
              <a:t>&gt;</a:t>
            </a:r>
          </a:p>
        </p:txBody>
      </p:sp>
      <p:sp>
        <p:nvSpPr>
          <p:cNvPr id="7" name="TextBox 6"/>
          <p:cNvSpPr txBox="1"/>
          <p:nvPr/>
        </p:nvSpPr>
        <p:spPr>
          <a:xfrm>
            <a:off x="538379" y="3603528"/>
            <a:ext cx="788999" cy="523220"/>
          </a:xfrm>
          <a:prstGeom prst="rect">
            <a:avLst/>
          </a:prstGeom>
          <a:noFill/>
        </p:spPr>
        <p:txBody>
          <a:bodyPr wrap="none" rtlCol="0">
            <a:spAutoFit/>
          </a:bodyPr>
          <a:lstStyle/>
          <a:p>
            <a:r>
              <a:rPr lang="en-US" sz="2800" dirty="0"/>
              <a:t>&lt;</a:t>
            </a:r>
            <a:r>
              <a:rPr lang="en-US" sz="2800" dirty="0" err="1"/>
              <a:t>tr</a:t>
            </a:r>
            <a:r>
              <a:rPr lang="en-US" sz="2800" dirty="0"/>
              <a:t>&gt;</a:t>
            </a:r>
          </a:p>
        </p:txBody>
      </p:sp>
      <p:sp>
        <p:nvSpPr>
          <p:cNvPr id="8" name="TextBox 7"/>
          <p:cNvSpPr txBox="1"/>
          <p:nvPr/>
        </p:nvSpPr>
        <p:spPr>
          <a:xfrm>
            <a:off x="565331" y="4715074"/>
            <a:ext cx="788999" cy="523220"/>
          </a:xfrm>
          <a:prstGeom prst="rect">
            <a:avLst/>
          </a:prstGeom>
          <a:noFill/>
        </p:spPr>
        <p:txBody>
          <a:bodyPr wrap="none" rtlCol="0">
            <a:spAutoFit/>
          </a:bodyPr>
          <a:lstStyle/>
          <a:p>
            <a:r>
              <a:rPr lang="en-US" sz="2800" dirty="0"/>
              <a:t>&lt;</a:t>
            </a:r>
            <a:r>
              <a:rPr lang="en-US" sz="2800" dirty="0" err="1"/>
              <a:t>tr</a:t>
            </a:r>
            <a:r>
              <a:rPr lang="en-US" sz="2800" dirty="0"/>
              <a:t>&gt;</a:t>
            </a:r>
          </a:p>
        </p:txBody>
      </p:sp>
      <p:sp>
        <p:nvSpPr>
          <p:cNvPr id="9" name="TextBox 8"/>
          <p:cNvSpPr txBox="1"/>
          <p:nvPr/>
        </p:nvSpPr>
        <p:spPr>
          <a:xfrm>
            <a:off x="10849762" y="1443140"/>
            <a:ext cx="928459" cy="523220"/>
          </a:xfrm>
          <a:prstGeom prst="rect">
            <a:avLst/>
          </a:prstGeom>
          <a:noFill/>
        </p:spPr>
        <p:txBody>
          <a:bodyPr wrap="none" rtlCol="0">
            <a:spAutoFit/>
          </a:bodyPr>
          <a:lstStyle/>
          <a:p>
            <a:r>
              <a:rPr lang="en-US" sz="2800" dirty="0"/>
              <a:t>&lt;/</a:t>
            </a:r>
            <a:r>
              <a:rPr lang="en-US" sz="2800" dirty="0" err="1"/>
              <a:t>tr</a:t>
            </a:r>
            <a:r>
              <a:rPr lang="en-US" sz="2800" dirty="0"/>
              <a:t>&gt;</a:t>
            </a:r>
          </a:p>
        </p:txBody>
      </p:sp>
      <p:sp>
        <p:nvSpPr>
          <p:cNvPr id="10" name="TextBox 9"/>
          <p:cNvSpPr txBox="1"/>
          <p:nvPr/>
        </p:nvSpPr>
        <p:spPr>
          <a:xfrm>
            <a:off x="10849763" y="2490812"/>
            <a:ext cx="928459" cy="523220"/>
          </a:xfrm>
          <a:prstGeom prst="rect">
            <a:avLst/>
          </a:prstGeom>
          <a:noFill/>
        </p:spPr>
        <p:txBody>
          <a:bodyPr wrap="none" rtlCol="0">
            <a:spAutoFit/>
          </a:bodyPr>
          <a:lstStyle/>
          <a:p>
            <a:r>
              <a:rPr lang="en-US" sz="2800" dirty="0"/>
              <a:t>&lt;/</a:t>
            </a:r>
            <a:r>
              <a:rPr lang="en-US" sz="2800" dirty="0" err="1"/>
              <a:t>tr</a:t>
            </a:r>
            <a:r>
              <a:rPr lang="en-US" sz="2800" dirty="0"/>
              <a:t>&gt;</a:t>
            </a:r>
          </a:p>
        </p:txBody>
      </p:sp>
      <p:sp>
        <p:nvSpPr>
          <p:cNvPr id="11" name="TextBox 10"/>
          <p:cNvSpPr txBox="1"/>
          <p:nvPr/>
        </p:nvSpPr>
        <p:spPr>
          <a:xfrm>
            <a:off x="10849763" y="3603528"/>
            <a:ext cx="928459" cy="523220"/>
          </a:xfrm>
          <a:prstGeom prst="rect">
            <a:avLst/>
          </a:prstGeom>
          <a:noFill/>
        </p:spPr>
        <p:txBody>
          <a:bodyPr wrap="none" rtlCol="0">
            <a:spAutoFit/>
          </a:bodyPr>
          <a:lstStyle/>
          <a:p>
            <a:r>
              <a:rPr lang="en-US" sz="2800" dirty="0"/>
              <a:t>&lt;/</a:t>
            </a:r>
            <a:r>
              <a:rPr lang="en-US" sz="2800" dirty="0" err="1"/>
              <a:t>tr</a:t>
            </a:r>
            <a:r>
              <a:rPr lang="en-US" sz="2800" dirty="0"/>
              <a:t>&gt;</a:t>
            </a:r>
          </a:p>
        </p:txBody>
      </p:sp>
      <p:sp>
        <p:nvSpPr>
          <p:cNvPr id="12" name="TextBox 11"/>
          <p:cNvSpPr txBox="1"/>
          <p:nvPr/>
        </p:nvSpPr>
        <p:spPr>
          <a:xfrm>
            <a:off x="10876715" y="4715074"/>
            <a:ext cx="928459" cy="523220"/>
          </a:xfrm>
          <a:prstGeom prst="rect">
            <a:avLst/>
          </a:prstGeom>
          <a:noFill/>
        </p:spPr>
        <p:txBody>
          <a:bodyPr wrap="none" rtlCol="0">
            <a:spAutoFit/>
          </a:bodyPr>
          <a:lstStyle/>
          <a:p>
            <a:r>
              <a:rPr lang="en-US" sz="2800" dirty="0"/>
              <a:t>&lt;/</a:t>
            </a:r>
            <a:r>
              <a:rPr lang="en-US" sz="2800" dirty="0" err="1"/>
              <a:t>tr</a:t>
            </a:r>
            <a:r>
              <a:rPr lang="en-US" sz="2800" dirty="0"/>
              <a:t>&gt;</a:t>
            </a:r>
          </a:p>
        </p:txBody>
      </p:sp>
      <p:sp>
        <p:nvSpPr>
          <p:cNvPr id="13" name="TextBox 12"/>
          <p:cNvSpPr txBox="1"/>
          <p:nvPr/>
        </p:nvSpPr>
        <p:spPr>
          <a:xfrm>
            <a:off x="2309266" y="461879"/>
            <a:ext cx="849079" cy="523220"/>
          </a:xfrm>
          <a:prstGeom prst="rect">
            <a:avLst/>
          </a:prstGeom>
          <a:noFill/>
        </p:spPr>
        <p:txBody>
          <a:bodyPr wrap="none" rtlCol="0">
            <a:spAutoFit/>
          </a:bodyPr>
          <a:lstStyle/>
          <a:p>
            <a:r>
              <a:rPr lang="en-US" sz="2800" dirty="0"/>
              <a:t>&lt;td&gt;</a:t>
            </a:r>
          </a:p>
        </p:txBody>
      </p:sp>
      <p:sp>
        <p:nvSpPr>
          <p:cNvPr id="14" name="TextBox 13"/>
          <p:cNvSpPr txBox="1"/>
          <p:nvPr/>
        </p:nvSpPr>
        <p:spPr>
          <a:xfrm>
            <a:off x="4701946" y="461879"/>
            <a:ext cx="849079" cy="523220"/>
          </a:xfrm>
          <a:prstGeom prst="rect">
            <a:avLst/>
          </a:prstGeom>
          <a:noFill/>
        </p:spPr>
        <p:txBody>
          <a:bodyPr wrap="none" rtlCol="0">
            <a:spAutoFit/>
          </a:bodyPr>
          <a:lstStyle/>
          <a:p>
            <a:r>
              <a:rPr lang="en-US" sz="2800" dirty="0"/>
              <a:t>&lt;td&gt;</a:t>
            </a:r>
          </a:p>
        </p:txBody>
      </p:sp>
      <p:sp>
        <p:nvSpPr>
          <p:cNvPr id="15" name="TextBox 14"/>
          <p:cNvSpPr txBox="1"/>
          <p:nvPr/>
        </p:nvSpPr>
        <p:spPr>
          <a:xfrm>
            <a:off x="6805066" y="461879"/>
            <a:ext cx="849079" cy="523220"/>
          </a:xfrm>
          <a:prstGeom prst="rect">
            <a:avLst/>
          </a:prstGeom>
          <a:noFill/>
        </p:spPr>
        <p:txBody>
          <a:bodyPr wrap="none" rtlCol="0">
            <a:spAutoFit/>
          </a:bodyPr>
          <a:lstStyle/>
          <a:p>
            <a:r>
              <a:rPr lang="en-US" sz="2800" dirty="0"/>
              <a:t>&lt;td&gt;</a:t>
            </a:r>
          </a:p>
        </p:txBody>
      </p:sp>
      <p:sp>
        <p:nvSpPr>
          <p:cNvPr id="16" name="TextBox 15"/>
          <p:cNvSpPr txBox="1"/>
          <p:nvPr/>
        </p:nvSpPr>
        <p:spPr>
          <a:xfrm>
            <a:off x="8899042" y="461879"/>
            <a:ext cx="849079" cy="523220"/>
          </a:xfrm>
          <a:prstGeom prst="rect">
            <a:avLst/>
          </a:prstGeom>
          <a:noFill/>
        </p:spPr>
        <p:txBody>
          <a:bodyPr wrap="none" rtlCol="0">
            <a:spAutoFit/>
          </a:bodyPr>
          <a:lstStyle/>
          <a:p>
            <a:r>
              <a:rPr lang="en-US" sz="2800" dirty="0"/>
              <a:t>&lt;td&gt;</a:t>
            </a:r>
          </a:p>
        </p:txBody>
      </p:sp>
      <p:sp>
        <p:nvSpPr>
          <p:cNvPr id="17" name="TextBox 16"/>
          <p:cNvSpPr txBox="1"/>
          <p:nvPr/>
        </p:nvSpPr>
        <p:spPr>
          <a:xfrm>
            <a:off x="2452734" y="1520084"/>
            <a:ext cx="611706" cy="369332"/>
          </a:xfrm>
          <a:prstGeom prst="rect">
            <a:avLst/>
          </a:prstGeom>
          <a:noFill/>
        </p:spPr>
        <p:txBody>
          <a:bodyPr wrap="none" rtlCol="0">
            <a:spAutoFit/>
          </a:bodyPr>
          <a:lstStyle/>
          <a:p>
            <a:r>
              <a:rPr lang="en-US" dirty="0"/>
              <a:t>&lt;td&gt;</a:t>
            </a:r>
          </a:p>
        </p:txBody>
      </p:sp>
      <p:sp>
        <p:nvSpPr>
          <p:cNvPr id="18" name="TextBox 17"/>
          <p:cNvSpPr txBox="1"/>
          <p:nvPr/>
        </p:nvSpPr>
        <p:spPr>
          <a:xfrm>
            <a:off x="6113370" y="1520084"/>
            <a:ext cx="1804020" cy="369332"/>
          </a:xfrm>
          <a:prstGeom prst="rect">
            <a:avLst/>
          </a:prstGeom>
          <a:noFill/>
        </p:spPr>
        <p:txBody>
          <a:bodyPr wrap="none" rtlCol="0">
            <a:spAutoFit/>
          </a:bodyPr>
          <a:lstStyle/>
          <a:p>
            <a:r>
              <a:rPr lang="en-US" dirty="0"/>
              <a:t>&lt;td </a:t>
            </a:r>
            <a:r>
              <a:rPr lang="en-US" dirty="0" err="1"/>
              <a:t>colspan</a:t>
            </a:r>
            <a:r>
              <a:rPr lang="en-US" dirty="0"/>
              <a:t>=“3”&gt;</a:t>
            </a:r>
          </a:p>
        </p:txBody>
      </p:sp>
      <p:sp>
        <p:nvSpPr>
          <p:cNvPr id="19" name="TextBox 18"/>
          <p:cNvSpPr txBox="1"/>
          <p:nvPr/>
        </p:nvSpPr>
        <p:spPr>
          <a:xfrm>
            <a:off x="1773412" y="2567756"/>
            <a:ext cx="1893852" cy="369332"/>
          </a:xfrm>
          <a:prstGeom prst="rect">
            <a:avLst/>
          </a:prstGeom>
          <a:noFill/>
        </p:spPr>
        <p:txBody>
          <a:bodyPr wrap="none" rtlCol="0">
            <a:spAutoFit/>
          </a:bodyPr>
          <a:lstStyle/>
          <a:p>
            <a:r>
              <a:rPr lang="en-US" dirty="0"/>
              <a:t>&lt;td </a:t>
            </a:r>
            <a:r>
              <a:rPr lang="en-US" dirty="0" err="1"/>
              <a:t>rowspan</a:t>
            </a:r>
            <a:r>
              <a:rPr lang="en-US" dirty="0"/>
              <a:t>=“3”&gt;</a:t>
            </a:r>
          </a:p>
        </p:txBody>
      </p:sp>
      <p:sp>
        <p:nvSpPr>
          <p:cNvPr id="20" name="TextBox 19"/>
          <p:cNvSpPr txBox="1"/>
          <p:nvPr/>
        </p:nvSpPr>
        <p:spPr>
          <a:xfrm>
            <a:off x="4786725" y="2567756"/>
            <a:ext cx="611706" cy="369332"/>
          </a:xfrm>
          <a:prstGeom prst="rect">
            <a:avLst/>
          </a:prstGeom>
          <a:noFill/>
        </p:spPr>
        <p:txBody>
          <a:bodyPr wrap="none" rtlCol="0">
            <a:spAutoFit/>
          </a:bodyPr>
          <a:lstStyle/>
          <a:p>
            <a:r>
              <a:rPr lang="en-US" dirty="0"/>
              <a:t>&lt;td&gt;</a:t>
            </a:r>
          </a:p>
        </p:txBody>
      </p:sp>
      <p:sp>
        <p:nvSpPr>
          <p:cNvPr id="21" name="TextBox 20"/>
          <p:cNvSpPr txBox="1"/>
          <p:nvPr/>
        </p:nvSpPr>
        <p:spPr>
          <a:xfrm>
            <a:off x="6948534" y="2567756"/>
            <a:ext cx="611706" cy="369332"/>
          </a:xfrm>
          <a:prstGeom prst="rect">
            <a:avLst/>
          </a:prstGeom>
          <a:noFill/>
        </p:spPr>
        <p:txBody>
          <a:bodyPr wrap="none" rtlCol="0">
            <a:spAutoFit/>
          </a:bodyPr>
          <a:lstStyle/>
          <a:p>
            <a:r>
              <a:rPr lang="en-US" dirty="0"/>
              <a:t>&lt;td&gt;</a:t>
            </a:r>
          </a:p>
        </p:txBody>
      </p:sp>
      <p:sp>
        <p:nvSpPr>
          <p:cNvPr id="22" name="TextBox 21"/>
          <p:cNvSpPr txBox="1"/>
          <p:nvPr/>
        </p:nvSpPr>
        <p:spPr>
          <a:xfrm>
            <a:off x="9185980" y="2567756"/>
            <a:ext cx="611706" cy="369332"/>
          </a:xfrm>
          <a:prstGeom prst="rect">
            <a:avLst/>
          </a:prstGeom>
          <a:noFill/>
        </p:spPr>
        <p:txBody>
          <a:bodyPr wrap="none" rtlCol="0">
            <a:spAutoFit/>
          </a:bodyPr>
          <a:lstStyle/>
          <a:p>
            <a:r>
              <a:rPr lang="en-US" dirty="0"/>
              <a:t>&lt;td&gt;</a:t>
            </a:r>
          </a:p>
        </p:txBody>
      </p:sp>
      <p:sp>
        <p:nvSpPr>
          <p:cNvPr id="23" name="TextBox 22"/>
          <p:cNvSpPr txBox="1"/>
          <p:nvPr/>
        </p:nvSpPr>
        <p:spPr>
          <a:xfrm>
            <a:off x="4025817" y="3680472"/>
            <a:ext cx="1893852" cy="369332"/>
          </a:xfrm>
          <a:prstGeom prst="rect">
            <a:avLst/>
          </a:prstGeom>
          <a:noFill/>
        </p:spPr>
        <p:txBody>
          <a:bodyPr wrap="none" rtlCol="0">
            <a:spAutoFit/>
          </a:bodyPr>
          <a:lstStyle/>
          <a:p>
            <a:r>
              <a:rPr lang="en-US" dirty="0"/>
              <a:t>&lt;td </a:t>
            </a:r>
            <a:r>
              <a:rPr lang="en-US" dirty="0" err="1"/>
              <a:t>rowspan</a:t>
            </a:r>
            <a:r>
              <a:rPr lang="en-US" dirty="0"/>
              <a:t>=“2”&gt;</a:t>
            </a:r>
          </a:p>
        </p:txBody>
      </p:sp>
      <p:sp>
        <p:nvSpPr>
          <p:cNvPr id="24" name="TextBox 23"/>
          <p:cNvSpPr txBox="1"/>
          <p:nvPr/>
        </p:nvSpPr>
        <p:spPr>
          <a:xfrm>
            <a:off x="6956259" y="3680472"/>
            <a:ext cx="611706" cy="369332"/>
          </a:xfrm>
          <a:prstGeom prst="rect">
            <a:avLst/>
          </a:prstGeom>
          <a:noFill/>
        </p:spPr>
        <p:txBody>
          <a:bodyPr wrap="none" rtlCol="0">
            <a:spAutoFit/>
          </a:bodyPr>
          <a:lstStyle/>
          <a:p>
            <a:r>
              <a:rPr lang="en-US" dirty="0"/>
              <a:t>&lt;td&gt;</a:t>
            </a:r>
          </a:p>
        </p:txBody>
      </p:sp>
      <p:sp>
        <p:nvSpPr>
          <p:cNvPr id="25" name="TextBox 24"/>
          <p:cNvSpPr txBox="1"/>
          <p:nvPr/>
        </p:nvSpPr>
        <p:spPr>
          <a:xfrm>
            <a:off x="9185980" y="3680472"/>
            <a:ext cx="611706" cy="369332"/>
          </a:xfrm>
          <a:prstGeom prst="rect">
            <a:avLst/>
          </a:prstGeom>
          <a:noFill/>
        </p:spPr>
        <p:txBody>
          <a:bodyPr wrap="none" rtlCol="0">
            <a:spAutoFit/>
          </a:bodyPr>
          <a:lstStyle/>
          <a:p>
            <a:r>
              <a:rPr lang="en-US" dirty="0"/>
              <a:t>&lt;td&gt;</a:t>
            </a:r>
          </a:p>
        </p:txBody>
      </p:sp>
      <p:sp>
        <p:nvSpPr>
          <p:cNvPr id="26" name="TextBox 25"/>
          <p:cNvSpPr txBox="1"/>
          <p:nvPr/>
        </p:nvSpPr>
        <p:spPr>
          <a:xfrm>
            <a:off x="7384845" y="4792018"/>
            <a:ext cx="1804020" cy="369332"/>
          </a:xfrm>
          <a:prstGeom prst="rect">
            <a:avLst/>
          </a:prstGeom>
          <a:noFill/>
        </p:spPr>
        <p:txBody>
          <a:bodyPr wrap="none" rtlCol="0">
            <a:spAutoFit/>
          </a:bodyPr>
          <a:lstStyle/>
          <a:p>
            <a:r>
              <a:rPr lang="en-US" dirty="0"/>
              <a:t>&lt;td </a:t>
            </a:r>
            <a:r>
              <a:rPr lang="en-US" dirty="0" err="1"/>
              <a:t>colspan</a:t>
            </a:r>
            <a:r>
              <a:rPr lang="en-US" dirty="0"/>
              <a:t>=“2”&gt;</a:t>
            </a:r>
          </a:p>
        </p:txBody>
      </p:sp>
      <p:sp>
        <p:nvSpPr>
          <p:cNvPr id="3" name="TextBox 2">
            <a:extLst>
              <a:ext uri="{FF2B5EF4-FFF2-40B4-BE49-F238E27FC236}">
                <a16:creationId xmlns:a16="http://schemas.microsoft.com/office/drawing/2014/main" id="{80002541-4BAD-4710-9FD3-4C4188E23C57}"/>
              </a:ext>
            </a:extLst>
          </p:cNvPr>
          <p:cNvSpPr txBox="1"/>
          <p:nvPr/>
        </p:nvSpPr>
        <p:spPr>
          <a:xfrm>
            <a:off x="191146" y="5246546"/>
            <a:ext cx="11907864" cy="830997"/>
          </a:xfrm>
          <a:prstGeom prst="rect">
            <a:avLst/>
          </a:prstGeom>
          <a:noFill/>
        </p:spPr>
        <p:txBody>
          <a:bodyPr wrap="square" rtlCol="0">
            <a:spAutoFit/>
          </a:bodyPr>
          <a:lstStyle/>
          <a:p>
            <a:r>
              <a:rPr lang="en-US" sz="2400" dirty="0">
                <a:latin typeface="Corbel Light" panose="020B0303020204020204" pitchFamily="34" charset="0"/>
              </a:rPr>
              <a:t>Later (not in this class), when you’re writing code that “writes the code” this can help. Think: </a:t>
            </a:r>
            <a:r>
              <a:rPr lang="en-US" sz="2400" dirty="0" err="1">
                <a:latin typeface="Corbel Light" panose="020B0303020204020204" pitchFamily="34" charset="0"/>
              </a:rPr>
              <a:t>Ebay</a:t>
            </a:r>
            <a:r>
              <a:rPr lang="en-US" sz="2400" dirty="0">
                <a:latin typeface="Corbel Light" panose="020B0303020204020204" pitchFamily="34" charset="0"/>
              </a:rPr>
              <a:t> -- search results are displayed in dynamically generated tables</a:t>
            </a:r>
          </a:p>
        </p:txBody>
      </p:sp>
    </p:spTree>
    <p:extLst>
      <p:ext uri="{BB962C8B-B14F-4D97-AF65-F5344CB8AC3E}">
        <p14:creationId xmlns:p14="http://schemas.microsoft.com/office/powerpoint/2010/main" val="2536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500"/>
                                        <p:tgtEl>
                                          <p:spTgt spid="22"/>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Effect transition="in" filter="fade">
                                      <p:cBhvr>
                                        <p:cTn id="92" dur="500"/>
                                        <p:tgtEl>
                                          <p:spTgt spid="24"/>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fade">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
                                        </p:tgtEl>
                                        <p:attrNameLst>
                                          <p:attrName>style.visibility</p:attrName>
                                        </p:attrNameLst>
                                      </p:cBhvr>
                                      <p:to>
                                        <p:strVal val="visible"/>
                                      </p:to>
                                    </p:set>
                                    <p:animEffect transition="in" filter="fade">
                                      <p:cBhvr>
                                        <p:cTn id="10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B98A107C-DA26-4E6A-B6A1-A343486106EB}"/>
              </a:ext>
            </a:extLst>
          </p:cNvPr>
          <p:cNvPicPr>
            <a:picLocks noChangeAspect="1"/>
          </p:cNvPicPr>
          <p:nvPr/>
        </p:nvPicPr>
        <p:blipFill>
          <a:blip r:embed="rId2"/>
          <a:stretch>
            <a:fillRect/>
          </a:stretch>
        </p:blipFill>
        <p:spPr>
          <a:xfrm>
            <a:off x="6146800" y="1021497"/>
            <a:ext cx="5898565" cy="3581968"/>
          </a:xfrm>
          <a:prstGeom prst="rect">
            <a:avLst/>
          </a:prstGeom>
        </p:spPr>
      </p:pic>
      <p:sp>
        <p:nvSpPr>
          <p:cNvPr id="29" name="Title 1"/>
          <p:cNvSpPr txBox="1">
            <a:spLocks/>
          </p:cNvSpPr>
          <p:nvPr/>
        </p:nvSpPr>
        <p:spPr>
          <a:xfrm>
            <a:off x="0" y="-3040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Spanning Cells</a:t>
            </a:r>
            <a:endParaRPr lang="en-US" dirty="0"/>
          </a:p>
        </p:txBody>
      </p:sp>
      <p:pic>
        <p:nvPicPr>
          <p:cNvPr id="3" name="Picture 2"/>
          <p:cNvPicPr>
            <a:picLocks noChangeAspect="1"/>
          </p:cNvPicPr>
          <p:nvPr/>
        </p:nvPicPr>
        <p:blipFill>
          <a:blip r:embed="rId3"/>
          <a:stretch>
            <a:fillRect/>
          </a:stretch>
        </p:blipFill>
        <p:spPr>
          <a:xfrm>
            <a:off x="0" y="1102824"/>
            <a:ext cx="6146800" cy="3245704"/>
          </a:xfrm>
          <a:prstGeom prst="rect">
            <a:avLst/>
          </a:prstGeom>
        </p:spPr>
      </p:pic>
      <p:sp>
        <p:nvSpPr>
          <p:cNvPr id="4" name="Right Arrow 3"/>
          <p:cNvSpPr/>
          <p:nvPr/>
        </p:nvSpPr>
        <p:spPr>
          <a:xfrm>
            <a:off x="5659144" y="2765653"/>
            <a:ext cx="676275" cy="523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851077" y="3566984"/>
            <a:ext cx="418704" cy="369332"/>
          </a:xfrm>
          <a:prstGeom prst="rect">
            <a:avLst/>
          </a:prstGeom>
          <a:noFill/>
        </p:spPr>
        <p:txBody>
          <a:bodyPr wrap="none" rtlCol="0">
            <a:spAutoFit/>
          </a:bodyPr>
          <a:lstStyle/>
          <a:p>
            <a:r>
              <a:rPr lang="en-US" dirty="0">
                <a:solidFill>
                  <a:srgbClr val="FF0000"/>
                </a:solidFill>
              </a:rPr>
              <a:t>10</a:t>
            </a:r>
          </a:p>
        </p:txBody>
      </p:sp>
      <p:sp>
        <p:nvSpPr>
          <p:cNvPr id="7" name="TextBox 6"/>
          <p:cNvSpPr txBox="1"/>
          <p:nvPr/>
        </p:nvSpPr>
        <p:spPr>
          <a:xfrm>
            <a:off x="4967252" y="2861494"/>
            <a:ext cx="301686" cy="369332"/>
          </a:xfrm>
          <a:prstGeom prst="rect">
            <a:avLst/>
          </a:prstGeom>
          <a:noFill/>
        </p:spPr>
        <p:txBody>
          <a:bodyPr wrap="none" rtlCol="0">
            <a:spAutoFit/>
          </a:bodyPr>
          <a:lstStyle/>
          <a:p>
            <a:r>
              <a:rPr lang="en-US" dirty="0">
                <a:solidFill>
                  <a:srgbClr val="FF0000"/>
                </a:solidFill>
              </a:rPr>
              <a:t>9</a:t>
            </a:r>
          </a:p>
        </p:txBody>
      </p:sp>
      <p:sp>
        <p:nvSpPr>
          <p:cNvPr id="8" name="TextBox 7"/>
          <p:cNvSpPr txBox="1"/>
          <p:nvPr/>
        </p:nvSpPr>
        <p:spPr>
          <a:xfrm>
            <a:off x="3809836" y="2851885"/>
            <a:ext cx="301686" cy="369332"/>
          </a:xfrm>
          <a:prstGeom prst="rect">
            <a:avLst/>
          </a:prstGeom>
          <a:noFill/>
        </p:spPr>
        <p:txBody>
          <a:bodyPr wrap="none" rtlCol="0">
            <a:spAutoFit/>
          </a:bodyPr>
          <a:lstStyle/>
          <a:p>
            <a:r>
              <a:rPr lang="en-US" dirty="0">
                <a:solidFill>
                  <a:srgbClr val="FF0000"/>
                </a:solidFill>
              </a:rPr>
              <a:t>8</a:t>
            </a:r>
          </a:p>
        </p:txBody>
      </p:sp>
      <p:sp>
        <p:nvSpPr>
          <p:cNvPr id="9" name="TextBox 8"/>
          <p:cNvSpPr txBox="1"/>
          <p:nvPr/>
        </p:nvSpPr>
        <p:spPr>
          <a:xfrm>
            <a:off x="2649392" y="2855288"/>
            <a:ext cx="301686" cy="369332"/>
          </a:xfrm>
          <a:prstGeom prst="rect">
            <a:avLst/>
          </a:prstGeom>
          <a:noFill/>
        </p:spPr>
        <p:txBody>
          <a:bodyPr wrap="none" rtlCol="0">
            <a:spAutoFit/>
          </a:bodyPr>
          <a:lstStyle/>
          <a:p>
            <a:r>
              <a:rPr lang="en-US" dirty="0">
                <a:solidFill>
                  <a:srgbClr val="FF0000"/>
                </a:solidFill>
              </a:rPr>
              <a:t>7</a:t>
            </a:r>
          </a:p>
        </p:txBody>
      </p:sp>
      <p:sp>
        <p:nvSpPr>
          <p:cNvPr id="10" name="TextBox 9"/>
          <p:cNvSpPr txBox="1"/>
          <p:nvPr/>
        </p:nvSpPr>
        <p:spPr>
          <a:xfrm>
            <a:off x="2666402" y="2157726"/>
            <a:ext cx="301686" cy="369332"/>
          </a:xfrm>
          <a:prstGeom prst="rect">
            <a:avLst/>
          </a:prstGeom>
          <a:noFill/>
        </p:spPr>
        <p:txBody>
          <a:bodyPr wrap="none" rtlCol="0">
            <a:spAutoFit/>
          </a:bodyPr>
          <a:lstStyle/>
          <a:p>
            <a:r>
              <a:rPr lang="en-US" dirty="0">
                <a:solidFill>
                  <a:srgbClr val="FF0000"/>
                </a:solidFill>
              </a:rPr>
              <a:t>4</a:t>
            </a:r>
          </a:p>
        </p:txBody>
      </p:sp>
      <p:sp>
        <p:nvSpPr>
          <p:cNvPr id="11" name="TextBox 10"/>
          <p:cNvSpPr txBox="1"/>
          <p:nvPr/>
        </p:nvSpPr>
        <p:spPr>
          <a:xfrm>
            <a:off x="3815584" y="2153604"/>
            <a:ext cx="301686" cy="369332"/>
          </a:xfrm>
          <a:prstGeom prst="rect">
            <a:avLst/>
          </a:prstGeom>
          <a:noFill/>
        </p:spPr>
        <p:txBody>
          <a:bodyPr wrap="none" rtlCol="0">
            <a:spAutoFit/>
          </a:bodyPr>
          <a:lstStyle/>
          <a:p>
            <a:r>
              <a:rPr lang="en-US" dirty="0">
                <a:solidFill>
                  <a:srgbClr val="FF0000"/>
                </a:solidFill>
              </a:rPr>
              <a:t>5</a:t>
            </a:r>
          </a:p>
        </p:txBody>
      </p:sp>
      <p:sp>
        <p:nvSpPr>
          <p:cNvPr id="12" name="TextBox 11"/>
          <p:cNvSpPr txBox="1"/>
          <p:nvPr/>
        </p:nvSpPr>
        <p:spPr>
          <a:xfrm>
            <a:off x="4973007" y="2165958"/>
            <a:ext cx="301686" cy="369332"/>
          </a:xfrm>
          <a:prstGeom prst="rect">
            <a:avLst/>
          </a:prstGeom>
          <a:noFill/>
        </p:spPr>
        <p:txBody>
          <a:bodyPr wrap="none" rtlCol="0">
            <a:spAutoFit/>
          </a:bodyPr>
          <a:lstStyle/>
          <a:p>
            <a:r>
              <a:rPr lang="en-US" dirty="0">
                <a:solidFill>
                  <a:srgbClr val="FF0000"/>
                </a:solidFill>
              </a:rPr>
              <a:t>6</a:t>
            </a:r>
          </a:p>
        </p:txBody>
      </p:sp>
      <p:sp>
        <p:nvSpPr>
          <p:cNvPr id="13" name="TextBox 12"/>
          <p:cNvSpPr txBox="1"/>
          <p:nvPr/>
        </p:nvSpPr>
        <p:spPr>
          <a:xfrm>
            <a:off x="1500759" y="1461624"/>
            <a:ext cx="301686" cy="369332"/>
          </a:xfrm>
          <a:prstGeom prst="rect">
            <a:avLst/>
          </a:prstGeom>
          <a:noFill/>
        </p:spPr>
        <p:txBody>
          <a:bodyPr wrap="none" rtlCol="0">
            <a:spAutoFit/>
          </a:bodyPr>
          <a:lstStyle/>
          <a:p>
            <a:r>
              <a:rPr lang="en-US" dirty="0">
                <a:solidFill>
                  <a:srgbClr val="FF0000"/>
                </a:solidFill>
              </a:rPr>
              <a:t>1</a:t>
            </a:r>
          </a:p>
        </p:txBody>
      </p:sp>
      <p:sp>
        <p:nvSpPr>
          <p:cNvPr id="14" name="TextBox 13"/>
          <p:cNvSpPr txBox="1"/>
          <p:nvPr/>
        </p:nvSpPr>
        <p:spPr>
          <a:xfrm>
            <a:off x="4973001" y="1457502"/>
            <a:ext cx="301686" cy="369332"/>
          </a:xfrm>
          <a:prstGeom prst="rect">
            <a:avLst/>
          </a:prstGeom>
          <a:noFill/>
        </p:spPr>
        <p:txBody>
          <a:bodyPr wrap="none" rtlCol="0">
            <a:spAutoFit/>
          </a:bodyPr>
          <a:lstStyle/>
          <a:p>
            <a:r>
              <a:rPr lang="en-US" dirty="0">
                <a:solidFill>
                  <a:srgbClr val="FF0000"/>
                </a:solidFill>
              </a:rPr>
              <a:t>2</a:t>
            </a:r>
          </a:p>
        </p:txBody>
      </p:sp>
      <p:sp>
        <p:nvSpPr>
          <p:cNvPr id="15" name="TextBox 14"/>
          <p:cNvSpPr txBox="1"/>
          <p:nvPr/>
        </p:nvSpPr>
        <p:spPr>
          <a:xfrm>
            <a:off x="1504876" y="2149487"/>
            <a:ext cx="301686" cy="369332"/>
          </a:xfrm>
          <a:prstGeom prst="rect">
            <a:avLst/>
          </a:prstGeom>
          <a:noFill/>
        </p:spPr>
        <p:txBody>
          <a:bodyPr wrap="none" rtlCol="0">
            <a:spAutoFit/>
          </a:bodyPr>
          <a:lstStyle/>
          <a:p>
            <a:r>
              <a:rPr lang="en-US" dirty="0">
                <a:solidFill>
                  <a:srgbClr val="FF0000"/>
                </a:solidFill>
              </a:rPr>
              <a:t>3</a:t>
            </a:r>
          </a:p>
        </p:txBody>
      </p:sp>
      <p:cxnSp>
        <p:nvCxnSpPr>
          <p:cNvPr id="17" name="Straight Arrow Connector 16">
            <a:extLst>
              <a:ext uri="{FF2B5EF4-FFF2-40B4-BE49-F238E27FC236}">
                <a16:creationId xmlns:a16="http://schemas.microsoft.com/office/drawing/2014/main" id="{B1B83C73-CD9A-4734-8D94-851DCDD0D26C}"/>
              </a:ext>
            </a:extLst>
          </p:cNvPr>
          <p:cNvCxnSpPr/>
          <p:nvPr/>
        </p:nvCxnSpPr>
        <p:spPr>
          <a:xfrm flipV="1">
            <a:off x="5341716" y="1678329"/>
            <a:ext cx="1250066" cy="21413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CA95528-AFFE-46F6-BE2F-B2064F02C58B}"/>
              </a:ext>
            </a:extLst>
          </p:cNvPr>
          <p:cNvCxnSpPr>
            <a:cxnSpLocks/>
          </p:cNvCxnSpPr>
          <p:nvPr/>
        </p:nvCxnSpPr>
        <p:spPr>
          <a:xfrm flipV="1">
            <a:off x="5246868" y="2525336"/>
            <a:ext cx="1344914" cy="893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00C330C-A2A1-41C7-99B7-152DA90ECCC1}"/>
              </a:ext>
            </a:extLst>
          </p:cNvPr>
          <p:cNvCxnSpPr>
            <a:cxnSpLocks/>
          </p:cNvCxnSpPr>
          <p:nvPr/>
        </p:nvCxnSpPr>
        <p:spPr>
          <a:xfrm flipV="1">
            <a:off x="5024377" y="3247566"/>
            <a:ext cx="1610079" cy="12690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8D074B3-522B-4973-8667-93A745956E98}"/>
              </a:ext>
            </a:extLst>
          </p:cNvPr>
          <p:cNvCxnSpPr>
            <a:cxnSpLocks/>
          </p:cNvCxnSpPr>
          <p:nvPr/>
        </p:nvCxnSpPr>
        <p:spPr>
          <a:xfrm flipV="1">
            <a:off x="5054641" y="3890395"/>
            <a:ext cx="1579815" cy="1428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844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5500"/>
                            </p:stCondLst>
                            <p:childTnLst>
                              <p:par>
                                <p:cTn id="45" presetID="10" presetClass="entr" presetSubtype="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childTnLst>
                          </p:cTn>
                        </p:par>
                        <p:par>
                          <p:cTn id="51" fill="hold">
                            <p:stCondLst>
                              <p:cond delay="6000"/>
                            </p:stCondLst>
                            <p:childTnLst>
                              <p:par>
                                <p:cTn id="52" presetID="22" presetClass="entr" presetSubtype="8"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par>
                          <p:cTn id="55" fill="hold">
                            <p:stCondLst>
                              <p:cond delay="6500"/>
                            </p:stCondLst>
                            <p:childTnLst>
                              <p:par>
                                <p:cTn id="56" presetID="22" presetClass="entr" presetSubtype="8"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childTnLst>
                          </p:cTn>
                        </p:par>
                        <p:par>
                          <p:cTn id="59" fill="hold">
                            <p:stCondLst>
                              <p:cond delay="7000"/>
                            </p:stCondLst>
                            <p:childTnLst>
                              <p:par>
                                <p:cTn id="60" presetID="22" presetClass="entr" presetSubtype="8"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7" grpId="0"/>
      <p:bldP spid="8" grpId="0"/>
      <p:bldP spid="9" grpId="0"/>
      <p:bldP spid="10" grpId="0"/>
      <p:bldP spid="11" grpId="0"/>
      <p:bldP spid="12" grpId="0"/>
      <p:bldP spid="13" grpId="0"/>
      <p:bldP spid="14" grpId="0"/>
      <p:bldP spid="1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Spanning Cells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sz="3200" dirty="0"/>
              <a:t>So, using our hand drawn diagram, the code for a complex table can easily be written</a:t>
            </a:r>
            <a:endParaRPr lang="en-US" altLang="en-US" sz="3200" dirty="0">
              <a:ea typeface="ＭＳ Ｐゴシック" panose="020B0600070205080204" pitchFamily="34" charset="-128"/>
            </a:endParaRPr>
          </a:p>
          <a:p>
            <a:pPr marL="0" indent="0">
              <a:spcAft>
                <a:spcPts val="1200"/>
              </a:spcAft>
              <a:buNone/>
            </a:pPr>
            <a:r>
              <a:rPr lang="en-US" altLang="en-US" sz="3200" dirty="0">
                <a:ea typeface="ＭＳ Ｐゴシック" panose="020B0600070205080204" pitchFamily="34" charset="-128"/>
              </a:rPr>
              <a:t>Remember, the number of cells in each row must be equal</a:t>
            </a:r>
          </a:p>
          <a:p>
            <a:pPr marL="0" indent="0">
              <a:spcAft>
                <a:spcPts val="1200"/>
              </a:spcAft>
              <a:buNone/>
            </a:pPr>
            <a:r>
              <a:rPr lang="en-US" altLang="en-US" sz="3200" dirty="0">
                <a:ea typeface="ＭＳ Ｐゴシック" panose="020B0600070205080204" pitchFamily="34" charset="-128"/>
              </a:rPr>
              <a:t>Cells that span rows or columns have to be accounted for</a:t>
            </a: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99326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843">
                                            <p:txEl>
                                              <p:pRg st="1" end="1"/>
                                            </p:txEl>
                                          </p:spTgt>
                                        </p:tgtEl>
                                        <p:attrNameLst>
                                          <p:attrName>style.visibility</p:attrName>
                                        </p:attrNameLst>
                                      </p:cBhvr>
                                      <p:to>
                                        <p:strVal val="visible"/>
                                      </p:to>
                                    </p:set>
                                    <p:animEffect transition="in" filter="fade">
                                      <p:cBhvr>
                                        <p:cTn id="12" dur="500"/>
                                        <p:tgtEl>
                                          <p:spTgt spid="358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843">
                                            <p:txEl>
                                              <p:pRg st="2" end="2"/>
                                            </p:txEl>
                                          </p:spTgt>
                                        </p:tgtEl>
                                        <p:attrNameLst>
                                          <p:attrName>style.visibility</p:attrName>
                                        </p:attrNameLst>
                                      </p:cBhvr>
                                      <p:to>
                                        <p:strVal val="visible"/>
                                      </p:to>
                                    </p:set>
                                    <p:animEffect transition="in" filter="fade">
                                      <p:cBhvr>
                                        <p:cTn id="17"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Tables – Fixing Column Width</a:t>
            </a:r>
          </a:p>
        </p:txBody>
      </p:sp>
      <p:sp>
        <p:nvSpPr>
          <p:cNvPr id="3" name="Content Placeholder 2"/>
          <p:cNvSpPr>
            <a:spLocks noGrp="1"/>
          </p:cNvSpPr>
          <p:nvPr>
            <p:ph idx="1"/>
          </p:nvPr>
        </p:nvSpPr>
        <p:spPr>
          <a:xfrm>
            <a:off x="838200" y="1444625"/>
            <a:ext cx="11077280" cy="4351338"/>
          </a:xfrm>
        </p:spPr>
        <p:txBody>
          <a:bodyPr/>
          <a:lstStyle/>
          <a:p>
            <a:pPr marL="0" indent="0">
              <a:buNone/>
            </a:pPr>
            <a:r>
              <a:rPr lang="en-US" dirty="0"/>
              <a:t>We can fix the width of tables’ columns by using standalone tags inside the table element in the HTML with inline CSS</a:t>
            </a:r>
          </a:p>
        </p:txBody>
      </p:sp>
      <p:pic>
        <p:nvPicPr>
          <p:cNvPr id="5" name="Picture 4" descr="Table&#10;&#10;Description automatically generated">
            <a:extLst>
              <a:ext uri="{FF2B5EF4-FFF2-40B4-BE49-F238E27FC236}">
                <a16:creationId xmlns:a16="http://schemas.microsoft.com/office/drawing/2014/main" id="{8222925F-46D1-423E-BEB1-5FEB95013AD6}"/>
              </a:ext>
            </a:extLst>
          </p:cNvPr>
          <p:cNvPicPr>
            <a:picLocks noChangeAspect="1"/>
          </p:cNvPicPr>
          <p:nvPr/>
        </p:nvPicPr>
        <p:blipFill>
          <a:blip r:embed="rId2"/>
          <a:stretch>
            <a:fillRect/>
          </a:stretch>
        </p:blipFill>
        <p:spPr>
          <a:xfrm>
            <a:off x="7613948" y="3102435"/>
            <a:ext cx="4485026" cy="1548402"/>
          </a:xfrm>
          <a:prstGeom prst="rect">
            <a:avLst/>
          </a:prstGeom>
        </p:spPr>
      </p:pic>
      <p:pic>
        <p:nvPicPr>
          <p:cNvPr id="9" name="Picture 8" descr="Text&#10;&#10;Description automatically generated">
            <a:extLst>
              <a:ext uri="{FF2B5EF4-FFF2-40B4-BE49-F238E27FC236}">
                <a16:creationId xmlns:a16="http://schemas.microsoft.com/office/drawing/2014/main" id="{5D2EECCA-75A0-4CF8-B439-A74824A74A25}"/>
              </a:ext>
            </a:extLst>
          </p:cNvPr>
          <p:cNvPicPr>
            <a:picLocks noChangeAspect="1"/>
          </p:cNvPicPr>
          <p:nvPr/>
        </p:nvPicPr>
        <p:blipFill>
          <a:blip r:embed="rId3"/>
          <a:stretch>
            <a:fillRect/>
          </a:stretch>
        </p:blipFill>
        <p:spPr>
          <a:xfrm>
            <a:off x="93026" y="2571674"/>
            <a:ext cx="6652408" cy="2609925"/>
          </a:xfrm>
          <a:prstGeom prst="rect">
            <a:avLst/>
          </a:prstGeom>
        </p:spPr>
      </p:pic>
      <p:sp>
        <p:nvSpPr>
          <p:cNvPr id="10" name="Right Arrow 3">
            <a:extLst>
              <a:ext uri="{FF2B5EF4-FFF2-40B4-BE49-F238E27FC236}">
                <a16:creationId xmlns:a16="http://schemas.microsoft.com/office/drawing/2014/main" id="{45BBCFF8-9D14-4DFA-A0CA-855E668FE03E}"/>
              </a:ext>
            </a:extLst>
          </p:cNvPr>
          <p:cNvSpPr/>
          <p:nvPr/>
        </p:nvSpPr>
        <p:spPr>
          <a:xfrm>
            <a:off x="6876490" y="3614699"/>
            <a:ext cx="676275" cy="5238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90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473EB-3952-4E0F-9E09-4A1AEBC2412F}"/>
              </a:ext>
            </a:extLst>
          </p:cNvPr>
          <p:cNvSpPr>
            <a:spLocks noGrp="1"/>
          </p:cNvSpPr>
          <p:nvPr>
            <p:ph type="title"/>
          </p:nvPr>
        </p:nvSpPr>
        <p:spPr/>
        <p:txBody>
          <a:bodyPr/>
          <a:lstStyle/>
          <a:p>
            <a:r>
              <a:rPr lang="en-US" dirty="0"/>
              <a:t>Review</a:t>
            </a:r>
          </a:p>
        </p:txBody>
      </p:sp>
      <p:sp>
        <p:nvSpPr>
          <p:cNvPr id="5" name="Content Placeholder 4">
            <a:extLst>
              <a:ext uri="{FF2B5EF4-FFF2-40B4-BE49-F238E27FC236}">
                <a16:creationId xmlns:a16="http://schemas.microsoft.com/office/drawing/2014/main" id="{EB44C5F8-3F0B-4545-988A-409B5085AC9E}"/>
              </a:ext>
            </a:extLst>
          </p:cNvPr>
          <p:cNvSpPr>
            <a:spLocks noGrp="1"/>
          </p:cNvSpPr>
          <p:nvPr>
            <p:ph idx="1"/>
          </p:nvPr>
        </p:nvSpPr>
        <p:spPr/>
        <p:txBody>
          <a:bodyPr/>
          <a:lstStyle/>
          <a:p>
            <a:pPr marL="0" indent="0">
              <a:spcBef>
                <a:spcPts val="600"/>
              </a:spcBef>
              <a:spcAft>
                <a:spcPts val="1200"/>
              </a:spcAft>
              <a:buNone/>
            </a:pPr>
            <a:r>
              <a:rPr lang="en-US" dirty="0"/>
              <a:t>Three parts:</a:t>
            </a:r>
          </a:p>
          <a:p>
            <a:pPr marL="0" indent="0">
              <a:spcBef>
                <a:spcPts val="600"/>
              </a:spcBef>
              <a:spcAft>
                <a:spcPts val="1200"/>
              </a:spcAft>
              <a:buNone/>
            </a:pPr>
            <a:r>
              <a:rPr lang="en-US" dirty="0"/>
              <a:t>	Selector -&gt; Identifies (or “selects”) the element you want to style</a:t>
            </a:r>
          </a:p>
          <a:p>
            <a:pPr marL="0" indent="0">
              <a:spcBef>
                <a:spcPts val="600"/>
              </a:spcBef>
              <a:spcAft>
                <a:spcPts val="1200"/>
              </a:spcAft>
              <a:buNone/>
            </a:pPr>
            <a:r>
              <a:rPr lang="en-US" dirty="0"/>
              <a:t>	Property -&gt; What you want to change (e.g., “margin”)</a:t>
            </a:r>
          </a:p>
          <a:p>
            <a:pPr marL="0" indent="0">
              <a:spcBef>
                <a:spcPts val="600"/>
              </a:spcBef>
              <a:spcAft>
                <a:spcPts val="1200"/>
              </a:spcAft>
              <a:buNone/>
            </a:pPr>
            <a:r>
              <a:rPr lang="en-US" dirty="0"/>
              <a:t>	Value -&gt; How you want to change it (e.g., 25px) [px == pixels; it is important that you don’t put a space between 25 and px]</a:t>
            </a:r>
          </a:p>
        </p:txBody>
      </p:sp>
    </p:spTree>
    <p:extLst>
      <p:ext uri="{BB962C8B-B14F-4D97-AF65-F5344CB8AC3E}">
        <p14:creationId xmlns:p14="http://schemas.microsoft.com/office/powerpoint/2010/main" val="3280061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C852E8E-127E-4121-A6B1-33B3169AB113}"/>
              </a:ext>
            </a:extLst>
          </p:cNvPr>
          <p:cNvSpPr>
            <a:spLocks noGrp="1"/>
          </p:cNvSpPr>
          <p:nvPr>
            <p:ph type="title"/>
          </p:nvPr>
        </p:nvSpPr>
        <p:spPr/>
        <p:txBody>
          <a:bodyPr/>
          <a:lstStyle/>
          <a:p>
            <a:r>
              <a:rPr lang="en-US" dirty="0"/>
              <a:t>Dynamic Table-Building</a:t>
            </a:r>
          </a:p>
        </p:txBody>
      </p:sp>
      <p:sp>
        <p:nvSpPr>
          <p:cNvPr id="7" name="Text Placeholder 6">
            <a:extLst>
              <a:ext uri="{FF2B5EF4-FFF2-40B4-BE49-F238E27FC236}">
                <a16:creationId xmlns:a16="http://schemas.microsoft.com/office/drawing/2014/main" id="{14113A84-F646-4029-A20A-4BA4B9DB38D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0736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Dynamic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sz="3200" dirty="0"/>
              <a:t>This is outside the scope of this class, but I want to illustrate how tables can be built dynamically</a:t>
            </a:r>
          </a:p>
          <a:p>
            <a:pPr marL="0" indent="0">
              <a:spcAft>
                <a:spcPts val="1200"/>
              </a:spcAft>
              <a:buNone/>
            </a:pPr>
            <a:r>
              <a:rPr lang="en-US" altLang="en-US" sz="3200" dirty="0">
                <a:ea typeface="ＭＳ Ｐゴシック" panose="020B0600070205080204" pitchFamily="34" charset="-128"/>
              </a:rPr>
              <a:t>Again, think </a:t>
            </a:r>
            <a:r>
              <a:rPr lang="en-US" altLang="en-US" sz="3200" dirty="0" err="1">
                <a:ea typeface="ＭＳ Ｐゴシック" panose="020B0600070205080204" pitchFamily="34" charset="-128"/>
              </a:rPr>
              <a:t>Ebay</a:t>
            </a:r>
            <a:r>
              <a:rPr lang="en-US" altLang="en-US" sz="3200" dirty="0">
                <a:ea typeface="ＭＳ Ｐゴシック" panose="020B0600070205080204" pitchFamily="34" charset="-128"/>
              </a:rPr>
              <a:t> - you enter a search term, the application fetches the results from a database, and the results are displayed in a table</a:t>
            </a:r>
          </a:p>
          <a:p>
            <a:pPr marL="0" indent="0">
              <a:spcAft>
                <a:spcPts val="1200"/>
              </a:spcAft>
              <a:buNone/>
            </a:pPr>
            <a:r>
              <a:rPr lang="en-US" altLang="en-US" sz="3200" dirty="0">
                <a:ea typeface="ＭＳ Ｐゴシック" panose="020B0600070205080204" pitchFamily="34" charset="-128"/>
              </a:rPr>
              <a:t>The table doesn’t exist </a:t>
            </a:r>
            <a:r>
              <a:rPr lang="en-US" altLang="en-US" sz="3200" u="sng" dirty="0">
                <a:ea typeface="ＭＳ Ｐゴシック" panose="020B0600070205080204" pitchFamily="34" charset="-128"/>
              </a:rPr>
              <a:t>until</a:t>
            </a:r>
            <a:r>
              <a:rPr lang="en-US" altLang="en-US" sz="3200" dirty="0">
                <a:ea typeface="ＭＳ Ｐゴシック" panose="020B0600070205080204" pitchFamily="34" charset="-128"/>
              </a:rPr>
              <a:t> the results are back</a:t>
            </a: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170500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fade">
                                      <p:cBhvr>
                                        <p:cTn id="11" dur="500"/>
                                        <p:tgtEl>
                                          <p:spTgt spid="3584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fade">
                                      <p:cBhvr>
                                        <p:cTn id="15"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Dynamic Tables</a:t>
            </a:r>
          </a:p>
        </p:txBody>
      </p:sp>
      <p:sp>
        <p:nvSpPr>
          <p:cNvPr id="35843" name="Rectangle 3"/>
          <p:cNvSpPr>
            <a:spLocks noGrp="1" noChangeArrowheads="1"/>
          </p:cNvSpPr>
          <p:nvPr>
            <p:ph idx="1"/>
          </p:nvPr>
        </p:nvSpPr>
        <p:spPr>
          <a:xfrm>
            <a:off x="838200" y="1308941"/>
            <a:ext cx="4937567" cy="4351338"/>
          </a:xfrm>
        </p:spPr>
        <p:txBody>
          <a:bodyPr>
            <a:normAutofit/>
          </a:bodyPr>
          <a:lstStyle/>
          <a:p>
            <a:pPr marL="0" indent="0">
              <a:spcAft>
                <a:spcPts val="1200"/>
              </a:spcAft>
              <a:buNone/>
            </a:pPr>
            <a:r>
              <a:rPr lang="en-US" altLang="en-US" sz="3200" dirty="0"/>
              <a:t>We’ll see how this table is built (using JavaScript) when the user clicks the button</a:t>
            </a:r>
            <a:endParaRPr lang="en-US" altLang="en-US" sz="2400" dirty="0">
              <a:ea typeface="ＭＳ Ｐゴシック" panose="020B0600070205080204" pitchFamily="34" charset="-128"/>
            </a:endParaRPr>
          </a:p>
        </p:txBody>
      </p:sp>
      <p:pic>
        <p:nvPicPr>
          <p:cNvPr id="5" name="Picture 4" descr="A picture containing text&#10;&#10;Description automatically generated">
            <a:extLst>
              <a:ext uri="{FF2B5EF4-FFF2-40B4-BE49-F238E27FC236}">
                <a16:creationId xmlns:a16="http://schemas.microsoft.com/office/drawing/2014/main" id="{00E427A5-0597-4109-A044-C0409E6F2E3B}"/>
              </a:ext>
            </a:extLst>
          </p:cNvPr>
          <p:cNvPicPr>
            <a:picLocks noChangeAspect="1"/>
          </p:cNvPicPr>
          <p:nvPr/>
        </p:nvPicPr>
        <p:blipFill>
          <a:blip r:embed="rId2"/>
          <a:stretch>
            <a:fillRect/>
          </a:stretch>
        </p:blipFill>
        <p:spPr>
          <a:xfrm>
            <a:off x="2021565" y="3295637"/>
            <a:ext cx="1736972" cy="784439"/>
          </a:xfrm>
          <a:prstGeom prst="rect">
            <a:avLst/>
          </a:prstGeom>
        </p:spPr>
      </p:pic>
      <p:cxnSp>
        <p:nvCxnSpPr>
          <p:cNvPr id="8" name="Straight Arrow Connector 7">
            <a:extLst>
              <a:ext uri="{FF2B5EF4-FFF2-40B4-BE49-F238E27FC236}">
                <a16:creationId xmlns:a16="http://schemas.microsoft.com/office/drawing/2014/main" id="{4E05EDDA-E741-452B-AFF4-1513958A398F}"/>
              </a:ext>
            </a:extLst>
          </p:cNvPr>
          <p:cNvCxnSpPr>
            <a:cxnSpLocks/>
          </p:cNvCxnSpPr>
          <p:nvPr/>
        </p:nvCxnSpPr>
        <p:spPr>
          <a:xfrm flipV="1">
            <a:off x="3758537" y="2828611"/>
            <a:ext cx="2612118" cy="6003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10;&#10;Description automatically generated">
            <a:extLst>
              <a:ext uri="{FF2B5EF4-FFF2-40B4-BE49-F238E27FC236}">
                <a16:creationId xmlns:a16="http://schemas.microsoft.com/office/drawing/2014/main" id="{D10DE3E2-309B-45F3-8877-2AF4816C283F}"/>
              </a:ext>
            </a:extLst>
          </p:cNvPr>
          <p:cNvPicPr>
            <a:picLocks noChangeAspect="1"/>
          </p:cNvPicPr>
          <p:nvPr/>
        </p:nvPicPr>
        <p:blipFill>
          <a:blip r:embed="rId3"/>
          <a:stretch>
            <a:fillRect/>
          </a:stretch>
        </p:blipFill>
        <p:spPr>
          <a:xfrm>
            <a:off x="6616424" y="125907"/>
            <a:ext cx="4936961" cy="5712185"/>
          </a:xfrm>
          <a:prstGeom prst="rect">
            <a:avLst/>
          </a:prstGeom>
        </p:spPr>
      </p:pic>
    </p:spTree>
    <p:extLst>
      <p:ext uri="{BB962C8B-B14F-4D97-AF65-F5344CB8AC3E}">
        <p14:creationId xmlns:p14="http://schemas.microsoft.com/office/powerpoint/2010/main" val="196470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7F85AE2A-0578-4256-88B5-7A62B426F3DA}"/>
              </a:ext>
            </a:extLst>
          </p:cNvPr>
          <p:cNvPicPr>
            <a:picLocks noChangeAspect="1"/>
          </p:cNvPicPr>
          <p:nvPr/>
        </p:nvPicPr>
        <p:blipFill>
          <a:blip r:embed="rId2"/>
          <a:stretch>
            <a:fillRect/>
          </a:stretch>
        </p:blipFill>
        <p:spPr>
          <a:xfrm>
            <a:off x="1977031" y="685261"/>
            <a:ext cx="9626587" cy="5788419"/>
          </a:xfrm>
          <a:prstGeom prst="rect">
            <a:avLst/>
          </a:prstGeom>
        </p:spPr>
      </p:pic>
      <p:sp>
        <p:nvSpPr>
          <p:cNvPr id="6" name="TextBox 5">
            <a:extLst>
              <a:ext uri="{FF2B5EF4-FFF2-40B4-BE49-F238E27FC236}">
                <a16:creationId xmlns:a16="http://schemas.microsoft.com/office/drawing/2014/main" id="{AFA3B04C-053E-446E-B318-20BF2A0E8ABC}"/>
              </a:ext>
            </a:extLst>
          </p:cNvPr>
          <p:cNvSpPr txBox="1"/>
          <p:nvPr/>
        </p:nvSpPr>
        <p:spPr>
          <a:xfrm>
            <a:off x="7917083" y="685261"/>
            <a:ext cx="3472405" cy="523220"/>
          </a:xfrm>
          <a:prstGeom prst="rect">
            <a:avLst/>
          </a:prstGeom>
          <a:noFill/>
        </p:spPr>
        <p:txBody>
          <a:bodyPr wrap="square" rtlCol="0">
            <a:spAutoFit/>
          </a:bodyPr>
          <a:lstStyle/>
          <a:p>
            <a:r>
              <a:rPr lang="en-US" sz="2800" dirty="0">
                <a:solidFill>
                  <a:srgbClr val="FF0000"/>
                </a:solidFill>
              </a:rPr>
              <a:t>&lt;div&gt; starts out empty</a:t>
            </a:r>
            <a:endParaRPr lang="en-US" dirty="0">
              <a:solidFill>
                <a:srgbClr val="FF0000"/>
              </a:solidFill>
            </a:endParaRPr>
          </a:p>
        </p:txBody>
      </p:sp>
      <p:cxnSp>
        <p:nvCxnSpPr>
          <p:cNvPr id="8" name="Straight Arrow Connector 7">
            <a:extLst>
              <a:ext uri="{FF2B5EF4-FFF2-40B4-BE49-F238E27FC236}">
                <a16:creationId xmlns:a16="http://schemas.microsoft.com/office/drawing/2014/main" id="{F288021C-2948-40DC-AD04-6EEA8F9F885C}"/>
              </a:ext>
            </a:extLst>
          </p:cNvPr>
          <p:cNvCxnSpPr/>
          <p:nvPr/>
        </p:nvCxnSpPr>
        <p:spPr>
          <a:xfrm flipH="1">
            <a:off x="4948177" y="949124"/>
            <a:ext cx="2939970" cy="14468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D58041-9C12-4A7D-A121-7ADE5B362E26}"/>
              </a:ext>
            </a:extLst>
          </p:cNvPr>
          <p:cNvSpPr txBox="1"/>
          <p:nvPr/>
        </p:nvSpPr>
        <p:spPr>
          <a:xfrm>
            <a:off x="8040547" y="1775210"/>
            <a:ext cx="1456482" cy="523220"/>
          </a:xfrm>
          <a:prstGeom prst="rect">
            <a:avLst/>
          </a:prstGeom>
          <a:noFill/>
        </p:spPr>
        <p:txBody>
          <a:bodyPr wrap="square" rtlCol="0">
            <a:spAutoFit/>
          </a:bodyPr>
          <a:lstStyle/>
          <a:p>
            <a:r>
              <a:rPr lang="en-US" sz="2800" dirty="0">
                <a:solidFill>
                  <a:srgbClr val="FF0000"/>
                </a:solidFill>
              </a:rPr>
              <a:t>Button</a:t>
            </a:r>
            <a:endParaRPr lang="en-US" dirty="0">
              <a:solidFill>
                <a:srgbClr val="FF0000"/>
              </a:solidFill>
            </a:endParaRPr>
          </a:p>
        </p:txBody>
      </p:sp>
      <p:cxnSp>
        <p:nvCxnSpPr>
          <p:cNvPr id="10" name="Straight Arrow Connector 9">
            <a:extLst>
              <a:ext uri="{FF2B5EF4-FFF2-40B4-BE49-F238E27FC236}">
                <a16:creationId xmlns:a16="http://schemas.microsoft.com/office/drawing/2014/main" id="{F43716E5-B825-4DF3-BDB5-E25AAE662064}"/>
              </a:ext>
            </a:extLst>
          </p:cNvPr>
          <p:cNvCxnSpPr>
            <a:cxnSpLocks/>
          </p:cNvCxnSpPr>
          <p:nvPr/>
        </p:nvCxnSpPr>
        <p:spPr>
          <a:xfrm flipH="1" flipV="1">
            <a:off x="6452886" y="1516284"/>
            <a:ext cx="1558724" cy="52278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1F2C70-10FF-4EA5-AFF0-C0F87A415A43}"/>
              </a:ext>
            </a:extLst>
          </p:cNvPr>
          <p:cNvSpPr txBox="1"/>
          <p:nvPr/>
        </p:nvSpPr>
        <p:spPr>
          <a:xfrm>
            <a:off x="9171006" y="2482295"/>
            <a:ext cx="2571507" cy="1815882"/>
          </a:xfrm>
          <a:prstGeom prst="rect">
            <a:avLst/>
          </a:prstGeom>
          <a:noFill/>
        </p:spPr>
        <p:txBody>
          <a:bodyPr wrap="square" rtlCol="0">
            <a:spAutoFit/>
          </a:bodyPr>
          <a:lstStyle/>
          <a:p>
            <a:r>
              <a:rPr lang="en-US" sz="2800" dirty="0">
                <a:solidFill>
                  <a:srgbClr val="FF0000"/>
                </a:solidFill>
              </a:rPr>
              <a:t>List of items (retrieved, IRL, from a database)</a:t>
            </a:r>
            <a:endParaRPr lang="en-US" dirty="0">
              <a:solidFill>
                <a:srgbClr val="FF0000"/>
              </a:solidFill>
            </a:endParaRPr>
          </a:p>
        </p:txBody>
      </p:sp>
      <p:cxnSp>
        <p:nvCxnSpPr>
          <p:cNvPr id="13" name="Straight Arrow Connector 12">
            <a:extLst>
              <a:ext uri="{FF2B5EF4-FFF2-40B4-BE49-F238E27FC236}">
                <a16:creationId xmlns:a16="http://schemas.microsoft.com/office/drawing/2014/main" id="{AA971B0B-07D6-40E9-B311-6AB33E32BF6A}"/>
              </a:ext>
            </a:extLst>
          </p:cNvPr>
          <p:cNvCxnSpPr>
            <a:cxnSpLocks/>
            <a:stCxn id="12" idx="1"/>
          </p:cNvCxnSpPr>
          <p:nvPr/>
        </p:nvCxnSpPr>
        <p:spPr>
          <a:xfrm flipH="1">
            <a:off x="7444450" y="3390236"/>
            <a:ext cx="1726556" cy="6465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Left Brace 15">
            <a:extLst>
              <a:ext uri="{FF2B5EF4-FFF2-40B4-BE49-F238E27FC236}">
                <a16:creationId xmlns:a16="http://schemas.microsoft.com/office/drawing/2014/main" id="{5C9874CE-93F8-4AA2-910A-7289CC28C1E7}"/>
              </a:ext>
            </a:extLst>
          </p:cNvPr>
          <p:cNvSpPr/>
          <p:nvPr/>
        </p:nvSpPr>
        <p:spPr>
          <a:xfrm>
            <a:off x="3648542" y="4696967"/>
            <a:ext cx="370390" cy="1475772"/>
          </a:xfrm>
          <a:prstGeom prst="leftBrace">
            <a:avLst>
              <a:gd name="adj1" fmla="val 8333"/>
              <a:gd name="adj2" fmla="val 5117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C3011B5D-2E02-4944-A607-8202A13718C8}"/>
              </a:ext>
            </a:extLst>
          </p:cNvPr>
          <p:cNvSpPr txBox="1"/>
          <p:nvPr/>
        </p:nvSpPr>
        <p:spPr>
          <a:xfrm>
            <a:off x="108247" y="3114878"/>
            <a:ext cx="2571507" cy="2246769"/>
          </a:xfrm>
          <a:prstGeom prst="rect">
            <a:avLst/>
          </a:prstGeom>
          <a:noFill/>
        </p:spPr>
        <p:txBody>
          <a:bodyPr wrap="square" rtlCol="0">
            <a:spAutoFit/>
          </a:bodyPr>
          <a:lstStyle/>
          <a:p>
            <a:r>
              <a:rPr lang="en-US" sz="2800" dirty="0">
                <a:solidFill>
                  <a:srgbClr val="FF0000"/>
                </a:solidFill>
              </a:rPr>
              <a:t>These are keys. Notice how they repeat (with different values) for each item</a:t>
            </a:r>
            <a:endParaRPr lang="en-US" dirty="0">
              <a:solidFill>
                <a:srgbClr val="FF0000"/>
              </a:solidFill>
            </a:endParaRPr>
          </a:p>
        </p:txBody>
      </p:sp>
      <p:cxnSp>
        <p:nvCxnSpPr>
          <p:cNvPr id="18" name="Straight Arrow Connector 17">
            <a:extLst>
              <a:ext uri="{FF2B5EF4-FFF2-40B4-BE49-F238E27FC236}">
                <a16:creationId xmlns:a16="http://schemas.microsoft.com/office/drawing/2014/main" id="{D2F87153-C5E7-4DD8-8591-66D97B3B4A9A}"/>
              </a:ext>
            </a:extLst>
          </p:cNvPr>
          <p:cNvCxnSpPr>
            <a:cxnSpLocks/>
            <a:stCxn id="17" idx="3"/>
          </p:cNvCxnSpPr>
          <p:nvPr/>
        </p:nvCxnSpPr>
        <p:spPr>
          <a:xfrm flipV="1">
            <a:off x="2679754" y="3511899"/>
            <a:ext cx="968788" cy="7263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Left Brace 21">
            <a:extLst>
              <a:ext uri="{FF2B5EF4-FFF2-40B4-BE49-F238E27FC236}">
                <a16:creationId xmlns:a16="http://schemas.microsoft.com/office/drawing/2014/main" id="{B67B3858-53B2-48D4-B5C9-87436547E73F}"/>
              </a:ext>
            </a:extLst>
          </p:cNvPr>
          <p:cNvSpPr/>
          <p:nvPr/>
        </p:nvSpPr>
        <p:spPr>
          <a:xfrm>
            <a:off x="3684967" y="2682107"/>
            <a:ext cx="370390" cy="1475772"/>
          </a:xfrm>
          <a:prstGeom prst="leftBrace">
            <a:avLst>
              <a:gd name="adj1" fmla="val 8333"/>
              <a:gd name="adj2" fmla="val 5117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Arrow Connector 22">
            <a:extLst>
              <a:ext uri="{FF2B5EF4-FFF2-40B4-BE49-F238E27FC236}">
                <a16:creationId xmlns:a16="http://schemas.microsoft.com/office/drawing/2014/main" id="{A768596B-391A-40C0-91C0-3FDF9F2E4902}"/>
              </a:ext>
            </a:extLst>
          </p:cNvPr>
          <p:cNvCxnSpPr>
            <a:cxnSpLocks/>
            <a:stCxn id="17" idx="3"/>
          </p:cNvCxnSpPr>
          <p:nvPr/>
        </p:nvCxnSpPr>
        <p:spPr>
          <a:xfrm>
            <a:off x="2679754" y="4238263"/>
            <a:ext cx="921522" cy="10818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05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6" grpId="0" animBg="1"/>
      <p:bldP spid="17" grpId="0"/>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E1E1E"/>
        </a:solidFill>
        <a:effectLst/>
      </p:bgPr>
    </p:bg>
    <p:spTree>
      <p:nvGrpSpPr>
        <p:cNvPr id="1" name=""/>
        <p:cNvGrpSpPr/>
        <p:nvPr/>
      </p:nvGrpSpPr>
      <p:grpSpPr>
        <a:xfrm>
          <a:off x="0" y="0"/>
          <a:ext cx="0" cy="0"/>
          <a:chOff x="0" y="0"/>
          <a:chExt cx="0" cy="0"/>
        </a:xfrm>
      </p:grpSpPr>
      <p:pic>
        <p:nvPicPr>
          <p:cNvPr id="23" name="Picture 22" descr="Text&#10;&#10;Description automatically generated">
            <a:extLst>
              <a:ext uri="{FF2B5EF4-FFF2-40B4-BE49-F238E27FC236}">
                <a16:creationId xmlns:a16="http://schemas.microsoft.com/office/drawing/2014/main" id="{C338CC54-ECC5-4777-952F-B14DE8F70BA7}"/>
              </a:ext>
            </a:extLst>
          </p:cNvPr>
          <p:cNvPicPr>
            <a:picLocks noChangeAspect="1"/>
          </p:cNvPicPr>
          <p:nvPr/>
        </p:nvPicPr>
        <p:blipFill>
          <a:blip r:embed="rId2"/>
          <a:stretch>
            <a:fillRect/>
          </a:stretch>
        </p:blipFill>
        <p:spPr>
          <a:xfrm>
            <a:off x="45036" y="120602"/>
            <a:ext cx="10084577" cy="6639013"/>
          </a:xfrm>
          <a:prstGeom prst="rect">
            <a:avLst/>
          </a:prstGeom>
        </p:spPr>
      </p:pic>
      <p:sp>
        <p:nvSpPr>
          <p:cNvPr id="6" name="TextBox 5">
            <a:extLst>
              <a:ext uri="{FF2B5EF4-FFF2-40B4-BE49-F238E27FC236}">
                <a16:creationId xmlns:a16="http://schemas.microsoft.com/office/drawing/2014/main" id="{AFA3B04C-053E-446E-B318-20BF2A0E8ABC}"/>
              </a:ext>
            </a:extLst>
          </p:cNvPr>
          <p:cNvSpPr txBox="1"/>
          <p:nvPr/>
        </p:nvSpPr>
        <p:spPr>
          <a:xfrm>
            <a:off x="5688876" y="1099286"/>
            <a:ext cx="4668456" cy="523220"/>
          </a:xfrm>
          <a:prstGeom prst="rect">
            <a:avLst/>
          </a:prstGeom>
          <a:noFill/>
        </p:spPr>
        <p:txBody>
          <a:bodyPr wrap="square" rtlCol="0">
            <a:spAutoFit/>
          </a:bodyPr>
          <a:lstStyle/>
          <a:p>
            <a:r>
              <a:rPr lang="en-US" sz="2800" dirty="0">
                <a:solidFill>
                  <a:srgbClr val="FF0000"/>
                </a:solidFill>
              </a:rPr>
              <a:t>For each item in the list</a:t>
            </a:r>
            <a:endParaRPr lang="en-US" dirty="0">
              <a:solidFill>
                <a:srgbClr val="FF0000"/>
              </a:solidFill>
            </a:endParaRPr>
          </a:p>
        </p:txBody>
      </p:sp>
      <p:cxnSp>
        <p:nvCxnSpPr>
          <p:cNvPr id="8" name="Straight Arrow Connector 7">
            <a:extLst>
              <a:ext uri="{FF2B5EF4-FFF2-40B4-BE49-F238E27FC236}">
                <a16:creationId xmlns:a16="http://schemas.microsoft.com/office/drawing/2014/main" id="{F288021C-2948-40DC-AD04-6EEA8F9F885C}"/>
              </a:ext>
            </a:extLst>
          </p:cNvPr>
          <p:cNvCxnSpPr>
            <a:cxnSpLocks/>
          </p:cNvCxnSpPr>
          <p:nvPr/>
        </p:nvCxnSpPr>
        <p:spPr>
          <a:xfrm flipH="1" flipV="1">
            <a:off x="3142528" y="775504"/>
            <a:ext cx="2546348" cy="5853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3D58041-9C12-4A7D-A121-7ADE5B362E26}"/>
              </a:ext>
            </a:extLst>
          </p:cNvPr>
          <p:cNvSpPr txBox="1"/>
          <p:nvPr/>
        </p:nvSpPr>
        <p:spPr>
          <a:xfrm>
            <a:off x="8242948" y="2244740"/>
            <a:ext cx="4043584" cy="954107"/>
          </a:xfrm>
          <a:prstGeom prst="rect">
            <a:avLst/>
          </a:prstGeom>
          <a:noFill/>
        </p:spPr>
        <p:txBody>
          <a:bodyPr wrap="square" rtlCol="0">
            <a:spAutoFit/>
          </a:bodyPr>
          <a:lstStyle/>
          <a:p>
            <a:r>
              <a:rPr lang="en-US" sz="2800" dirty="0">
                <a:solidFill>
                  <a:srgbClr val="FF0000"/>
                </a:solidFill>
              </a:rPr>
              <a:t>Build each pair of rows and add them to the table</a:t>
            </a:r>
            <a:endParaRPr lang="en-US" dirty="0">
              <a:solidFill>
                <a:srgbClr val="FF0000"/>
              </a:solidFill>
            </a:endParaRPr>
          </a:p>
        </p:txBody>
      </p:sp>
      <p:cxnSp>
        <p:nvCxnSpPr>
          <p:cNvPr id="10" name="Straight Arrow Connector 9">
            <a:extLst>
              <a:ext uri="{FF2B5EF4-FFF2-40B4-BE49-F238E27FC236}">
                <a16:creationId xmlns:a16="http://schemas.microsoft.com/office/drawing/2014/main" id="{F43716E5-B825-4DF3-BDB5-E25AAE662064}"/>
              </a:ext>
            </a:extLst>
          </p:cNvPr>
          <p:cNvCxnSpPr>
            <a:cxnSpLocks/>
            <a:stCxn id="9" idx="1"/>
          </p:cNvCxnSpPr>
          <p:nvPr/>
        </p:nvCxnSpPr>
        <p:spPr>
          <a:xfrm flipH="1" flipV="1">
            <a:off x="7176309" y="2628202"/>
            <a:ext cx="1066639" cy="9359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B1F2C70-10FF-4EA5-AFF0-C0F87A415A43}"/>
              </a:ext>
            </a:extLst>
          </p:cNvPr>
          <p:cNvSpPr txBox="1"/>
          <p:nvPr/>
        </p:nvSpPr>
        <p:spPr>
          <a:xfrm>
            <a:off x="6516548" y="4218167"/>
            <a:ext cx="5511478" cy="523220"/>
          </a:xfrm>
          <a:prstGeom prst="rect">
            <a:avLst/>
          </a:prstGeom>
          <a:noFill/>
        </p:spPr>
        <p:txBody>
          <a:bodyPr wrap="square" rtlCol="0">
            <a:spAutoFit/>
          </a:bodyPr>
          <a:lstStyle/>
          <a:p>
            <a:r>
              <a:rPr lang="en-US" sz="2800" dirty="0">
                <a:solidFill>
                  <a:srgbClr val="FF0000"/>
                </a:solidFill>
              </a:rPr>
              <a:t>When the button is clicked,</a:t>
            </a:r>
            <a:endParaRPr lang="en-US" dirty="0">
              <a:solidFill>
                <a:srgbClr val="FF0000"/>
              </a:solidFill>
            </a:endParaRPr>
          </a:p>
        </p:txBody>
      </p:sp>
      <p:cxnSp>
        <p:nvCxnSpPr>
          <p:cNvPr id="13" name="Straight Arrow Connector 12">
            <a:extLst>
              <a:ext uri="{FF2B5EF4-FFF2-40B4-BE49-F238E27FC236}">
                <a16:creationId xmlns:a16="http://schemas.microsoft.com/office/drawing/2014/main" id="{AA971B0B-07D6-40E9-B311-6AB33E32BF6A}"/>
              </a:ext>
            </a:extLst>
          </p:cNvPr>
          <p:cNvCxnSpPr>
            <a:cxnSpLocks/>
          </p:cNvCxnSpPr>
          <p:nvPr/>
        </p:nvCxnSpPr>
        <p:spPr>
          <a:xfrm flipH="1">
            <a:off x="5191246" y="4618299"/>
            <a:ext cx="1406324" cy="9722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771963A-95BC-4652-909D-DF4E144911E4}"/>
              </a:ext>
            </a:extLst>
          </p:cNvPr>
          <p:cNvSpPr txBox="1"/>
          <p:nvPr/>
        </p:nvSpPr>
        <p:spPr>
          <a:xfrm>
            <a:off x="8008717" y="6285382"/>
            <a:ext cx="3837972" cy="523220"/>
          </a:xfrm>
          <a:prstGeom prst="rect">
            <a:avLst/>
          </a:prstGeom>
          <a:noFill/>
        </p:spPr>
        <p:txBody>
          <a:bodyPr wrap="square" rtlCol="0">
            <a:spAutoFit/>
          </a:bodyPr>
          <a:lstStyle/>
          <a:p>
            <a:r>
              <a:rPr lang="en-US" sz="2800" dirty="0">
                <a:solidFill>
                  <a:srgbClr val="FF0000"/>
                </a:solidFill>
              </a:rPr>
              <a:t>Add the code to the page</a:t>
            </a:r>
            <a:endParaRPr lang="en-US" dirty="0">
              <a:solidFill>
                <a:srgbClr val="FF0000"/>
              </a:solidFill>
            </a:endParaRPr>
          </a:p>
        </p:txBody>
      </p:sp>
      <p:cxnSp>
        <p:nvCxnSpPr>
          <p:cNvPr id="19" name="Straight Arrow Connector 18">
            <a:extLst>
              <a:ext uri="{FF2B5EF4-FFF2-40B4-BE49-F238E27FC236}">
                <a16:creationId xmlns:a16="http://schemas.microsoft.com/office/drawing/2014/main" id="{9E177E19-2BC0-473B-9B54-9BAE21C3236D}"/>
              </a:ext>
            </a:extLst>
          </p:cNvPr>
          <p:cNvCxnSpPr>
            <a:cxnSpLocks/>
            <a:stCxn id="18" idx="1"/>
          </p:cNvCxnSpPr>
          <p:nvPr/>
        </p:nvCxnSpPr>
        <p:spPr>
          <a:xfrm flipH="1" flipV="1">
            <a:off x="7025833" y="6331352"/>
            <a:ext cx="982884" cy="2156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18CFEA92-3338-4DF3-B337-12FC90653D5A}"/>
              </a:ext>
            </a:extLst>
          </p:cNvPr>
          <p:cNvSpPr txBox="1"/>
          <p:nvPr/>
        </p:nvSpPr>
        <p:spPr>
          <a:xfrm>
            <a:off x="6018837" y="-16712"/>
            <a:ext cx="5750689" cy="954107"/>
          </a:xfrm>
          <a:prstGeom prst="rect">
            <a:avLst/>
          </a:prstGeom>
          <a:noFill/>
        </p:spPr>
        <p:txBody>
          <a:bodyPr wrap="square" rtlCol="0">
            <a:spAutoFit/>
          </a:bodyPr>
          <a:lstStyle/>
          <a:p>
            <a:r>
              <a:rPr lang="en-US" sz="2800" dirty="0">
                <a:solidFill>
                  <a:srgbClr val="FF0000"/>
                </a:solidFill>
              </a:rPr>
              <a:t>Output string (this will hold the HTML for the table)</a:t>
            </a:r>
            <a:endParaRPr lang="en-US" dirty="0">
              <a:solidFill>
                <a:srgbClr val="FF0000"/>
              </a:solidFill>
            </a:endParaRPr>
          </a:p>
        </p:txBody>
      </p:sp>
      <p:cxnSp>
        <p:nvCxnSpPr>
          <p:cNvPr id="28" name="Straight Arrow Connector 27">
            <a:extLst>
              <a:ext uri="{FF2B5EF4-FFF2-40B4-BE49-F238E27FC236}">
                <a16:creationId xmlns:a16="http://schemas.microsoft.com/office/drawing/2014/main" id="{E7C1C5FD-DDF5-4D76-A027-FBF723756F02}"/>
              </a:ext>
            </a:extLst>
          </p:cNvPr>
          <p:cNvCxnSpPr>
            <a:cxnSpLocks/>
          </p:cNvCxnSpPr>
          <p:nvPr/>
        </p:nvCxnSpPr>
        <p:spPr>
          <a:xfrm flipH="1">
            <a:off x="2858947" y="375369"/>
            <a:ext cx="3159890" cy="77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80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righ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
                            </p:stCondLst>
                            <p:childTnLst>
                              <p:par>
                                <p:cTn id="45" presetID="22" presetClass="entr" presetSubtype="2"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right)">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2" grpId="0"/>
      <p:bldP spid="18" grpId="0"/>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Dynamic Tables</a:t>
            </a:r>
          </a:p>
        </p:txBody>
      </p:sp>
      <p:sp>
        <p:nvSpPr>
          <p:cNvPr id="35843" name="Rectangle 3"/>
          <p:cNvSpPr>
            <a:spLocks noGrp="1" noChangeArrowheads="1"/>
          </p:cNvSpPr>
          <p:nvPr>
            <p:ph idx="1"/>
          </p:nvPr>
        </p:nvSpPr>
        <p:spPr>
          <a:xfrm>
            <a:off x="838200" y="1308941"/>
            <a:ext cx="4937567" cy="4351338"/>
          </a:xfrm>
        </p:spPr>
        <p:txBody>
          <a:bodyPr>
            <a:normAutofit/>
          </a:bodyPr>
          <a:lstStyle/>
          <a:p>
            <a:pPr marL="0" indent="0">
              <a:spcAft>
                <a:spcPts val="1200"/>
              </a:spcAft>
              <a:buNone/>
            </a:pPr>
            <a:r>
              <a:rPr lang="en-US" altLang="en-US" sz="3200" dirty="0"/>
              <a:t>We’ll see how this table is built (using JavaScript) when the user clicks the button</a:t>
            </a:r>
            <a:endParaRPr lang="en-US" altLang="en-US" sz="2400" dirty="0">
              <a:ea typeface="ＭＳ Ｐゴシック" panose="020B0600070205080204" pitchFamily="34" charset="-128"/>
            </a:endParaRPr>
          </a:p>
        </p:txBody>
      </p:sp>
      <p:pic>
        <p:nvPicPr>
          <p:cNvPr id="5" name="Picture 4" descr="A picture containing text&#10;&#10;Description automatically generated">
            <a:extLst>
              <a:ext uri="{FF2B5EF4-FFF2-40B4-BE49-F238E27FC236}">
                <a16:creationId xmlns:a16="http://schemas.microsoft.com/office/drawing/2014/main" id="{00E427A5-0597-4109-A044-C0409E6F2E3B}"/>
              </a:ext>
            </a:extLst>
          </p:cNvPr>
          <p:cNvPicPr>
            <a:picLocks noChangeAspect="1"/>
          </p:cNvPicPr>
          <p:nvPr/>
        </p:nvPicPr>
        <p:blipFill>
          <a:blip r:embed="rId2"/>
          <a:stretch>
            <a:fillRect/>
          </a:stretch>
        </p:blipFill>
        <p:spPr>
          <a:xfrm>
            <a:off x="2021565" y="3295637"/>
            <a:ext cx="1736972" cy="784439"/>
          </a:xfrm>
          <a:prstGeom prst="rect">
            <a:avLst/>
          </a:prstGeom>
        </p:spPr>
      </p:pic>
      <p:cxnSp>
        <p:nvCxnSpPr>
          <p:cNvPr id="8" name="Straight Arrow Connector 7">
            <a:extLst>
              <a:ext uri="{FF2B5EF4-FFF2-40B4-BE49-F238E27FC236}">
                <a16:creationId xmlns:a16="http://schemas.microsoft.com/office/drawing/2014/main" id="{4E05EDDA-E741-452B-AFF4-1513958A398F}"/>
              </a:ext>
            </a:extLst>
          </p:cNvPr>
          <p:cNvCxnSpPr>
            <a:cxnSpLocks/>
          </p:cNvCxnSpPr>
          <p:nvPr/>
        </p:nvCxnSpPr>
        <p:spPr>
          <a:xfrm flipV="1">
            <a:off x="3758537" y="2828611"/>
            <a:ext cx="2612118" cy="60039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Graphical user interface&#10;&#10;Description automatically generated">
            <a:extLst>
              <a:ext uri="{FF2B5EF4-FFF2-40B4-BE49-F238E27FC236}">
                <a16:creationId xmlns:a16="http://schemas.microsoft.com/office/drawing/2014/main" id="{D10DE3E2-309B-45F3-8877-2AF4816C283F}"/>
              </a:ext>
            </a:extLst>
          </p:cNvPr>
          <p:cNvPicPr>
            <a:picLocks noChangeAspect="1"/>
          </p:cNvPicPr>
          <p:nvPr/>
        </p:nvPicPr>
        <p:blipFill>
          <a:blip r:embed="rId3"/>
          <a:stretch>
            <a:fillRect/>
          </a:stretch>
        </p:blipFill>
        <p:spPr>
          <a:xfrm>
            <a:off x="6616424" y="125907"/>
            <a:ext cx="4936961" cy="5712185"/>
          </a:xfrm>
          <a:prstGeom prst="rect">
            <a:avLst/>
          </a:prstGeom>
        </p:spPr>
      </p:pic>
    </p:spTree>
    <p:extLst>
      <p:ext uri="{BB962C8B-B14F-4D97-AF65-F5344CB8AC3E}">
        <p14:creationId xmlns:p14="http://schemas.microsoft.com/office/powerpoint/2010/main" val="1904170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Dynamic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sz="3200" dirty="0"/>
              <a:t>Again, don’t feel intimidated if the last two slides read like Greek to you</a:t>
            </a:r>
          </a:p>
          <a:p>
            <a:pPr marL="0" indent="0">
              <a:spcAft>
                <a:spcPts val="1200"/>
              </a:spcAft>
              <a:buNone/>
            </a:pPr>
            <a:r>
              <a:rPr lang="en-US" altLang="en-US" sz="3200" dirty="0">
                <a:ea typeface="ＭＳ Ｐゴシック" panose="020B0600070205080204" pitchFamily="34" charset="-128"/>
              </a:rPr>
              <a:t>The point is, a lot of what we’ll be learning this semester will form the basis for future classes (like CSCI 1720, CSCI 2910, and CSCI 3110)</a:t>
            </a:r>
          </a:p>
          <a:p>
            <a:pPr marL="0" indent="0">
              <a:spcAft>
                <a:spcPts val="1200"/>
              </a:spcAft>
              <a:buNone/>
            </a:pPr>
            <a:r>
              <a:rPr lang="en-US" altLang="en-US" sz="3200" dirty="0">
                <a:ea typeface="ＭＳ Ｐゴシック" panose="020B0600070205080204" pitchFamily="34" charset="-128"/>
              </a:rPr>
              <a:t>A little preview can’t hurt</a:t>
            </a:r>
            <a:endParaRPr lang="en-US" altLang="en-US" sz="2400" dirty="0">
              <a:ea typeface="ＭＳ Ｐゴシック" panose="020B0600070205080204" pitchFamily="34" charset="-128"/>
            </a:endParaRPr>
          </a:p>
        </p:txBody>
      </p:sp>
      <p:pic>
        <p:nvPicPr>
          <p:cNvPr id="3" name="Picture 2" descr="Logo, icon&#10;&#10;Description automatically generated">
            <a:extLst>
              <a:ext uri="{FF2B5EF4-FFF2-40B4-BE49-F238E27FC236}">
                <a16:creationId xmlns:a16="http://schemas.microsoft.com/office/drawing/2014/main" id="{FC1C57E3-0507-4395-8E4E-7BA544755B5E}"/>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393802" y="3866908"/>
            <a:ext cx="1631066" cy="1631066"/>
          </a:xfrm>
          <a:prstGeom prst="rect">
            <a:avLst/>
          </a:prstGeom>
        </p:spPr>
      </p:pic>
    </p:spTree>
    <p:extLst>
      <p:ext uri="{BB962C8B-B14F-4D97-AF65-F5344CB8AC3E}">
        <p14:creationId xmlns:p14="http://schemas.microsoft.com/office/powerpoint/2010/main" val="1658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4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740505-4340-4919-90B5-36D16EA54D81}"/>
              </a:ext>
            </a:extLst>
          </p:cNvPr>
          <p:cNvSpPr>
            <a:spLocks noGrp="1"/>
          </p:cNvSpPr>
          <p:nvPr>
            <p:ph type="title"/>
          </p:nvPr>
        </p:nvSpPr>
        <p:spPr/>
        <p:txBody>
          <a:bodyPr/>
          <a:lstStyle/>
          <a:p>
            <a:r>
              <a:rPr lang="en-US" dirty="0"/>
              <a:t>Styling Tables</a:t>
            </a:r>
          </a:p>
        </p:txBody>
      </p:sp>
      <p:sp>
        <p:nvSpPr>
          <p:cNvPr id="5" name="Text Placeholder 4">
            <a:extLst>
              <a:ext uri="{FF2B5EF4-FFF2-40B4-BE49-F238E27FC236}">
                <a16:creationId xmlns:a16="http://schemas.microsoft.com/office/drawing/2014/main" id="{3FB47A4D-C980-4B33-8BAC-1E6F55790A2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8869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sz="3200" dirty="0"/>
              <a:t>The basic, un-styled table, can be awful un-inspiring</a:t>
            </a:r>
          </a:p>
          <a:p>
            <a:pPr marL="0" indent="0">
              <a:spcAft>
                <a:spcPts val="1200"/>
              </a:spcAft>
              <a:buNone/>
            </a:pPr>
            <a:r>
              <a:rPr lang="en-US" altLang="en-US" sz="3200" dirty="0">
                <a:ea typeface="ＭＳ Ｐゴシック" panose="020B0600070205080204" pitchFamily="34" charset="-128"/>
              </a:rPr>
              <a:t>Cells automatically adjust to the content of the widest cell in the column</a:t>
            </a:r>
          </a:p>
          <a:p>
            <a:pPr marL="0" indent="0">
              <a:spcAft>
                <a:spcPts val="1200"/>
              </a:spcAft>
              <a:buNone/>
            </a:pPr>
            <a:r>
              <a:rPr lang="en-US" altLang="en-US" sz="3200" dirty="0">
                <a:ea typeface="ＭＳ Ｐゴシック" panose="020B0600070205080204" pitchFamily="34" charset="-128"/>
              </a:rPr>
              <a:t>No borders</a:t>
            </a:r>
          </a:p>
          <a:p>
            <a:pPr marL="0" indent="0">
              <a:spcAft>
                <a:spcPts val="1200"/>
              </a:spcAft>
              <a:buNone/>
            </a:pPr>
            <a:r>
              <a:rPr lang="en-US" altLang="en-US" sz="3200" dirty="0">
                <a:ea typeface="ＭＳ Ｐゴシック" panose="020B0600070205080204" pitchFamily="34" charset="-128"/>
              </a:rPr>
              <a:t>No padding</a:t>
            </a: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pic>
        <p:nvPicPr>
          <p:cNvPr id="3" name="Picture 2" descr="Text&#10;&#10;Description automatically generated">
            <a:extLst>
              <a:ext uri="{FF2B5EF4-FFF2-40B4-BE49-F238E27FC236}">
                <a16:creationId xmlns:a16="http://schemas.microsoft.com/office/drawing/2014/main" id="{AF4A3DAD-3C2D-4882-9DFD-E90BCE8873CC}"/>
              </a:ext>
            </a:extLst>
          </p:cNvPr>
          <p:cNvPicPr>
            <a:picLocks noChangeAspect="1"/>
          </p:cNvPicPr>
          <p:nvPr/>
        </p:nvPicPr>
        <p:blipFill>
          <a:blip r:embed="rId2"/>
          <a:stretch>
            <a:fillRect/>
          </a:stretch>
        </p:blipFill>
        <p:spPr>
          <a:xfrm>
            <a:off x="4011960" y="2980371"/>
            <a:ext cx="7728071" cy="22632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902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fade">
                                      <p:cBhvr>
                                        <p:cTn id="11" dur="500"/>
                                        <p:tgtEl>
                                          <p:spTgt spid="3584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fade">
                                      <p:cBhvr>
                                        <p:cTn id="15" dur="500"/>
                                        <p:tgtEl>
                                          <p:spTgt spid="3584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Effect transition="in" filter="fade">
                                      <p:cBhvr>
                                        <p:cTn id="19" dur="500"/>
                                        <p:tgtEl>
                                          <p:spTgt spid="358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sz="3200" dirty="0"/>
              <a:t>We can add styling rules to tables to make them more attractive</a:t>
            </a:r>
          </a:p>
          <a:p>
            <a:pPr marL="0" indent="0">
              <a:spcAft>
                <a:spcPts val="1200"/>
              </a:spcAft>
              <a:buNone/>
            </a:pPr>
            <a:r>
              <a:rPr lang="en-US" altLang="en-US" sz="3200" dirty="0">
                <a:ea typeface="ＭＳ Ｐゴシック" panose="020B0600070205080204" pitchFamily="34" charset="-128"/>
              </a:rPr>
              <a:t>It’s a little more complicated, though, because of the fact that there are four elements - table, table row, table heading, and table data that comprise a table</a:t>
            </a:r>
          </a:p>
          <a:p>
            <a:pPr marL="0" indent="0">
              <a:spcAft>
                <a:spcPts val="1200"/>
              </a:spcAft>
              <a:buNone/>
            </a:pPr>
            <a:r>
              <a:rPr lang="en-US" altLang="en-US" sz="3200" dirty="0">
                <a:ea typeface="ＭＳ Ｐゴシック" panose="020B0600070205080204" pitchFamily="34" charset="-128"/>
              </a:rPr>
              <a:t>There are actually some other table elements, but these are the ones we’re focusing on</a:t>
            </a: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92015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fade">
                                      <p:cBhvr>
                                        <p:cTn id="11" dur="500"/>
                                        <p:tgtEl>
                                          <p:spTgt spid="3584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fade">
                                      <p:cBhvr>
                                        <p:cTn id="15"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D473EB-3952-4E0F-9E09-4A1AEBC2412F}"/>
              </a:ext>
            </a:extLst>
          </p:cNvPr>
          <p:cNvSpPr>
            <a:spLocks noGrp="1"/>
          </p:cNvSpPr>
          <p:nvPr>
            <p:ph type="title"/>
          </p:nvPr>
        </p:nvSpPr>
        <p:spPr/>
        <p:txBody>
          <a:bodyPr/>
          <a:lstStyle/>
          <a:p>
            <a:r>
              <a:rPr lang="en-US" dirty="0"/>
              <a:t>Review (OK, this is actually new)</a:t>
            </a:r>
          </a:p>
        </p:txBody>
      </p:sp>
      <p:sp>
        <p:nvSpPr>
          <p:cNvPr id="5" name="Content Placeholder 4">
            <a:extLst>
              <a:ext uri="{FF2B5EF4-FFF2-40B4-BE49-F238E27FC236}">
                <a16:creationId xmlns:a16="http://schemas.microsoft.com/office/drawing/2014/main" id="{EB44C5F8-3F0B-4545-988A-409B5085AC9E}"/>
              </a:ext>
            </a:extLst>
          </p:cNvPr>
          <p:cNvSpPr>
            <a:spLocks noGrp="1"/>
          </p:cNvSpPr>
          <p:nvPr>
            <p:ph idx="1"/>
          </p:nvPr>
        </p:nvSpPr>
        <p:spPr>
          <a:xfrm>
            <a:off x="838200" y="1308941"/>
            <a:ext cx="5915628" cy="4663596"/>
          </a:xfrm>
        </p:spPr>
        <p:txBody>
          <a:bodyPr>
            <a:normAutofit/>
          </a:bodyPr>
          <a:lstStyle/>
          <a:p>
            <a:pPr marL="0" indent="0">
              <a:spcBef>
                <a:spcPts val="600"/>
              </a:spcBef>
              <a:spcAft>
                <a:spcPts val="1200"/>
              </a:spcAft>
              <a:buNone/>
            </a:pPr>
            <a:r>
              <a:rPr lang="en-US" dirty="0"/>
              <a:t>So “px” is pixels</a:t>
            </a:r>
          </a:p>
          <a:p>
            <a:pPr marL="0" indent="0">
              <a:spcBef>
                <a:spcPts val="600"/>
              </a:spcBef>
              <a:spcAft>
                <a:spcPts val="1200"/>
              </a:spcAft>
              <a:buNone/>
            </a:pPr>
            <a:r>
              <a:rPr lang="en-US" sz="2400" dirty="0"/>
              <a:t>There are other units of measure we can use</a:t>
            </a:r>
          </a:p>
          <a:p>
            <a:pPr marL="0" indent="0">
              <a:spcBef>
                <a:spcPts val="600"/>
              </a:spcBef>
              <a:spcAft>
                <a:spcPts val="1200"/>
              </a:spcAft>
              <a:buNone/>
            </a:pPr>
            <a:r>
              <a:rPr lang="en-US" sz="2400" dirty="0"/>
              <a:t>	% - percentage</a:t>
            </a:r>
            <a:br>
              <a:rPr lang="en-US" sz="2400" dirty="0"/>
            </a:br>
            <a:r>
              <a:rPr lang="en-US" sz="2400" dirty="0"/>
              <a:t>	</a:t>
            </a:r>
            <a:r>
              <a:rPr lang="en-US" sz="2400" dirty="0" err="1"/>
              <a:t>em</a:t>
            </a:r>
            <a:r>
              <a:rPr lang="en-US" sz="2400" dirty="0"/>
              <a:t> - literally, the width of the letter ‘m’</a:t>
            </a:r>
            <a:br>
              <a:rPr lang="en-US" sz="2400" dirty="0"/>
            </a:br>
            <a:r>
              <a:rPr lang="en-US" sz="2400" dirty="0"/>
              <a:t>	rem - font size of the root element</a:t>
            </a:r>
            <a:br>
              <a:rPr lang="en-US" sz="2400" dirty="0"/>
            </a:br>
            <a:r>
              <a:rPr lang="en-US" sz="2400" dirty="0"/>
              <a:t>	</a:t>
            </a:r>
            <a:r>
              <a:rPr lang="en-US" sz="2400" dirty="0" err="1"/>
              <a:t>vw</a:t>
            </a:r>
            <a:r>
              <a:rPr lang="en-US" sz="2400" dirty="0"/>
              <a:t> - 1% of the viewport width</a:t>
            </a:r>
            <a:br>
              <a:rPr lang="en-US" sz="2400" dirty="0"/>
            </a:br>
            <a:r>
              <a:rPr lang="en-US" sz="2400" dirty="0"/>
              <a:t>	</a:t>
            </a:r>
            <a:r>
              <a:rPr lang="en-US" sz="2400" dirty="0" err="1"/>
              <a:t>vh</a:t>
            </a:r>
            <a:r>
              <a:rPr lang="en-US" sz="2400" dirty="0"/>
              <a:t> - 1% of the viewport height</a:t>
            </a:r>
            <a:br>
              <a:rPr lang="en-US" sz="2400" dirty="0"/>
            </a:br>
            <a:r>
              <a:rPr lang="en-US" sz="2400" dirty="0"/>
              <a:t>	cm - centimeters</a:t>
            </a:r>
            <a:br>
              <a:rPr lang="en-US" sz="2400" dirty="0"/>
            </a:br>
            <a:r>
              <a:rPr lang="en-US" sz="2400" dirty="0"/>
              <a:t>	in - inches</a:t>
            </a:r>
            <a:br>
              <a:rPr lang="en-US" dirty="0"/>
            </a:br>
            <a:r>
              <a:rPr lang="en-US" dirty="0"/>
              <a:t>	</a:t>
            </a:r>
            <a:r>
              <a:rPr lang="en-US" sz="2400" dirty="0"/>
              <a:t>pc - picas</a:t>
            </a:r>
            <a:br>
              <a:rPr lang="en-US" sz="2400" dirty="0"/>
            </a:br>
            <a:r>
              <a:rPr lang="en-US" sz="2400" dirty="0"/>
              <a:t>	</a:t>
            </a:r>
            <a:r>
              <a:rPr lang="en-US" sz="2400" dirty="0" err="1"/>
              <a:t>pt</a:t>
            </a:r>
            <a:r>
              <a:rPr lang="en-US" sz="2400" dirty="0"/>
              <a:t> - points</a:t>
            </a:r>
            <a:endParaRPr lang="en-US" dirty="0"/>
          </a:p>
        </p:txBody>
      </p:sp>
      <p:sp>
        <p:nvSpPr>
          <p:cNvPr id="6" name="Content Placeholder 4">
            <a:extLst>
              <a:ext uri="{FF2B5EF4-FFF2-40B4-BE49-F238E27FC236}">
                <a16:creationId xmlns:a16="http://schemas.microsoft.com/office/drawing/2014/main" id="{CBF44E69-3B60-4CCB-93BB-A14A2E6E8D67}"/>
              </a:ext>
            </a:extLst>
          </p:cNvPr>
          <p:cNvSpPr txBox="1">
            <a:spLocks/>
          </p:cNvSpPr>
          <p:nvPr/>
        </p:nvSpPr>
        <p:spPr>
          <a:xfrm>
            <a:off x="7043194" y="1967695"/>
            <a:ext cx="4770699" cy="40214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Font typeface="Arial" panose="020B0604020202020204" pitchFamily="34" charset="0"/>
              <a:buNone/>
            </a:pPr>
            <a:r>
              <a:rPr lang="en-US" sz="2400" dirty="0"/>
              <a:t>In this class, we’ll mostly use px</a:t>
            </a:r>
          </a:p>
          <a:p>
            <a:pPr marL="0" indent="0">
              <a:spcBef>
                <a:spcPts val="600"/>
              </a:spcBef>
              <a:spcAft>
                <a:spcPts val="1200"/>
              </a:spcAft>
              <a:buFont typeface="Arial" panose="020B0604020202020204" pitchFamily="34" charset="0"/>
              <a:buNone/>
            </a:pPr>
            <a:r>
              <a:rPr lang="en-US" sz="2400" dirty="0"/>
              <a:t>It is an absolute length unit that displays the same size regardless of the display size</a:t>
            </a:r>
          </a:p>
          <a:p>
            <a:pPr marL="0" indent="0">
              <a:spcBef>
                <a:spcPts val="600"/>
              </a:spcBef>
              <a:spcAft>
                <a:spcPts val="1200"/>
              </a:spcAft>
              <a:buFont typeface="Arial" panose="020B0604020202020204" pitchFamily="34" charset="0"/>
              <a:buNone/>
            </a:pPr>
            <a:r>
              <a:rPr lang="en-US" sz="2400" dirty="0"/>
              <a:t>Other units (e.g., </a:t>
            </a:r>
            <a:r>
              <a:rPr lang="en-US" sz="2400" dirty="0" err="1"/>
              <a:t>em</a:t>
            </a:r>
            <a:r>
              <a:rPr lang="en-US" sz="2400" dirty="0"/>
              <a:t> and rem) display differently on different sized displays (more on that in CSCI 1720)</a:t>
            </a:r>
          </a:p>
        </p:txBody>
      </p:sp>
    </p:spTree>
    <p:extLst>
      <p:ext uri="{BB962C8B-B14F-4D97-AF65-F5344CB8AC3E}">
        <p14:creationId xmlns:p14="http://schemas.microsoft.com/office/powerpoint/2010/main" val="3793453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dirty="0"/>
              <a:t>Let’s start with the table element</a:t>
            </a:r>
          </a:p>
          <a:p>
            <a:pPr marL="0" indent="0">
              <a:spcAft>
                <a:spcPts val="1200"/>
              </a:spcAft>
              <a:buNone/>
            </a:pP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pic>
        <p:nvPicPr>
          <p:cNvPr id="3" name="Picture 2" descr="Graphical user interface, text, application&#10;&#10;Description automatically generated">
            <a:extLst>
              <a:ext uri="{FF2B5EF4-FFF2-40B4-BE49-F238E27FC236}">
                <a16:creationId xmlns:a16="http://schemas.microsoft.com/office/drawing/2014/main" id="{345B3A62-BC62-40F0-9733-71D3394A65DB}"/>
              </a:ext>
            </a:extLst>
          </p:cNvPr>
          <p:cNvPicPr>
            <a:picLocks noChangeAspect="1"/>
          </p:cNvPicPr>
          <p:nvPr/>
        </p:nvPicPr>
        <p:blipFill>
          <a:blip r:embed="rId2"/>
          <a:stretch>
            <a:fillRect/>
          </a:stretch>
        </p:blipFill>
        <p:spPr>
          <a:xfrm>
            <a:off x="236444" y="1807512"/>
            <a:ext cx="4238653" cy="1788098"/>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5C99A7E6-0116-40AE-9A55-A4D5C5DA6AEC}"/>
              </a:ext>
            </a:extLst>
          </p:cNvPr>
          <p:cNvPicPr>
            <a:picLocks noChangeAspect="1"/>
          </p:cNvPicPr>
          <p:nvPr/>
        </p:nvPicPr>
        <p:blipFill>
          <a:blip r:embed="rId3"/>
          <a:stretch>
            <a:fillRect/>
          </a:stretch>
        </p:blipFill>
        <p:spPr>
          <a:xfrm>
            <a:off x="4637962" y="1843675"/>
            <a:ext cx="7377263" cy="1715772"/>
          </a:xfrm>
          <a:prstGeom prst="rect">
            <a:avLst/>
          </a:prstGeom>
        </p:spPr>
      </p:pic>
      <p:sp>
        <p:nvSpPr>
          <p:cNvPr id="6" name="TextBox 5">
            <a:extLst>
              <a:ext uri="{FF2B5EF4-FFF2-40B4-BE49-F238E27FC236}">
                <a16:creationId xmlns:a16="http://schemas.microsoft.com/office/drawing/2014/main" id="{576BC0BE-4923-4E07-9C01-183AB8CE6A38}"/>
              </a:ext>
            </a:extLst>
          </p:cNvPr>
          <p:cNvSpPr txBox="1"/>
          <p:nvPr/>
        </p:nvSpPr>
        <p:spPr>
          <a:xfrm>
            <a:off x="516610" y="3796384"/>
            <a:ext cx="11158779" cy="2246769"/>
          </a:xfrm>
          <a:prstGeom prst="rect">
            <a:avLst/>
          </a:prstGeom>
          <a:noFill/>
        </p:spPr>
        <p:txBody>
          <a:bodyPr wrap="square" rtlCol="0">
            <a:spAutoFit/>
          </a:bodyPr>
          <a:lstStyle/>
          <a:p>
            <a:pPr>
              <a:spcAft>
                <a:spcPts val="1200"/>
              </a:spcAft>
            </a:pPr>
            <a:r>
              <a:rPr lang="en-US" sz="2400" dirty="0">
                <a:latin typeface="Corbel Light" panose="020B0303020204020204" pitchFamily="34" charset="0"/>
              </a:rPr>
              <a:t>So, we added a border. Notice, though, that the border only goes around the table, not the cells </a:t>
            </a:r>
          </a:p>
          <a:p>
            <a:pPr>
              <a:spcAft>
                <a:spcPts val="1200"/>
              </a:spcAft>
            </a:pPr>
            <a:r>
              <a:rPr lang="en-US" sz="2400" dirty="0">
                <a:latin typeface="Corbel Light" panose="020B0303020204020204" pitchFamily="34" charset="0"/>
              </a:rPr>
              <a:t>Also, we set a width, which spaces things out more nicely</a:t>
            </a:r>
          </a:p>
          <a:p>
            <a:pPr>
              <a:spcAft>
                <a:spcPts val="1200"/>
              </a:spcAft>
            </a:pPr>
            <a:r>
              <a:rPr lang="en-US" sz="2400" dirty="0">
                <a:latin typeface="Corbel Light" panose="020B0303020204020204" pitchFamily="34" charset="0"/>
              </a:rPr>
              <a:t>Notice the margin. When we set the left and right margins on a block element to ‘auto,’ the element will be centered in its parent container (you can’t really tell from the screenshot)</a:t>
            </a:r>
          </a:p>
        </p:txBody>
      </p:sp>
    </p:spTree>
    <p:extLst>
      <p:ext uri="{BB962C8B-B14F-4D97-AF65-F5344CB8AC3E}">
        <p14:creationId xmlns:p14="http://schemas.microsoft.com/office/powerpoint/2010/main" val="187421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dirty="0"/>
              <a:t>If we want borders around the cells, also:</a:t>
            </a: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sp>
        <p:nvSpPr>
          <p:cNvPr id="6" name="TextBox 5">
            <a:extLst>
              <a:ext uri="{FF2B5EF4-FFF2-40B4-BE49-F238E27FC236}">
                <a16:creationId xmlns:a16="http://schemas.microsoft.com/office/drawing/2014/main" id="{576BC0BE-4923-4E07-9C01-183AB8CE6A38}"/>
              </a:ext>
            </a:extLst>
          </p:cNvPr>
          <p:cNvSpPr txBox="1"/>
          <p:nvPr/>
        </p:nvSpPr>
        <p:spPr>
          <a:xfrm>
            <a:off x="516610" y="3696304"/>
            <a:ext cx="11158779" cy="2400657"/>
          </a:xfrm>
          <a:prstGeom prst="rect">
            <a:avLst/>
          </a:prstGeom>
          <a:noFill/>
        </p:spPr>
        <p:txBody>
          <a:bodyPr wrap="square" rtlCol="0">
            <a:spAutoFit/>
          </a:bodyPr>
          <a:lstStyle/>
          <a:p>
            <a:pPr>
              <a:spcAft>
                <a:spcPts val="1200"/>
              </a:spcAft>
            </a:pPr>
            <a:r>
              <a:rPr lang="en-US" sz="2400" dirty="0">
                <a:latin typeface="Corbel Light" panose="020B0303020204020204" pitchFamily="34" charset="0"/>
              </a:rPr>
              <a:t>That’s a little better</a:t>
            </a:r>
          </a:p>
          <a:p>
            <a:pPr>
              <a:spcAft>
                <a:spcPts val="1200"/>
              </a:spcAft>
            </a:pPr>
            <a:r>
              <a:rPr lang="en-US" sz="2400" dirty="0">
                <a:latin typeface="Corbel Light" panose="020B0303020204020204" pitchFamily="34" charset="0"/>
              </a:rPr>
              <a:t>But that “double-border” is kind of ugly</a:t>
            </a:r>
          </a:p>
          <a:p>
            <a:pPr>
              <a:spcAft>
                <a:spcPts val="1200"/>
              </a:spcAft>
            </a:pPr>
            <a:r>
              <a:rPr lang="en-US" sz="2400" dirty="0">
                <a:latin typeface="Corbel Light" panose="020B0303020204020204" pitchFamily="34" charset="0"/>
              </a:rPr>
              <a:t>Let’s fix that</a:t>
            </a:r>
          </a:p>
          <a:p>
            <a:pPr>
              <a:spcAft>
                <a:spcPts val="1200"/>
              </a:spcAft>
            </a:pPr>
            <a:r>
              <a:rPr lang="en-US" sz="2400" dirty="0">
                <a:latin typeface="Corbel Light" panose="020B0303020204020204" pitchFamily="34" charset="0"/>
              </a:rPr>
              <a:t>BTW, using the comma (‘,’), we can apply the same rules to multiple selectors. We’ll talk more about that later</a:t>
            </a:r>
          </a:p>
        </p:txBody>
      </p:sp>
      <p:pic>
        <p:nvPicPr>
          <p:cNvPr id="4" name="Picture 3" descr="Logo&#10;&#10;Description automatically generated with low confidence">
            <a:extLst>
              <a:ext uri="{FF2B5EF4-FFF2-40B4-BE49-F238E27FC236}">
                <a16:creationId xmlns:a16="http://schemas.microsoft.com/office/drawing/2014/main" id="{1C9CBDD6-0BBD-4BA3-ABA9-FC3C5E590FE0}"/>
              </a:ext>
            </a:extLst>
          </p:cNvPr>
          <p:cNvPicPr>
            <a:picLocks noChangeAspect="1"/>
          </p:cNvPicPr>
          <p:nvPr/>
        </p:nvPicPr>
        <p:blipFill>
          <a:blip r:embed="rId2"/>
          <a:stretch>
            <a:fillRect/>
          </a:stretch>
        </p:blipFill>
        <p:spPr>
          <a:xfrm>
            <a:off x="226975" y="2111480"/>
            <a:ext cx="3900311" cy="1054801"/>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840B4254-B225-4E27-A8B0-2A13306BCFD2}"/>
              </a:ext>
            </a:extLst>
          </p:cNvPr>
          <p:cNvPicPr>
            <a:picLocks noChangeAspect="1"/>
          </p:cNvPicPr>
          <p:nvPr/>
        </p:nvPicPr>
        <p:blipFill>
          <a:blip r:embed="rId3"/>
          <a:stretch>
            <a:fillRect/>
          </a:stretch>
        </p:blipFill>
        <p:spPr>
          <a:xfrm>
            <a:off x="4655540" y="1785155"/>
            <a:ext cx="7309486" cy="1862113"/>
          </a:xfrm>
          <a:prstGeom prst="rect">
            <a:avLst/>
          </a:prstGeom>
        </p:spPr>
      </p:pic>
    </p:spTree>
    <p:extLst>
      <p:ext uri="{BB962C8B-B14F-4D97-AF65-F5344CB8AC3E}">
        <p14:creationId xmlns:p14="http://schemas.microsoft.com/office/powerpoint/2010/main" val="215006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dirty="0"/>
              <a:t>Let’s fix the borders:</a:t>
            </a: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sp>
        <p:nvSpPr>
          <p:cNvPr id="6" name="TextBox 5">
            <a:extLst>
              <a:ext uri="{FF2B5EF4-FFF2-40B4-BE49-F238E27FC236}">
                <a16:creationId xmlns:a16="http://schemas.microsoft.com/office/drawing/2014/main" id="{576BC0BE-4923-4E07-9C01-183AB8CE6A38}"/>
              </a:ext>
            </a:extLst>
          </p:cNvPr>
          <p:cNvSpPr txBox="1"/>
          <p:nvPr/>
        </p:nvSpPr>
        <p:spPr>
          <a:xfrm>
            <a:off x="516610" y="4216616"/>
            <a:ext cx="11158779" cy="984885"/>
          </a:xfrm>
          <a:prstGeom prst="rect">
            <a:avLst/>
          </a:prstGeom>
          <a:noFill/>
        </p:spPr>
        <p:txBody>
          <a:bodyPr wrap="square" rtlCol="0">
            <a:spAutoFit/>
          </a:bodyPr>
          <a:lstStyle/>
          <a:p>
            <a:pPr>
              <a:spcAft>
                <a:spcPts val="1200"/>
              </a:spcAft>
            </a:pPr>
            <a:r>
              <a:rPr lang="en-US" sz="2400" dirty="0">
                <a:latin typeface="Corbel Light" panose="020B0303020204020204" pitchFamily="34" charset="0"/>
              </a:rPr>
              <a:t>The </a:t>
            </a:r>
            <a:r>
              <a:rPr lang="en-US" sz="2400" dirty="0">
                <a:solidFill>
                  <a:srgbClr val="0070C0"/>
                </a:solidFill>
                <a:latin typeface="Courier New" panose="02070309020205020404" pitchFamily="49" charset="0"/>
                <a:cs typeface="Courier New" panose="02070309020205020404" pitchFamily="49" charset="0"/>
              </a:rPr>
              <a:t>border-collapse</a:t>
            </a:r>
            <a:r>
              <a:rPr lang="en-US" sz="2400" dirty="0">
                <a:latin typeface="Corbel Light" panose="020B0303020204020204" pitchFamily="34" charset="0"/>
              </a:rPr>
              <a:t> property applies to tables and, well, makes the borders collapse</a:t>
            </a:r>
          </a:p>
          <a:p>
            <a:pPr>
              <a:spcAft>
                <a:spcPts val="1200"/>
              </a:spcAft>
            </a:pPr>
            <a:r>
              <a:rPr lang="en-US" sz="2400" dirty="0">
                <a:latin typeface="Corbel Light" panose="020B0303020204020204" pitchFamily="34" charset="0"/>
              </a:rPr>
              <a:t>I also changed the font-family to ‘sans-serif,’ well, because I kind of hate serif fonts</a:t>
            </a:r>
          </a:p>
        </p:txBody>
      </p:sp>
      <p:pic>
        <p:nvPicPr>
          <p:cNvPr id="3" name="Picture 2" descr="Text&#10;&#10;Description automatically generated">
            <a:extLst>
              <a:ext uri="{FF2B5EF4-FFF2-40B4-BE49-F238E27FC236}">
                <a16:creationId xmlns:a16="http://schemas.microsoft.com/office/drawing/2014/main" id="{0E086ED1-E00A-4942-8084-392DAD0CACC4}"/>
              </a:ext>
            </a:extLst>
          </p:cNvPr>
          <p:cNvPicPr>
            <a:picLocks noChangeAspect="1"/>
          </p:cNvPicPr>
          <p:nvPr/>
        </p:nvPicPr>
        <p:blipFill>
          <a:blip r:embed="rId2"/>
          <a:stretch>
            <a:fillRect/>
          </a:stretch>
        </p:blipFill>
        <p:spPr>
          <a:xfrm>
            <a:off x="320166" y="1839834"/>
            <a:ext cx="3797315" cy="2183456"/>
          </a:xfrm>
          <a:prstGeom prst="rect">
            <a:avLst/>
          </a:prstGeom>
        </p:spPr>
      </p:pic>
      <p:pic>
        <p:nvPicPr>
          <p:cNvPr id="7" name="Picture 6" descr="Table&#10;&#10;Description automatically generated">
            <a:extLst>
              <a:ext uri="{FF2B5EF4-FFF2-40B4-BE49-F238E27FC236}">
                <a16:creationId xmlns:a16="http://schemas.microsoft.com/office/drawing/2014/main" id="{614A6688-D1BD-481A-B5FD-EAA54D09F55A}"/>
              </a:ext>
            </a:extLst>
          </p:cNvPr>
          <p:cNvPicPr>
            <a:picLocks noChangeAspect="1"/>
          </p:cNvPicPr>
          <p:nvPr/>
        </p:nvPicPr>
        <p:blipFill>
          <a:blip r:embed="rId3"/>
          <a:stretch>
            <a:fillRect/>
          </a:stretch>
        </p:blipFill>
        <p:spPr>
          <a:xfrm>
            <a:off x="4764536" y="1839833"/>
            <a:ext cx="7236318" cy="1600761"/>
          </a:xfrm>
          <a:prstGeom prst="rect">
            <a:avLst/>
          </a:prstGeom>
        </p:spPr>
      </p:pic>
      <p:sp>
        <p:nvSpPr>
          <p:cNvPr id="11" name="Rectangle 10">
            <a:extLst>
              <a:ext uri="{FF2B5EF4-FFF2-40B4-BE49-F238E27FC236}">
                <a16:creationId xmlns:a16="http://schemas.microsoft.com/office/drawing/2014/main" id="{3B3C4A14-5F7D-4A7D-A770-43BF57DD189D}"/>
              </a:ext>
            </a:extLst>
          </p:cNvPr>
          <p:cNvSpPr/>
          <p:nvPr/>
        </p:nvSpPr>
        <p:spPr>
          <a:xfrm>
            <a:off x="790414" y="3089329"/>
            <a:ext cx="3306402" cy="5889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01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dirty="0"/>
              <a:t>Now, it looks a lot better, but things are still kind of “scrunched up.” Let’s fix that:</a:t>
            </a: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sp>
        <p:nvSpPr>
          <p:cNvPr id="6" name="TextBox 5">
            <a:extLst>
              <a:ext uri="{FF2B5EF4-FFF2-40B4-BE49-F238E27FC236}">
                <a16:creationId xmlns:a16="http://schemas.microsoft.com/office/drawing/2014/main" id="{576BC0BE-4923-4E07-9C01-183AB8CE6A38}"/>
              </a:ext>
            </a:extLst>
          </p:cNvPr>
          <p:cNvSpPr txBox="1"/>
          <p:nvPr/>
        </p:nvSpPr>
        <p:spPr>
          <a:xfrm>
            <a:off x="516610" y="4216616"/>
            <a:ext cx="11158779" cy="830997"/>
          </a:xfrm>
          <a:prstGeom prst="rect">
            <a:avLst/>
          </a:prstGeom>
          <a:noFill/>
        </p:spPr>
        <p:txBody>
          <a:bodyPr wrap="square" rtlCol="0">
            <a:spAutoFit/>
          </a:bodyPr>
          <a:lstStyle/>
          <a:p>
            <a:pPr>
              <a:spcAft>
                <a:spcPts val="1200"/>
              </a:spcAft>
            </a:pPr>
            <a:r>
              <a:rPr lang="en-US" sz="2400" dirty="0">
                <a:latin typeface="Corbel Light" panose="020B0303020204020204" pitchFamily="34" charset="0"/>
              </a:rPr>
              <a:t>This is what the </a:t>
            </a:r>
            <a:r>
              <a:rPr lang="en-US" sz="2400" dirty="0">
                <a:solidFill>
                  <a:srgbClr val="0070C0"/>
                </a:solidFill>
                <a:latin typeface="Courier New" panose="02070309020205020404" pitchFamily="49" charset="0"/>
                <a:cs typeface="Courier New" panose="02070309020205020404" pitchFamily="49" charset="0"/>
              </a:rPr>
              <a:t>padding</a:t>
            </a:r>
            <a:r>
              <a:rPr lang="en-US" sz="2400" dirty="0">
                <a:latin typeface="Corbel Light" panose="020B0303020204020204" pitchFamily="34" charset="0"/>
              </a:rPr>
              <a:t> property does - remember: it adds space between the content and the border</a:t>
            </a:r>
          </a:p>
        </p:txBody>
      </p:sp>
      <p:pic>
        <p:nvPicPr>
          <p:cNvPr id="4" name="Picture 3" descr="Text&#10;&#10;Description automatically generated">
            <a:extLst>
              <a:ext uri="{FF2B5EF4-FFF2-40B4-BE49-F238E27FC236}">
                <a16:creationId xmlns:a16="http://schemas.microsoft.com/office/drawing/2014/main" id="{D86EE7FA-EB92-4ACD-AD8D-77B18C10C3F0}"/>
              </a:ext>
            </a:extLst>
          </p:cNvPr>
          <p:cNvPicPr>
            <a:picLocks noChangeAspect="1"/>
          </p:cNvPicPr>
          <p:nvPr/>
        </p:nvPicPr>
        <p:blipFill>
          <a:blip r:embed="rId2"/>
          <a:stretch>
            <a:fillRect/>
          </a:stretch>
        </p:blipFill>
        <p:spPr>
          <a:xfrm>
            <a:off x="457232" y="2431866"/>
            <a:ext cx="3928249" cy="1351117"/>
          </a:xfrm>
          <a:prstGeom prst="rect">
            <a:avLst/>
          </a:prstGeom>
        </p:spPr>
      </p:pic>
      <p:pic>
        <p:nvPicPr>
          <p:cNvPr id="8" name="Picture 7" descr="Graphical user interface, text, application, table&#10;&#10;Description automatically generated">
            <a:extLst>
              <a:ext uri="{FF2B5EF4-FFF2-40B4-BE49-F238E27FC236}">
                <a16:creationId xmlns:a16="http://schemas.microsoft.com/office/drawing/2014/main" id="{2F1554F2-49B3-4B21-995E-09188784BFCB}"/>
              </a:ext>
            </a:extLst>
          </p:cNvPr>
          <p:cNvPicPr>
            <a:picLocks noChangeAspect="1"/>
          </p:cNvPicPr>
          <p:nvPr/>
        </p:nvPicPr>
        <p:blipFill>
          <a:blip r:embed="rId3"/>
          <a:stretch>
            <a:fillRect/>
          </a:stretch>
        </p:blipFill>
        <p:spPr>
          <a:xfrm>
            <a:off x="4707072" y="2027589"/>
            <a:ext cx="7217130" cy="2159671"/>
          </a:xfrm>
          <a:prstGeom prst="rect">
            <a:avLst/>
          </a:prstGeom>
        </p:spPr>
      </p:pic>
      <p:sp>
        <p:nvSpPr>
          <p:cNvPr id="9" name="Rectangle 8">
            <a:extLst>
              <a:ext uri="{FF2B5EF4-FFF2-40B4-BE49-F238E27FC236}">
                <a16:creationId xmlns:a16="http://schemas.microsoft.com/office/drawing/2014/main" id="{E5AA9FBB-F916-4FE7-B44A-83B26A083101}"/>
              </a:ext>
            </a:extLst>
          </p:cNvPr>
          <p:cNvSpPr/>
          <p:nvPr/>
        </p:nvSpPr>
        <p:spPr>
          <a:xfrm>
            <a:off x="928973" y="3118832"/>
            <a:ext cx="2025112" cy="339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17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Picture 10" descr="Text&#10;&#10;Description automatically generated">
            <a:extLst>
              <a:ext uri="{FF2B5EF4-FFF2-40B4-BE49-F238E27FC236}">
                <a16:creationId xmlns:a16="http://schemas.microsoft.com/office/drawing/2014/main" id="{E5DF4497-15A2-4EAF-8A94-18957160871E}"/>
              </a:ext>
            </a:extLst>
          </p:cNvPr>
          <p:cNvPicPr>
            <a:picLocks noChangeAspect="1"/>
          </p:cNvPicPr>
          <p:nvPr/>
        </p:nvPicPr>
        <p:blipFill>
          <a:blip r:embed="rId2"/>
          <a:stretch>
            <a:fillRect/>
          </a:stretch>
        </p:blipFill>
        <p:spPr>
          <a:xfrm>
            <a:off x="895919" y="1846795"/>
            <a:ext cx="3648663" cy="2270280"/>
          </a:xfrm>
          <a:prstGeom prst="rect">
            <a:avLst/>
          </a:prstGeom>
        </p:spPr>
      </p:pic>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dirty="0"/>
              <a:t>How about this?</a:t>
            </a: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sp>
        <p:nvSpPr>
          <p:cNvPr id="6" name="TextBox 5">
            <a:extLst>
              <a:ext uri="{FF2B5EF4-FFF2-40B4-BE49-F238E27FC236}">
                <a16:creationId xmlns:a16="http://schemas.microsoft.com/office/drawing/2014/main" id="{576BC0BE-4923-4E07-9C01-183AB8CE6A38}"/>
              </a:ext>
            </a:extLst>
          </p:cNvPr>
          <p:cNvSpPr txBox="1"/>
          <p:nvPr/>
        </p:nvSpPr>
        <p:spPr>
          <a:xfrm>
            <a:off x="516610" y="4216616"/>
            <a:ext cx="11158779" cy="1354217"/>
          </a:xfrm>
          <a:prstGeom prst="rect">
            <a:avLst/>
          </a:prstGeom>
          <a:noFill/>
        </p:spPr>
        <p:txBody>
          <a:bodyPr wrap="square" rtlCol="0">
            <a:spAutoFit/>
          </a:bodyPr>
          <a:lstStyle/>
          <a:p>
            <a:pPr>
              <a:spcAft>
                <a:spcPts val="1200"/>
              </a:spcAft>
            </a:pPr>
            <a:r>
              <a:rPr lang="en-US" sz="2400" dirty="0">
                <a:latin typeface="Corbel Light" panose="020B0303020204020204" pitchFamily="34" charset="0"/>
              </a:rPr>
              <a:t>This illustrates the ‘cascading’ part of Cascading Style Sheets</a:t>
            </a:r>
          </a:p>
          <a:p>
            <a:pPr>
              <a:spcAft>
                <a:spcPts val="1200"/>
              </a:spcAft>
            </a:pPr>
            <a:r>
              <a:rPr lang="en-US" sz="2400" dirty="0">
                <a:latin typeface="Corbel Light" panose="020B0303020204020204" pitchFamily="34" charset="0"/>
              </a:rPr>
              <a:t>We added rules that apply to both the </a:t>
            </a:r>
            <a:r>
              <a:rPr lang="en-US" sz="2400" dirty="0">
                <a:solidFill>
                  <a:schemeClr val="accent2">
                    <a:lumMod val="75000"/>
                  </a:schemeClr>
                </a:solidFill>
                <a:latin typeface="Courier New" panose="02070309020205020404" pitchFamily="49" charset="0"/>
                <a:cs typeface="Courier New" panose="02070309020205020404" pitchFamily="49" charset="0"/>
              </a:rPr>
              <a:t>&lt;</a:t>
            </a:r>
            <a:r>
              <a:rPr lang="en-US" sz="2400" dirty="0" err="1">
                <a:solidFill>
                  <a:schemeClr val="accent2">
                    <a:lumMod val="75000"/>
                  </a:schemeClr>
                </a:solidFill>
                <a:latin typeface="Courier New" panose="02070309020205020404" pitchFamily="49" charset="0"/>
                <a:cs typeface="Courier New" panose="02070309020205020404" pitchFamily="49" charset="0"/>
              </a:rPr>
              <a:t>th</a:t>
            </a:r>
            <a:r>
              <a:rPr lang="en-US" sz="2400" dirty="0">
                <a:solidFill>
                  <a:schemeClr val="accent2">
                    <a:lumMod val="75000"/>
                  </a:schemeClr>
                </a:solidFill>
                <a:latin typeface="Courier New" panose="02070309020205020404" pitchFamily="49" charset="0"/>
                <a:cs typeface="Courier New" panose="02070309020205020404" pitchFamily="49" charset="0"/>
              </a:rPr>
              <a:t>&gt; </a:t>
            </a:r>
            <a:r>
              <a:rPr lang="en-US" sz="2400" dirty="0">
                <a:latin typeface="Corbel Light" panose="020B0303020204020204" pitchFamily="34" charset="0"/>
              </a:rPr>
              <a:t>&amp; </a:t>
            </a:r>
            <a:r>
              <a:rPr lang="en-US" sz="2400" dirty="0">
                <a:solidFill>
                  <a:schemeClr val="accent2">
                    <a:lumMod val="75000"/>
                  </a:schemeClr>
                </a:solidFill>
                <a:latin typeface="Courier New" panose="02070309020205020404" pitchFamily="49" charset="0"/>
                <a:cs typeface="Courier New" panose="02070309020205020404" pitchFamily="49" charset="0"/>
              </a:rPr>
              <a:t>&lt;td&gt; </a:t>
            </a:r>
            <a:r>
              <a:rPr lang="en-US" sz="2400" dirty="0">
                <a:latin typeface="Corbel Light" panose="020B0303020204020204" pitchFamily="34" charset="0"/>
              </a:rPr>
              <a:t>elements, then a more specific rule that applies </a:t>
            </a:r>
            <a:r>
              <a:rPr lang="en-US" sz="2400" u="sng" dirty="0">
                <a:latin typeface="Corbel Light" panose="020B0303020204020204" pitchFamily="34" charset="0"/>
              </a:rPr>
              <a:t>only</a:t>
            </a:r>
            <a:r>
              <a:rPr lang="en-US" sz="2400" dirty="0">
                <a:latin typeface="Corbel Light" panose="020B0303020204020204" pitchFamily="34" charset="0"/>
              </a:rPr>
              <a:t> to </a:t>
            </a:r>
            <a:r>
              <a:rPr lang="en-US" sz="2400" dirty="0">
                <a:solidFill>
                  <a:schemeClr val="accent2">
                    <a:lumMod val="75000"/>
                  </a:schemeClr>
                </a:solidFill>
                <a:latin typeface="Courier New" panose="02070309020205020404" pitchFamily="49" charset="0"/>
                <a:cs typeface="Courier New" panose="02070309020205020404" pitchFamily="49" charset="0"/>
              </a:rPr>
              <a:t>&lt;</a:t>
            </a:r>
            <a:r>
              <a:rPr lang="en-US" sz="2400" dirty="0" err="1">
                <a:solidFill>
                  <a:schemeClr val="accent2">
                    <a:lumMod val="75000"/>
                  </a:schemeClr>
                </a:solidFill>
                <a:latin typeface="Courier New" panose="02070309020205020404" pitchFamily="49" charset="0"/>
                <a:cs typeface="Courier New" panose="02070309020205020404" pitchFamily="49" charset="0"/>
              </a:rPr>
              <a:t>th</a:t>
            </a:r>
            <a:r>
              <a:rPr lang="en-US" sz="2400" dirty="0">
                <a:solidFill>
                  <a:schemeClr val="accent2">
                    <a:lumMod val="75000"/>
                  </a:schemeClr>
                </a:solidFill>
                <a:latin typeface="Courier New" panose="02070309020205020404" pitchFamily="49" charset="0"/>
                <a:cs typeface="Courier New" panose="02070309020205020404" pitchFamily="49" charset="0"/>
              </a:rPr>
              <a:t>&gt;</a:t>
            </a:r>
            <a:r>
              <a:rPr lang="en-US" sz="2400" dirty="0">
                <a:latin typeface="Corbel Light" panose="020B0303020204020204" pitchFamily="34" charset="0"/>
              </a:rPr>
              <a:t> elements</a:t>
            </a:r>
          </a:p>
        </p:txBody>
      </p:sp>
      <p:sp>
        <p:nvSpPr>
          <p:cNvPr id="9" name="Rectangle 8">
            <a:extLst>
              <a:ext uri="{FF2B5EF4-FFF2-40B4-BE49-F238E27FC236}">
                <a16:creationId xmlns:a16="http://schemas.microsoft.com/office/drawing/2014/main" id="{E5AA9FBB-F916-4FE7-B44A-83B26A083101}"/>
              </a:ext>
            </a:extLst>
          </p:cNvPr>
          <p:cNvSpPr/>
          <p:nvPr/>
        </p:nvSpPr>
        <p:spPr>
          <a:xfrm>
            <a:off x="895919" y="2990927"/>
            <a:ext cx="3648662" cy="11261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able&#10;&#10;Description automatically generated">
            <a:extLst>
              <a:ext uri="{FF2B5EF4-FFF2-40B4-BE49-F238E27FC236}">
                <a16:creationId xmlns:a16="http://schemas.microsoft.com/office/drawing/2014/main" id="{E6CC07C1-6B21-43E3-95AC-DF9681201196}"/>
              </a:ext>
            </a:extLst>
          </p:cNvPr>
          <p:cNvPicPr>
            <a:picLocks noChangeAspect="1"/>
          </p:cNvPicPr>
          <p:nvPr/>
        </p:nvPicPr>
        <p:blipFill>
          <a:blip r:embed="rId3"/>
          <a:stretch>
            <a:fillRect/>
          </a:stretch>
        </p:blipFill>
        <p:spPr>
          <a:xfrm>
            <a:off x="4866171" y="1914928"/>
            <a:ext cx="7131391" cy="2134014"/>
          </a:xfrm>
          <a:prstGeom prst="rect">
            <a:avLst/>
          </a:prstGeom>
        </p:spPr>
      </p:pic>
      <p:cxnSp>
        <p:nvCxnSpPr>
          <p:cNvPr id="7" name="Straight Arrow Connector 6">
            <a:extLst>
              <a:ext uri="{FF2B5EF4-FFF2-40B4-BE49-F238E27FC236}">
                <a16:creationId xmlns:a16="http://schemas.microsoft.com/office/drawing/2014/main" id="{5D70043F-C211-429F-A18D-47641B425BBE}"/>
              </a:ext>
            </a:extLst>
          </p:cNvPr>
          <p:cNvCxnSpPr/>
          <p:nvPr/>
        </p:nvCxnSpPr>
        <p:spPr>
          <a:xfrm flipV="1">
            <a:off x="3918030" y="2181828"/>
            <a:ext cx="1035935" cy="8090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74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indent="0">
              <a:spcAft>
                <a:spcPts val="1200"/>
              </a:spcAft>
              <a:buNone/>
            </a:pPr>
            <a:r>
              <a:rPr lang="en-US" altLang="en-US" sz="3200" dirty="0"/>
              <a:t>Now, what we’ve created so far still doesn’t look like the examples from earlier</a:t>
            </a:r>
          </a:p>
          <a:p>
            <a:pPr marL="0" indent="0">
              <a:spcAft>
                <a:spcPts val="1200"/>
              </a:spcAft>
              <a:buNone/>
            </a:pPr>
            <a:r>
              <a:rPr lang="en-US" altLang="en-US" sz="3200" dirty="0">
                <a:ea typeface="ＭＳ Ｐゴシック" panose="020B0600070205080204" pitchFamily="34" charset="-128"/>
              </a:rPr>
              <a:t>There’s a lot more fun stuff we can do to style tables</a:t>
            </a:r>
          </a:p>
          <a:p>
            <a:pPr marL="0" indent="0">
              <a:spcAft>
                <a:spcPts val="1200"/>
              </a:spcAft>
              <a:buNone/>
            </a:pPr>
            <a:r>
              <a:rPr lang="en-US" altLang="en-US" sz="3200" dirty="0">
                <a:ea typeface="ＭＳ Ｐゴシック" panose="020B0600070205080204" pitchFamily="34" charset="-128"/>
              </a:rPr>
              <a:t>But, I guess, that’s enough for today </a:t>
            </a:r>
            <a:r>
              <a:rPr lang="en-US" altLang="en-US" sz="3200" dirty="0">
                <a:ea typeface="ＭＳ Ｐゴシック" panose="020B0600070205080204" pitchFamily="34" charset="-128"/>
                <a:sym typeface="Wingdings" panose="05000000000000000000" pitchFamily="2" charset="2"/>
              </a:rPr>
              <a:t></a:t>
            </a:r>
            <a:endParaRPr lang="en-US" altLang="en-US" sz="2400" dirty="0">
              <a:ea typeface="ＭＳ Ｐゴシック" panose="020B0600070205080204" pitchFamily="34" charset="-128"/>
            </a:endParaRPr>
          </a:p>
          <a:p>
            <a:pPr lvl="2" eaLnBrk="1" hangingPunct="1">
              <a:buFont typeface="Arial" panose="020B0604020202020204" pitchFamily="34" charset="0"/>
              <a:buNone/>
            </a:pPr>
            <a:endParaRPr lang="en-US" altLang="en-US" sz="2400" dirty="0">
              <a:ea typeface="ＭＳ Ｐゴシック" panose="020B0600070205080204" pitchFamily="34" charset="-128"/>
            </a:endParaRPr>
          </a:p>
        </p:txBody>
      </p:sp>
    </p:spTree>
    <p:extLst>
      <p:ext uri="{BB962C8B-B14F-4D97-AF65-F5344CB8AC3E}">
        <p14:creationId xmlns:p14="http://schemas.microsoft.com/office/powerpoint/2010/main" val="387746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Effect transition="in" filter="fade">
                                      <p:cBhvr>
                                        <p:cTn id="11" dur="500"/>
                                        <p:tgtEl>
                                          <p:spTgt spid="3584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Effect transition="in" filter="fade">
                                      <p:cBhvr>
                                        <p:cTn id="15" dur="500"/>
                                        <p:tgtEl>
                                          <p:spTgt spid="358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rtlCol="0">
            <a:normAutofit/>
          </a:bodyPr>
          <a:lstStyle/>
          <a:p>
            <a:pPr>
              <a:defRPr/>
            </a:pPr>
            <a:r>
              <a:rPr lang="en-US" dirty="0"/>
              <a:t>Styling Tables</a:t>
            </a:r>
          </a:p>
        </p:txBody>
      </p:sp>
      <p:sp>
        <p:nvSpPr>
          <p:cNvPr id="35843" name="Rectangle 3"/>
          <p:cNvSpPr>
            <a:spLocks noGrp="1" noChangeArrowheads="1"/>
          </p:cNvSpPr>
          <p:nvPr>
            <p:ph idx="1"/>
          </p:nvPr>
        </p:nvSpPr>
        <p:spPr/>
        <p:txBody>
          <a:bodyPr>
            <a:normAutofit/>
          </a:bodyPr>
          <a:lstStyle/>
          <a:p>
            <a:pPr marL="0" lvl="2" indent="0" eaLnBrk="1" hangingPunct="1">
              <a:buFont typeface="Arial" panose="020B0604020202020204" pitchFamily="34" charset="0"/>
              <a:buNone/>
            </a:pPr>
            <a:r>
              <a:rPr lang="en-US" altLang="en-US" sz="2400" dirty="0">
                <a:ea typeface="ＭＳ Ｐゴシック" panose="020B0600070205080204" pitchFamily="34" charset="-128"/>
              </a:rPr>
              <a:t>How do we get from here to there?</a:t>
            </a:r>
          </a:p>
        </p:txBody>
      </p:sp>
      <p:pic>
        <p:nvPicPr>
          <p:cNvPr id="4" name="Picture 3" descr="Table&#10;&#10;Description automatically generated">
            <a:extLst>
              <a:ext uri="{FF2B5EF4-FFF2-40B4-BE49-F238E27FC236}">
                <a16:creationId xmlns:a16="http://schemas.microsoft.com/office/drawing/2014/main" id="{595BF7AA-34EF-43D1-8EBC-91E6918EAC30}"/>
              </a:ext>
            </a:extLst>
          </p:cNvPr>
          <p:cNvPicPr>
            <a:picLocks noChangeAspect="1"/>
          </p:cNvPicPr>
          <p:nvPr/>
        </p:nvPicPr>
        <p:blipFill>
          <a:blip r:embed="rId2"/>
          <a:stretch>
            <a:fillRect/>
          </a:stretch>
        </p:blipFill>
        <p:spPr>
          <a:xfrm>
            <a:off x="184987" y="2113080"/>
            <a:ext cx="6456920" cy="1932184"/>
          </a:xfrm>
          <a:prstGeom prst="rect">
            <a:avLst/>
          </a:prstGeom>
        </p:spPr>
      </p:pic>
      <p:pic>
        <p:nvPicPr>
          <p:cNvPr id="5" name="Picture 4" descr="Table&#10;&#10;Description automatically generated">
            <a:extLst>
              <a:ext uri="{FF2B5EF4-FFF2-40B4-BE49-F238E27FC236}">
                <a16:creationId xmlns:a16="http://schemas.microsoft.com/office/drawing/2014/main" id="{76F4F59C-F3B1-49D8-A93C-0D0632A13956}"/>
              </a:ext>
            </a:extLst>
          </p:cNvPr>
          <p:cNvPicPr>
            <a:picLocks noChangeAspect="1"/>
          </p:cNvPicPr>
          <p:nvPr/>
        </p:nvPicPr>
        <p:blipFill>
          <a:blip r:embed="rId3"/>
          <a:stretch>
            <a:fillRect/>
          </a:stretch>
        </p:blipFill>
        <p:spPr>
          <a:xfrm>
            <a:off x="6814782" y="1770672"/>
            <a:ext cx="5208897" cy="2617001"/>
          </a:xfrm>
          <a:prstGeom prst="rect">
            <a:avLst/>
          </a:prstGeom>
        </p:spPr>
      </p:pic>
      <p:sp>
        <p:nvSpPr>
          <p:cNvPr id="6" name="TextBox 5">
            <a:extLst>
              <a:ext uri="{FF2B5EF4-FFF2-40B4-BE49-F238E27FC236}">
                <a16:creationId xmlns:a16="http://schemas.microsoft.com/office/drawing/2014/main" id="{189BCA6E-0D40-4F56-9968-CA45ADFCAFD0}"/>
              </a:ext>
            </a:extLst>
          </p:cNvPr>
          <p:cNvSpPr txBox="1"/>
          <p:nvPr/>
        </p:nvSpPr>
        <p:spPr>
          <a:xfrm>
            <a:off x="948315" y="4562310"/>
            <a:ext cx="10301990" cy="584775"/>
          </a:xfrm>
          <a:prstGeom prst="rect">
            <a:avLst/>
          </a:prstGeom>
          <a:noFill/>
        </p:spPr>
        <p:txBody>
          <a:bodyPr wrap="square" rtlCol="0">
            <a:spAutoFit/>
          </a:bodyPr>
          <a:lstStyle/>
          <a:p>
            <a:pPr algn="ctr">
              <a:spcAft>
                <a:spcPts val="1200"/>
              </a:spcAft>
            </a:pPr>
            <a:r>
              <a:rPr lang="en-US" sz="3200" dirty="0">
                <a:latin typeface="Corbel Light" panose="020B0303020204020204" pitchFamily="34" charset="0"/>
              </a:rPr>
              <a:t>…time will tell…</a:t>
            </a:r>
          </a:p>
        </p:txBody>
      </p:sp>
    </p:spTree>
    <p:extLst>
      <p:ext uri="{BB962C8B-B14F-4D97-AF65-F5344CB8AC3E}">
        <p14:creationId xmlns:p14="http://schemas.microsoft.com/office/powerpoint/2010/main" val="222415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Effect transition="in" filter="fade">
                                      <p:cBhvr>
                                        <p:cTn id="7" dur="500"/>
                                        <p:tgtEl>
                                          <p:spTgt spid="3584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chart&#10;&#10;Description automatically generated">
            <a:extLst>
              <a:ext uri="{FF2B5EF4-FFF2-40B4-BE49-F238E27FC236}">
                <a16:creationId xmlns:a16="http://schemas.microsoft.com/office/drawing/2014/main" id="{291C7524-BA80-46FE-ACF6-77CBB0B0594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817370" y="213360"/>
            <a:ext cx="8557260" cy="5704840"/>
          </a:xfrm>
          <a:prstGeom prst="rect">
            <a:avLst/>
          </a:prstGeom>
        </p:spPr>
      </p:pic>
      <p:sp>
        <p:nvSpPr>
          <p:cNvPr id="2" name="Title 1">
            <a:extLst>
              <a:ext uri="{FF2B5EF4-FFF2-40B4-BE49-F238E27FC236}">
                <a16:creationId xmlns:a16="http://schemas.microsoft.com/office/drawing/2014/main" id="{20B93F3B-F533-40FC-B151-EC739EC35ADE}"/>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131464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1. What is the most important issue with regard to color selection?</a:t>
            </a:r>
          </a:p>
          <a:p>
            <a:pPr marL="514350" indent="-514350">
              <a:buFont typeface="+mj-lt"/>
              <a:buAutoNum type="alphaUcPeriod"/>
            </a:pPr>
            <a:r>
              <a:rPr lang="en-US" dirty="0"/>
              <a:t>Contrast</a:t>
            </a:r>
          </a:p>
          <a:p>
            <a:pPr marL="514350" indent="-514350">
              <a:buFont typeface="+mj-lt"/>
              <a:buAutoNum type="alphaUcPeriod"/>
            </a:pPr>
            <a:r>
              <a:rPr lang="en-US" dirty="0"/>
              <a:t>What tools you use</a:t>
            </a:r>
          </a:p>
          <a:p>
            <a:pPr marL="514350" indent="-514350">
              <a:buFont typeface="+mj-lt"/>
              <a:buAutoNum type="alphaUcPeriod"/>
            </a:pPr>
            <a:r>
              <a:rPr lang="en-US" dirty="0"/>
              <a:t>Hue</a:t>
            </a:r>
          </a:p>
          <a:p>
            <a:pPr marL="514350" indent="-514350">
              <a:buFont typeface="+mj-lt"/>
              <a:buAutoNum type="alphaUcPeriod"/>
            </a:pPr>
            <a:r>
              <a:rPr lang="en-US" dirty="0"/>
              <a:t>Saturation</a:t>
            </a:r>
          </a:p>
          <a:p>
            <a:pPr marL="514350" indent="-514350">
              <a:buFont typeface="+mj-lt"/>
              <a:buAutoNum type="alphaUcPeriod"/>
            </a:pPr>
            <a:endParaRPr lang="en-US" dirty="0"/>
          </a:p>
        </p:txBody>
      </p:sp>
    </p:spTree>
    <p:extLst>
      <p:ext uri="{BB962C8B-B14F-4D97-AF65-F5344CB8AC3E}">
        <p14:creationId xmlns:p14="http://schemas.microsoft.com/office/powerpoint/2010/main" val="292135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2. What is contrast?</a:t>
            </a:r>
          </a:p>
          <a:p>
            <a:pPr marL="514350" indent="-514350">
              <a:buFont typeface="+mj-lt"/>
              <a:buAutoNum type="alphaUcPeriod"/>
            </a:pPr>
            <a:r>
              <a:rPr lang="en-US" dirty="0"/>
              <a:t> A color’s hue</a:t>
            </a:r>
          </a:p>
          <a:p>
            <a:pPr marL="514350" indent="-514350">
              <a:buFont typeface="+mj-lt"/>
              <a:buAutoNum type="alphaUcPeriod"/>
            </a:pPr>
            <a:r>
              <a:rPr lang="en-US" dirty="0"/>
              <a:t> A color’s saturation</a:t>
            </a:r>
          </a:p>
          <a:p>
            <a:pPr marL="514350" indent="-514350">
              <a:buFont typeface="+mj-lt"/>
              <a:buAutoNum type="alphaUcPeriod"/>
            </a:pPr>
            <a:r>
              <a:rPr lang="en-US" dirty="0"/>
              <a:t> How pleasing a color may be for a given user </a:t>
            </a:r>
          </a:p>
          <a:p>
            <a:pPr marL="514350" indent="-514350">
              <a:buFont typeface="+mj-lt"/>
              <a:buAutoNum type="alphaUcPeriod"/>
            </a:pPr>
            <a:r>
              <a:rPr lang="en-US" dirty="0"/>
              <a:t>The difference between foreground and background colors</a:t>
            </a:r>
          </a:p>
        </p:txBody>
      </p:sp>
    </p:spTree>
    <p:extLst>
      <p:ext uri="{BB962C8B-B14F-4D97-AF65-F5344CB8AC3E}">
        <p14:creationId xmlns:p14="http://schemas.microsoft.com/office/powerpoint/2010/main" val="427976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2F780F-A25C-4901-9BC6-2698408A6121}"/>
              </a:ext>
            </a:extLst>
          </p:cNvPr>
          <p:cNvSpPr>
            <a:spLocks noGrp="1"/>
          </p:cNvSpPr>
          <p:nvPr>
            <p:ph type="title"/>
          </p:nvPr>
        </p:nvSpPr>
        <p:spPr/>
        <p:txBody>
          <a:bodyPr/>
          <a:lstStyle/>
          <a:p>
            <a:r>
              <a:rPr lang="en-US" dirty="0"/>
              <a:t>More on CSS &amp; Color</a:t>
            </a:r>
          </a:p>
        </p:txBody>
      </p:sp>
      <p:sp>
        <p:nvSpPr>
          <p:cNvPr id="5" name="Text Placeholder 4">
            <a:extLst>
              <a:ext uri="{FF2B5EF4-FFF2-40B4-BE49-F238E27FC236}">
                <a16:creationId xmlns:a16="http://schemas.microsoft.com/office/drawing/2014/main" id="{5B0D0308-995E-4BEC-AF13-8AE737E1871F}"/>
              </a:ext>
            </a:extLst>
          </p:cNvPr>
          <p:cNvSpPr>
            <a:spLocks noGrp="1"/>
          </p:cNvSpPr>
          <p:nvPr>
            <p:ph type="body" idx="1"/>
          </p:nvPr>
        </p:nvSpPr>
        <p:spPr/>
        <p:txBody>
          <a:bodyPr/>
          <a:lstStyle/>
          <a:p>
            <a:r>
              <a:rPr lang="en-US" dirty="0"/>
              <a:t>Choosing Colors</a:t>
            </a:r>
          </a:p>
        </p:txBody>
      </p:sp>
    </p:spTree>
    <p:extLst>
      <p:ext uri="{BB962C8B-B14F-4D97-AF65-F5344CB8AC3E}">
        <p14:creationId xmlns:p14="http://schemas.microsoft.com/office/powerpoint/2010/main" val="370177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3. CSS uses the Box Model when calculating the box properties. In the picture below, what does 'D' represent??</a:t>
            </a:r>
          </a:p>
          <a:p>
            <a:pPr marL="514350" indent="-514350">
              <a:buFont typeface="+mj-lt"/>
              <a:buAutoNum type="alphaUcPeriod"/>
            </a:pPr>
            <a:r>
              <a:rPr lang="en-US" dirty="0"/>
              <a:t>Content</a:t>
            </a:r>
          </a:p>
          <a:p>
            <a:pPr marL="514350" indent="-514350">
              <a:buFont typeface="+mj-lt"/>
              <a:buAutoNum type="alphaUcPeriod"/>
            </a:pPr>
            <a:r>
              <a:rPr lang="en-US" dirty="0"/>
              <a:t>Padding</a:t>
            </a:r>
          </a:p>
          <a:p>
            <a:pPr marL="514350" indent="-514350">
              <a:buFont typeface="+mj-lt"/>
              <a:buAutoNum type="alphaUcPeriod"/>
            </a:pPr>
            <a:r>
              <a:rPr lang="en-US" dirty="0"/>
              <a:t>Border</a:t>
            </a:r>
          </a:p>
          <a:p>
            <a:pPr marL="514350" indent="-514350">
              <a:buFont typeface="+mj-lt"/>
              <a:buAutoNum type="alphaUcPeriod"/>
            </a:pPr>
            <a:r>
              <a:rPr lang="en-US" dirty="0"/>
              <a:t>Margin</a:t>
            </a:r>
          </a:p>
        </p:txBody>
      </p:sp>
      <p:pic>
        <p:nvPicPr>
          <p:cNvPr id="5" name="Picture 4" descr="A picture containing graphical user interface&#10;&#10;Description automatically generated">
            <a:extLst>
              <a:ext uri="{FF2B5EF4-FFF2-40B4-BE49-F238E27FC236}">
                <a16:creationId xmlns:a16="http://schemas.microsoft.com/office/drawing/2014/main" id="{9B1A757A-71A3-44E7-9F44-351AAC6A8D2D}"/>
              </a:ext>
            </a:extLst>
          </p:cNvPr>
          <p:cNvPicPr>
            <a:picLocks noChangeAspect="1"/>
          </p:cNvPicPr>
          <p:nvPr/>
        </p:nvPicPr>
        <p:blipFill>
          <a:blip r:embed="rId2"/>
          <a:stretch>
            <a:fillRect/>
          </a:stretch>
        </p:blipFill>
        <p:spPr>
          <a:xfrm>
            <a:off x="6877890" y="2395701"/>
            <a:ext cx="5163812" cy="2905504"/>
          </a:xfrm>
          <a:prstGeom prst="rect">
            <a:avLst/>
          </a:prstGeom>
        </p:spPr>
      </p:pic>
    </p:spTree>
    <p:extLst>
      <p:ext uri="{BB962C8B-B14F-4D97-AF65-F5344CB8AC3E}">
        <p14:creationId xmlns:p14="http://schemas.microsoft.com/office/powerpoint/2010/main" val="324409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4. The box model can be applied to both block and inline elements</a:t>
            </a:r>
          </a:p>
          <a:p>
            <a:pPr marL="514350" indent="-514350">
              <a:buFont typeface="+mj-lt"/>
              <a:buAutoNum type="alphaUcPeriod"/>
            </a:pPr>
            <a:r>
              <a:rPr lang="en-US" dirty="0"/>
              <a:t>True</a:t>
            </a:r>
          </a:p>
          <a:p>
            <a:pPr marL="514350" indent="-514350">
              <a:buFont typeface="+mj-lt"/>
              <a:buAutoNum type="alphaUcPeriod"/>
            </a:pPr>
            <a:r>
              <a:rPr lang="en-US" dirty="0"/>
              <a:t>False</a:t>
            </a:r>
          </a:p>
        </p:txBody>
      </p:sp>
    </p:spTree>
    <p:extLst>
      <p:ext uri="{BB962C8B-B14F-4D97-AF65-F5344CB8AC3E}">
        <p14:creationId xmlns:p14="http://schemas.microsoft.com/office/powerpoint/2010/main" val="1162909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5. Tables are a relatively new element in HTML</a:t>
            </a:r>
          </a:p>
          <a:p>
            <a:pPr marL="514350" indent="-514350">
              <a:buFont typeface="+mj-lt"/>
              <a:buAutoNum type="alphaUcPeriod"/>
            </a:pPr>
            <a:r>
              <a:rPr lang="en-US" dirty="0"/>
              <a:t>True</a:t>
            </a:r>
          </a:p>
          <a:p>
            <a:pPr marL="514350" indent="-514350">
              <a:buFont typeface="+mj-lt"/>
              <a:buAutoNum type="alphaUcPeriod"/>
            </a:pPr>
            <a:r>
              <a:rPr lang="en-US" dirty="0"/>
              <a:t>False</a:t>
            </a:r>
          </a:p>
        </p:txBody>
      </p:sp>
    </p:spTree>
    <p:extLst>
      <p:ext uri="{BB962C8B-B14F-4D97-AF65-F5344CB8AC3E}">
        <p14:creationId xmlns:p14="http://schemas.microsoft.com/office/powerpoint/2010/main" val="69856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6. Which of the following is used to create a cell in a table?</a:t>
            </a:r>
          </a:p>
          <a:p>
            <a:pPr marL="514350" indent="-514350">
              <a:buFont typeface="+mj-lt"/>
              <a:buAutoNum type="alphaUcPeriod"/>
            </a:pPr>
            <a:r>
              <a:rPr lang="en-US" dirty="0"/>
              <a:t>&lt;table&gt;</a:t>
            </a:r>
          </a:p>
          <a:p>
            <a:pPr marL="514350" indent="-514350">
              <a:buFont typeface="+mj-lt"/>
              <a:buAutoNum type="alphaUcPeriod"/>
            </a:pPr>
            <a:r>
              <a:rPr lang="en-US" dirty="0"/>
              <a:t>&lt;tr&gt;</a:t>
            </a:r>
          </a:p>
          <a:p>
            <a:pPr marL="514350" indent="-514350">
              <a:buFont typeface="+mj-lt"/>
              <a:buAutoNum type="alphaUcPeriod"/>
            </a:pPr>
            <a:r>
              <a:rPr lang="en-US" dirty="0"/>
              <a:t>&lt;td&gt;</a:t>
            </a:r>
          </a:p>
          <a:p>
            <a:pPr marL="514350" indent="-514350">
              <a:buFont typeface="+mj-lt"/>
              <a:buAutoNum type="alphaUcPeriod"/>
            </a:pPr>
            <a:r>
              <a:rPr lang="en-US" dirty="0"/>
              <a:t>&lt;</a:t>
            </a:r>
            <a:r>
              <a:rPr lang="en-US" dirty="0" err="1"/>
              <a:t>tbody</a:t>
            </a:r>
            <a:r>
              <a:rPr lang="en-US" dirty="0"/>
              <a:t>&gt;</a:t>
            </a:r>
          </a:p>
        </p:txBody>
      </p:sp>
    </p:spTree>
    <p:extLst>
      <p:ext uri="{BB962C8B-B14F-4D97-AF65-F5344CB8AC3E}">
        <p14:creationId xmlns:p14="http://schemas.microsoft.com/office/powerpoint/2010/main" val="100717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7. Which attribute is used to create cell #5 in this table?</a:t>
            </a:r>
          </a:p>
          <a:p>
            <a:pPr marL="514350" indent="-514350">
              <a:buFont typeface="+mj-lt"/>
              <a:buAutoNum type="alphaUcPeriod"/>
            </a:pPr>
            <a:r>
              <a:rPr lang="en-US" dirty="0" err="1"/>
              <a:t>spancol</a:t>
            </a:r>
            <a:endParaRPr lang="en-US" dirty="0"/>
          </a:p>
          <a:p>
            <a:pPr marL="514350" indent="-514350">
              <a:buFont typeface="+mj-lt"/>
              <a:buAutoNum type="alphaUcPeriod"/>
            </a:pPr>
            <a:r>
              <a:rPr lang="en-US" dirty="0" err="1"/>
              <a:t>rowspan</a:t>
            </a:r>
            <a:endParaRPr lang="en-US" dirty="0"/>
          </a:p>
          <a:p>
            <a:pPr marL="514350" indent="-514350">
              <a:buFont typeface="+mj-lt"/>
              <a:buAutoNum type="alphaUcPeriod"/>
            </a:pPr>
            <a:r>
              <a:rPr lang="en-US" dirty="0" err="1"/>
              <a:t>colspan</a:t>
            </a:r>
            <a:endParaRPr lang="en-US" dirty="0"/>
          </a:p>
          <a:p>
            <a:pPr marL="514350" indent="-514350">
              <a:buFont typeface="+mj-lt"/>
              <a:buAutoNum type="alphaUcPeriod"/>
            </a:pPr>
            <a:r>
              <a:rPr lang="en-US" dirty="0" err="1"/>
              <a:t>spanrow</a:t>
            </a:r>
            <a:endParaRPr lang="en-US" dirty="0"/>
          </a:p>
        </p:txBody>
      </p:sp>
      <p:pic>
        <p:nvPicPr>
          <p:cNvPr id="4" name="Picture 3" descr="Table&#10;&#10;Description automatically generated">
            <a:extLst>
              <a:ext uri="{FF2B5EF4-FFF2-40B4-BE49-F238E27FC236}">
                <a16:creationId xmlns:a16="http://schemas.microsoft.com/office/drawing/2014/main" id="{33994995-F1EC-4B1E-A974-E2D0142A6643}"/>
              </a:ext>
            </a:extLst>
          </p:cNvPr>
          <p:cNvPicPr>
            <a:picLocks noChangeAspect="1"/>
          </p:cNvPicPr>
          <p:nvPr/>
        </p:nvPicPr>
        <p:blipFill>
          <a:blip r:embed="rId2"/>
          <a:stretch>
            <a:fillRect/>
          </a:stretch>
        </p:blipFill>
        <p:spPr>
          <a:xfrm>
            <a:off x="4291339" y="1872702"/>
            <a:ext cx="6259932" cy="3240438"/>
          </a:xfrm>
          <a:prstGeom prst="rect">
            <a:avLst/>
          </a:prstGeom>
        </p:spPr>
      </p:pic>
    </p:spTree>
    <p:extLst>
      <p:ext uri="{BB962C8B-B14F-4D97-AF65-F5344CB8AC3E}">
        <p14:creationId xmlns:p14="http://schemas.microsoft.com/office/powerpoint/2010/main" val="188774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8. Which of the following represents high contrast?</a:t>
            </a:r>
          </a:p>
          <a:p>
            <a:pPr marL="514350" indent="-514350">
              <a:spcBef>
                <a:spcPts val="1200"/>
              </a:spcBef>
              <a:spcAft>
                <a:spcPts val="1200"/>
              </a:spcAft>
              <a:buFont typeface="+mj-lt"/>
              <a:buAutoNum type="alphaUcPeriod"/>
            </a:pPr>
            <a:r>
              <a:rPr lang="en-US" dirty="0"/>
              <a:t> </a:t>
            </a:r>
          </a:p>
          <a:p>
            <a:pPr marL="514350" indent="-514350">
              <a:spcBef>
                <a:spcPts val="1200"/>
              </a:spcBef>
              <a:spcAft>
                <a:spcPts val="1200"/>
              </a:spcAft>
              <a:buFont typeface="+mj-lt"/>
              <a:buAutoNum type="alphaUcPeriod"/>
            </a:pPr>
            <a:r>
              <a:rPr lang="en-US" dirty="0"/>
              <a:t> </a:t>
            </a:r>
          </a:p>
          <a:p>
            <a:pPr marL="514350" indent="-514350">
              <a:spcBef>
                <a:spcPts val="1200"/>
              </a:spcBef>
              <a:spcAft>
                <a:spcPts val="1200"/>
              </a:spcAft>
              <a:buFont typeface="+mj-lt"/>
              <a:buAutoNum type="alphaUcPeriod"/>
            </a:pPr>
            <a:r>
              <a:rPr lang="en-US" dirty="0"/>
              <a:t> </a:t>
            </a:r>
          </a:p>
          <a:p>
            <a:pPr marL="514350" indent="-514350">
              <a:spcBef>
                <a:spcPts val="1200"/>
              </a:spcBef>
              <a:spcAft>
                <a:spcPts val="1200"/>
              </a:spcAft>
              <a:buFont typeface="+mj-lt"/>
              <a:buAutoNum type="alphaUcPeriod"/>
            </a:pPr>
            <a:r>
              <a:rPr lang="en-US" dirty="0"/>
              <a:t> </a:t>
            </a:r>
          </a:p>
        </p:txBody>
      </p:sp>
      <p:pic>
        <p:nvPicPr>
          <p:cNvPr id="7" name="Picture 6" descr="Shape&#10;&#10;Description automatically generated with low confidence">
            <a:extLst>
              <a:ext uri="{FF2B5EF4-FFF2-40B4-BE49-F238E27FC236}">
                <a16:creationId xmlns:a16="http://schemas.microsoft.com/office/drawing/2014/main" id="{CACFEAE3-1E6C-4945-AE2D-6816D0E50320}"/>
              </a:ext>
            </a:extLst>
          </p:cNvPr>
          <p:cNvPicPr>
            <a:picLocks noChangeAspect="1"/>
          </p:cNvPicPr>
          <p:nvPr/>
        </p:nvPicPr>
        <p:blipFill>
          <a:blip r:embed="rId2"/>
          <a:stretch>
            <a:fillRect/>
          </a:stretch>
        </p:blipFill>
        <p:spPr>
          <a:xfrm>
            <a:off x="1546751" y="3818026"/>
            <a:ext cx="857324" cy="655377"/>
          </a:xfrm>
          <a:prstGeom prst="rect">
            <a:avLst/>
          </a:prstGeom>
        </p:spPr>
      </p:pic>
      <p:pic>
        <p:nvPicPr>
          <p:cNvPr id="9" name="Picture 8" descr="Shape&#10;&#10;Description automatically generated">
            <a:extLst>
              <a:ext uri="{FF2B5EF4-FFF2-40B4-BE49-F238E27FC236}">
                <a16:creationId xmlns:a16="http://schemas.microsoft.com/office/drawing/2014/main" id="{64C436FA-6A30-4EF6-A031-5DB61BC0F6EA}"/>
              </a:ext>
            </a:extLst>
          </p:cNvPr>
          <p:cNvPicPr>
            <a:picLocks noChangeAspect="1"/>
          </p:cNvPicPr>
          <p:nvPr/>
        </p:nvPicPr>
        <p:blipFill>
          <a:blip r:embed="rId3"/>
          <a:stretch>
            <a:fillRect/>
          </a:stretch>
        </p:blipFill>
        <p:spPr>
          <a:xfrm>
            <a:off x="1546751" y="3140601"/>
            <a:ext cx="857324" cy="647756"/>
          </a:xfrm>
          <a:prstGeom prst="rect">
            <a:avLst/>
          </a:prstGeom>
        </p:spPr>
      </p:pic>
      <p:pic>
        <p:nvPicPr>
          <p:cNvPr id="11" name="Picture 10" descr="A picture containing company name&#10;&#10;Description automatically generated">
            <a:extLst>
              <a:ext uri="{FF2B5EF4-FFF2-40B4-BE49-F238E27FC236}">
                <a16:creationId xmlns:a16="http://schemas.microsoft.com/office/drawing/2014/main" id="{891351A9-4C0A-4AF5-A909-933FAF0FC71B}"/>
              </a:ext>
            </a:extLst>
          </p:cNvPr>
          <p:cNvPicPr>
            <a:picLocks noChangeAspect="1"/>
          </p:cNvPicPr>
          <p:nvPr/>
        </p:nvPicPr>
        <p:blipFill>
          <a:blip r:embed="rId4"/>
          <a:stretch>
            <a:fillRect/>
          </a:stretch>
        </p:blipFill>
        <p:spPr>
          <a:xfrm>
            <a:off x="1552466" y="2474606"/>
            <a:ext cx="845893" cy="636325"/>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E59F882B-F484-430C-A2CE-4A2F218E3649}"/>
              </a:ext>
            </a:extLst>
          </p:cNvPr>
          <p:cNvPicPr>
            <a:picLocks noChangeAspect="1"/>
          </p:cNvPicPr>
          <p:nvPr/>
        </p:nvPicPr>
        <p:blipFill>
          <a:blip r:embed="rId5"/>
          <a:stretch>
            <a:fillRect/>
          </a:stretch>
        </p:blipFill>
        <p:spPr>
          <a:xfrm>
            <a:off x="1552466" y="1816232"/>
            <a:ext cx="845893" cy="628704"/>
          </a:xfrm>
          <a:prstGeom prst="rect">
            <a:avLst/>
          </a:prstGeom>
        </p:spPr>
      </p:pic>
    </p:spTree>
    <p:extLst>
      <p:ext uri="{BB962C8B-B14F-4D97-AF65-F5344CB8AC3E}">
        <p14:creationId xmlns:p14="http://schemas.microsoft.com/office/powerpoint/2010/main" val="158252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9. If I don’t want my table to have double borders, how can I fix it?</a:t>
            </a:r>
          </a:p>
          <a:p>
            <a:pPr marL="514350" indent="-514350">
              <a:buFont typeface="+mj-lt"/>
              <a:buAutoNum type="alphaUcPeriod"/>
            </a:pPr>
            <a:r>
              <a:rPr lang="en-US" dirty="0"/>
              <a:t>border-collapse: collapse;</a:t>
            </a:r>
          </a:p>
          <a:p>
            <a:pPr marL="514350" indent="-514350">
              <a:buFont typeface="+mj-lt"/>
              <a:buAutoNum type="alphaUcPeriod"/>
            </a:pPr>
            <a:r>
              <a:rPr lang="en-US" dirty="0"/>
              <a:t>collapse-border: true;</a:t>
            </a:r>
          </a:p>
          <a:p>
            <a:pPr marL="514350" indent="-514350">
              <a:buFont typeface="+mj-lt"/>
              <a:buAutoNum type="alphaUcPeriod"/>
            </a:pPr>
            <a:r>
              <a:rPr lang="en-US" dirty="0"/>
              <a:t>border-collapse: true;</a:t>
            </a:r>
          </a:p>
          <a:p>
            <a:pPr marL="514350" indent="-514350">
              <a:buFont typeface="+mj-lt"/>
              <a:buAutoNum type="alphaUcPeriod"/>
            </a:pPr>
            <a:r>
              <a:rPr lang="en-US" dirty="0"/>
              <a:t>collapse-border: collapse;</a:t>
            </a:r>
          </a:p>
        </p:txBody>
      </p:sp>
    </p:spTree>
    <p:extLst>
      <p:ext uri="{BB962C8B-B14F-4D97-AF65-F5344CB8AC3E}">
        <p14:creationId xmlns:p14="http://schemas.microsoft.com/office/powerpoint/2010/main" val="5177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625AA-48CE-4DD4-B6D6-B9E56B337386}"/>
              </a:ext>
            </a:extLst>
          </p:cNvPr>
          <p:cNvSpPr>
            <a:spLocks noGrp="1"/>
          </p:cNvSpPr>
          <p:nvPr>
            <p:ph type="title"/>
          </p:nvPr>
        </p:nvSpPr>
        <p:spPr/>
        <p:txBody>
          <a:bodyPr/>
          <a:lstStyle/>
          <a:p>
            <a:r>
              <a:rPr lang="en-US" dirty="0"/>
              <a:t>Lecture Quiz</a:t>
            </a:r>
          </a:p>
        </p:txBody>
      </p:sp>
      <p:sp>
        <p:nvSpPr>
          <p:cNvPr id="3" name="Content Placeholder 2">
            <a:extLst>
              <a:ext uri="{FF2B5EF4-FFF2-40B4-BE49-F238E27FC236}">
                <a16:creationId xmlns:a16="http://schemas.microsoft.com/office/drawing/2014/main" id="{FCE78EAD-4A5D-45BA-89D2-0109FA4A179B}"/>
              </a:ext>
            </a:extLst>
          </p:cNvPr>
          <p:cNvSpPr>
            <a:spLocks noGrp="1"/>
          </p:cNvSpPr>
          <p:nvPr>
            <p:ph idx="1"/>
          </p:nvPr>
        </p:nvSpPr>
        <p:spPr/>
        <p:txBody>
          <a:bodyPr/>
          <a:lstStyle/>
          <a:p>
            <a:pPr marL="0" indent="0">
              <a:buNone/>
            </a:pPr>
            <a:r>
              <a:rPr lang="en-US" dirty="0"/>
              <a:t>10. By default, the &lt;</a:t>
            </a:r>
            <a:r>
              <a:rPr lang="en-US" dirty="0" err="1"/>
              <a:t>th</a:t>
            </a:r>
            <a:r>
              <a:rPr lang="en-US" dirty="0"/>
              <a:t>&gt; element displays text bold and centered</a:t>
            </a:r>
          </a:p>
          <a:p>
            <a:pPr marL="514350" indent="-514350">
              <a:buFont typeface="+mj-lt"/>
              <a:buAutoNum type="alphaUcPeriod"/>
            </a:pPr>
            <a:r>
              <a:rPr lang="en-US" dirty="0"/>
              <a:t>True</a:t>
            </a:r>
          </a:p>
          <a:p>
            <a:pPr marL="514350" indent="-514350">
              <a:buFont typeface="+mj-lt"/>
              <a:buAutoNum type="alphaUcPeriod"/>
            </a:pPr>
            <a:r>
              <a:rPr lang="en-US" dirty="0"/>
              <a:t>False</a:t>
            </a:r>
          </a:p>
        </p:txBody>
      </p:sp>
    </p:spTree>
    <p:extLst>
      <p:ext uri="{BB962C8B-B14F-4D97-AF65-F5344CB8AC3E}">
        <p14:creationId xmlns:p14="http://schemas.microsoft.com/office/powerpoint/2010/main" val="2040968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838200" y="1325563"/>
            <a:ext cx="10243782" cy="4586439"/>
          </a:xfrm>
        </p:spPr>
        <p:txBody>
          <a:bodyPr>
            <a:normAutofit/>
          </a:bodyPr>
          <a:lstStyle/>
          <a:p>
            <a:r>
              <a:rPr lang="en-US" sz="1600" dirty="0"/>
              <a:t>“HTML Reference”, W3Schools, Retrieved from http://www.w3schools.com/tags/default.asp</a:t>
            </a:r>
          </a:p>
          <a:p>
            <a:r>
              <a:rPr lang="en-US" sz="1600" dirty="0"/>
              <a:t>“HTML Tables”, W3Schools, Retrieved from http://www.w3schools.com/html/html_tables.asp</a:t>
            </a:r>
          </a:p>
          <a:p>
            <a:r>
              <a:rPr lang="en-US" sz="1600" dirty="0"/>
              <a:t>“CSS Reference”, W3Schools, Retrieved from </a:t>
            </a:r>
            <a:r>
              <a:rPr lang="en-US" sz="1600" dirty="0">
                <a:hlinkClick r:id="rId2"/>
              </a:rPr>
              <a:t>http://www.w3schools.com/cssref/default.asp</a:t>
            </a:r>
            <a:endParaRPr lang="en-US" sz="1600" dirty="0"/>
          </a:p>
          <a:p>
            <a:r>
              <a:rPr lang="en-US" sz="1600" dirty="0"/>
              <a:t>“HTML Tables – when and how to use tables in HTML”,  Ben Hunt’s Web Design from Scratch, Retrieved from http://webdesignfromscratch.com/html-css/html-tables/</a:t>
            </a:r>
          </a:p>
          <a:p>
            <a:endParaRPr lang="en-US" sz="1050" dirty="0"/>
          </a:p>
        </p:txBody>
      </p:sp>
    </p:spTree>
    <p:extLst>
      <p:ext uri="{BB962C8B-B14F-4D97-AF65-F5344CB8AC3E}">
        <p14:creationId xmlns:p14="http://schemas.microsoft.com/office/powerpoint/2010/main" val="75333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Colors</a:t>
            </a:r>
          </a:p>
        </p:txBody>
      </p:sp>
      <p:sp>
        <p:nvSpPr>
          <p:cNvPr id="3" name="Content Placeholder 2"/>
          <p:cNvSpPr>
            <a:spLocks noGrp="1"/>
          </p:cNvSpPr>
          <p:nvPr>
            <p:ph idx="1"/>
          </p:nvPr>
        </p:nvSpPr>
        <p:spPr>
          <a:xfrm>
            <a:off x="838200" y="1423691"/>
            <a:ext cx="10515600" cy="4351338"/>
          </a:xfrm>
        </p:spPr>
        <p:txBody>
          <a:bodyPr>
            <a:normAutofit lnSpcReduction="10000"/>
          </a:bodyPr>
          <a:lstStyle/>
          <a:p>
            <a:pPr marL="0" indent="0">
              <a:spcAft>
                <a:spcPts val="1200"/>
              </a:spcAft>
              <a:buNone/>
            </a:pPr>
            <a:r>
              <a:rPr lang="en-US" sz="2800" dirty="0"/>
              <a:t>As we learned from our first homework assignment, poor choice of display colors can ruin an otherwise good web site, and potentially a visitor’s eyesight</a:t>
            </a:r>
          </a:p>
          <a:p>
            <a:pPr marL="0" indent="0">
              <a:spcAft>
                <a:spcPts val="1200"/>
              </a:spcAft>
              <a:buNone/>
            </a:pPr>
            <a:r>
              <a:rPr lang="en-US" dirty="0"/>
              <a:t>All joking aside, a badly executed color scheme will encourage users to find other sites</a:t>
            </a:r>
          </a:p>
          <a:p>
            <a:pPr marL="0" indent="0">
              <a:spcAft>
                <a:spcPts val="1200"/>
              </a:spcAft>
              <a:buNone/>
            </a:pPr>
            <a:r>
              <a:rPr lang="en-US" sz="2800" dirty="0"/>
              <a:t>Several online tools are available that can help a developer select an effective set of colors for a web site (this, by the way, may actually be decided by the client)</a:t>
            </a:r>
          </a:p>
          <a:p>
            <a:pPr marL="0" indent="0">
              <a:spcAft>
                <a:spcPts val="1200"/>
              </a:spcAft>
              <a:buNone/>
            </a:pPr>
            <a:r>
              <a:rPr lang="en-US" dirty="0"/>
              <a:t>(If you were worried, you won’t have to do hexadecimal math)</a:t>
            </a:r>
            <a:endParaRPr lang="en-US" sz="2800" dirty="0"/>
          </a:p>
        </p:txBody>
      </p:sp>
    </p:spTree>
    <p:extLst>
      <p:ext uri="{BB962C8B-B14F-4D97-AF65-F5344CB8AC3E}">
        <p14:creationId xmlns:p14="http://schemas.microsoft.com/office/powerpoint/2010/main" val="193505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hart&#10;&#10;Description automatically generated">
            <a:extLst>
              <a:ext uri="{FF2B5EF4-FFF2-40B4-BE49-F238E27FC236}">
                <a16:creationId xmlns:a16="http://schemas.microsoft.com/office/drawing/2014/main" id="{4796DBE6-6E30-4A0B-8D77-7540352F12E0}"/>
              </a:ext>
            </a:extLst>
          </p:cNvPr>
          <p:cNvPicPr>
            <a:picLocks noChangeAspect="1"/>
          </p:cNvPicPr>
          <p:nvPr/>
        </p:nvPicPr>
        <p:blipFill>
          <a:blip r:embed="rId2"/>
          <a:stretch>
            <a:fillRect/>
          </a:stretch>
        </p:blipFill>
        <p:spPr>
          <a:xfrm>
            <a:off x="5436465" y="827590"/>
            <a:ext cx="6435193" cy="5017625"/>
          </a:xfrm>
          <a:prstGeom prst="rect">
            <a:avLst/>
          </a:prstGeom>
        </p:spPr>
      </p:pic>
      <p:sp>
        <p:nvSpPr>
          <p:cNvPr id="2" name="Title 1"/>
          <p:cNvSpPr>
            <a:spLocks noGrp="1"/>
          </p:cNvSpPr>
          <p:nvPr>
            <p:ph type="title"/>
          </p:nvPr>
        </p:nvSpPr>
        <p:spPr/>
        <p:txBody>
          <a:bodyPr/>
          <a:lstStyle/>
          <a:p>
            <a:r>
              <a:rPr lang="en-US" dirty="0"/>
              <a:t>Choosing Colors</a:t>
            </a:r>
          </a:p>
        </p:txBody>
      </p:sp>
      <p:sp>
        <p:nvSpPr>
          <p:cNvPr id="5" name="TextBox 4"/>
          <p:cNvSpPr txBox="1"/>
          <p:nvPr/>
        </p:nvSpPr>
        <p:spPr>
          <a:xfrm>
            <a:off x="1" y="1570193"/>
            <a:ext cx="4899200" cy="861774"/>
          </a:xfrm>
          <a:prstGeom prst="rect">
            <a:avLst/>
          </a:prstGeom>
          <a:noFill/>
        </p:spPr>
        <p:txBody>
          <a:bodyPr wrap="square" rtlCol="0">
            <a:spAutoFit/>
          </a:bodyPr>
          <a:lstStyle/>
          <a:p>
            <a:pPr algn="ctr">
              <a:spcAft>
                <a:spcPts val="1200"/>
              </a:spcAft>
            </a:pPr>
            <a:r>
              <a:rPr lang="en-US" sz="2000" dirty="0">
                <a:latin typeface="Corbel Light" panose="020B0303020204020204" pitchFamily="34" charset="0"/>
                <a:hlinkClick r:id="rId3"/>
              </a:rPr>
              <a:t>Adobe Color Wheel CC</a:t>
            </a:r>
          </a:p>
          <a:p>
            <a:pPr algn="ctr">
              <a:spcAft>
                <a:spcPts val="1200"/>
              </a:spcAft>
            </a:pPr>
            <a:r>
              <a:rPr lang="en-US" sz="2000" dirty="0">
                <a:latin typeface="Corbel Light" panose="020B0303020204020204" pitchFamily="34" charset="0"/>
                <a:hlinkClick r:id="rId3"/>
              </a:rPr>
              <a:t>https://color.adobe.com/create/color-wheel/</a:t>
            </a:r>
            <a:endParaRPr lang="en-US" sz="2000" dirty="0">
              <a:latin typeface="Corbel Light" panose="020B0303020204020204" pitchFamily="34" charset="0"/>
            </a:endParaRPr>
          </a:p>
        </p:txBody>
      </p:sp>
    </p:spTree>
    <p:extLst>
      <p:ext uri="{BB962C8B-B14F-4D97-AF65-F5344CB8AC3E}">
        <p14:creationId xmlns:p14="http://schemas.microsoft.com/office/powerpoint/2010/main" val="218455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68656</TotalTime>
  <Words>3644</Words>
  <Application>Microsoft Office PowerPoint</Application>
  <PresentationFormat>Widescreen</PresentationFormat>
  <Paragraphs>410</Paragraphs>
  <Slides>79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79</vt:i4>
      </vt:variant>
    </vt:vector>
  </HeadingPairs>
  <TitlesOfParts>
    <vt:vector size="88" baseType="lpstr">
      <vt:lpstr>Arial</vt:lpstr>
      <vt:lpstr>Calibri</vt:lpstr>
      <vt:lpstr>Calibri Light</vt:lpstr>
      <vt:lpstr>Corbel Light</vt:lpstr>
      <vt:lpstr>Courier New</vt:lpstr>
      <vt:lpstr>Ink Free</vt:lpstr>
      <vt:lpstr>Times New Roman</vt:lpstr>
      <vt:lpstr>Wingdings</vt:lpstr>
      <vt:lpstr>Office Theme</vt:lpstr>
      <vt:lpstr>Colors/Tables </vt:lpstr>
      <vt:lpstr>CSS Review</vt:lpstr>
      <vt:lpstr>Review</vt:lpstr>
      <vt:lpstr>Review</vt:lpstr>
      <vt:lpstr>Review</vt:lpstr>
      <vt:lpstr>Review (OK, this is actually new)</vt:lpstr>
      <vt:lpstr>More on CSS &amp; Color</vt:lpstr>
      <vt:lpstr>Choosing Colors</vt:lpstr>
      <vt:lpstr>Choosing Colors</vt:lpstr>
      <vt:lpstr>Choosing Colors</vt:lpstr>
      <vt:lpstr>Choosing Colors</vt:lpstr>
      <vt:lpstr>Choosing Colors</vt:lpstr>
      <vt:lpstr>The Most Important Thing About Colors</vt:lpstr>
      <vt:lpstr>The Most Important Thing About Colors</vt:lpstr>
      <vt:lpstr>The Most Important Thing About Colors</vt:lpstr>
      <vt:lpstr>The Most Important Thing About Colors</vt:lpstr>
      <vt:lpstr>PowerPoint Presentation</vt:lpstr>
      <vt:lpstr>PowerPoint Presentation</vt:lpstr>
      <vt:lpstr>Contrast</vt:lpstr>
      <vt:lpstr>CSS - The Box Model</vt:lpstr>
      <vt:lpstr>The Box Model</vt:lpstr>
      <vt:lpstr>The Box Model</vt:lpstr>
      <vt:lpstr>The Box Model</vt:lpstr>
      <vt:lpstr>The Box Model</vt:lpstr>
      <vt:lpstr>Box Dimensions</vt:lpstr>
      <vt:lpstr>PowerPoint Presentation</vt:lpstr>
      <vt:lpstr>PowerPoint Presentation</vt:lpstr>
      <vt:lpstr>PowerPoint Presentation</vt:lpstr>
      <vt:lpstr>The Box Model</vt:lpstr>
      <vt:lpstr>The Box Model</vt:lpstr>
      <vt:lpstr>The Box Model</vt:lpstr>
      <vt:lpstr>A Note about Borders</vt:lpstr>
      <vt:lpstr>A Note about Borders</vt:lpstr>
      <vt:lpstr>A Note about Borders</vt:lpstr>
      <vt:lpstr>A Note about Borders</vt:lpstr>
      <vt:lpstr>Tables</vt:lpstr>
      <vt:lpstr>Tables</vt:lpstr>
      <vt:lpstr>Tables</vt:lpstr>
      <vt:lpstr>Taxonomy of tables</vt:lpstr>
      <vt:lpstr>Table Tags</vt:lpstr>
      <vt:lpstr>Table headings</vt:lpstr>
      <vt:lpstr>Tables, programmatically (an algorithm) </vt:lpstr>
      <vt:lpstr>Spanning Cells</vt:lpstr>
      <vt:lpstr>PowerPoint Presentation</vt:lpstr>
      <vt:lpstr>Spanning Cells</vt:lpstr>
      <vt:lpstr>Spanning Cells</vt:lpstr>
      <vt:lpstr>PowerPoint Presentation</vt:lpstr>
      <vt:lpstr>Spanning Cells</vt:lpstr>
      <vt:lpstr>Tables – Fixing Column Width</vt:lpstr>
      <vt:lpstr>Dynamic Table-Building</vt:lpstr>
      <vt:lpstr>Dynamic Tables</vt:lpstr>
      <vt:lpstr>Dynamic Tables</vt:lpstr>
      <vt:lpstr>PowerPoint Presentation</vt:lpstr>
      <vt:lpstr>PowerPoint Presentation</vt:lpstr>
      <vt:lpstr>Dynamic Tables</vt:lpstr>
      <vt:lpstr>Dynamic Tables</vt:lpstr>
      <vt:lpstr>Styling Tables</vt:lpstr>
      <vt:lpstr>Styling Tables</vt:lpstr>
      <vt:lpstr>Styling Tables</vt:lpstr>
      <vt:lpstr>Styling Tables</vt:lpstr>
      <vt:lpstr>Styling Tables</vt:lpstr>
      <vt:lpstr>Styling Tables</vt:lpstr>
      <vt:lpstr>Styling Tables</vt:lpstr>
      <vt:lpstr>Styling Tables</vt:lpstr>
      <vt:lpstr>Styling Tables</vt:lpstr>
      <vt:lpstr>Styling Tables</vt:lpstr>
      <vt:lpstr>Questions?</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136</cp:revision>
  <dcterms:created xsi:type="dcterms:W3CDTF">2015-01-07T14:02:51Z</dcterms:created>
  <dcterms:modified xsi:type="dcterms:W3CDTF">2023-06-03T19:43:34Z</dcterms:modified>
</cp:coreProperties>
</file>