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260" r:id="rId2"/>
    <p:sldId id="352" r:id="rId3"/>
    <p:sldId id="261" r:id="rId4"/>
    <p:sldId id="353" r:id="rId5"/>
    <p:sldId id="354" r:id="rId6"/>
    <p:sldId id="355" r:id="rId7"/>
    <p:sldId id="356" r:id="rId8"/>
    <p:sldId id="357" r:id="rId9"/>
    <p:sldId id="337" r:id="rId10"/>
    <p:sldId id="358" r:id="rId11"/>
    <p:sldId id="359" r:id="rId12"/>
    <p:sldId id="360" r:id="rId13"/>
    <p:sldId id="347" r:id="rId14"/>
    <p:sldId id="346" r:id="rId15"/>
    <p:sldId id="339" r:id="rId16"/>
    <p:sldId id="362" r:id="rId17"/>
    <p:sldId id="343" r:id="rId18"/>
    <p:sldId id="341" r:id="rId19"/>
    <p:sldId id="272" r:id="rId20"/>
    <p:sldId id="274" r:id="rId21"/>
    <p:sldId id="275" r:id="rId22"/>
    <p:sldId id="276" r:id="rId23"/>
    <p:sldId id="277" r:id="rId24"/>
    <p:sldId id="388" r:id="rId25"/>
    <p:sldId id="365" r:id="rId26"/>
    <p:sldId id="366" r:id="rId27"/>
    <p:sldId id="278" r:id="rId28"/>
    <p:sldId id="312" r:id="rId29"/>
    <p:sldId id="333" r:id="rId30"/>
    <p:sldId id="334" r:id="rId31"/>
    <p:sldId id="335" r:id="rId32"/>
    <p:sldId id="280" r:id="rId33"/>
    <p:sldId id="292" r:id="rId34"/>
    <p:sldId id="367" r:id="rId35"/>
    <p:sldId id="298" r:id="rId36"/>
    <p:sldId id="368" r:id="rId37"/>
    <p:sldId id="373" r:id="rId38"/>
    <p:sldId id="299" r:id="rId39"/>
    <p:sldId id="300" r:id="rId40"/>
    <p:sldId id="304" r:id="rId41"/>
    <p:sldId id="370" r:id="rId42"/>
    <p:sldId id="371" r:id="rId43"/>
    <p:sldId id="372" r:id="rId44"/>
    <p:sldId id="305" r:id="rId45"/>
    <p:sldId id="306" r:id="rId46"/>
    <p:sldId id="364" r:id="rId47"/>
    <p:sldId id="363" r:id="rId48"/>
    <p:sldId id="378" r:id="rId49"/>
    <p:sldId id="340" r:id="rId50"/>
    <p:sldId id="349" r:id="rId51"/>
    <p:sldId id="375" r:id="rId52"/>
    <p:sldId id="376" r:id="rId53"/>
    <p:sldId id="377" r:id="rId54"/>
    <p:sldId id="307" r:id="rId55"/>
    <p:sldId id="308" r:id="rId56"/>
    <p:sldId id="313" r:id="rId57"/>
    <p:sldId id="309" r:id="rId58"/>
    <p:sldId id="314" r:id="rId59"/>
    <p:sldId id="332" r:id="rId60"/>
    <p:sldId id="323" r:id="rId61"/>
    <p:sldId id="379" r:id="rId62"/>
    <p:sldId id="351" r:id="rId63"/>
    <p:sldId id="324" r:id="rId64"/>
    <p:sldId id="329" r:id="rId65"/>
    <p:sldId id="325" r:id="rId66"/>
    <p:sldId id="326" r:id="rId67"/>
    <p:sldId id="327" r:id="rId68"/>
    <p:sldId id="328" r:id="rId69"/>
    <p:sldId id="330" r:id="rId70"/>
    <p:sldId id="331" r:id="rId71"/>
    <p:sldId id="380" r:id="rId72"/>
    <p:sldId id="381" r:id="rId73"/>
    <p:sldId id="382" r:id="rId74"/>
    <p:sldId id="383" r:id="rId75"/>
    <p:sldId id="384" r:id="rId76"/>
    <p:sldId id="385" r:id="rId77"/>
    <p:sldId id="386" r:id="rId78"/>
    <p:sldId id="387" r:id="rId79"/>
    <p:sldId id="389" r:id="rId80"/>
    <p:sldId id="390" r:id="rId81"/>
    <p:sldId id="391" r:id="rId82"/>
    <p:sldId id="310" r:id="rId83"/>
    <p:sldId id="259"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4" d="100"/>
          <a:sy n="84" d="100"/>
        </p:scale>
        <p:origin x="538" y="48"/>
      </p:cViewPr>
      <p:guideLst/>
    </p:cSldViewPr>
  </p:slideViewPr>
  <p:notesTextViewPr>
    <p:cViewPr>
      <p:scale>
        <a:sx n="1" d="1"/>
        <a:sy n="1" d="1"/>
      </p:scale>
      <p:origin x="0" y="0"/>
    </p:cViewPr>
  </p:notesTextViewPr>
  <p:sorterViewPr>
    <p:cViewPr>
      <p:scale>
        <a:sx n="75" d="100"/>
        <a:sy n="75" d="100"/>
      </p:scale>
      <p:origin x="0" y="-62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C5A10F-CF37-4AC7-82BD-75A953686F83}" type="datetimeFigureOut">
              <a:rPr lang="en-US" smtClean="0"/>
              <a:t>6/26/2023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5FE12-90FA-47AA-A354-9C8BF1C8A060}" type="slidenum">
              <a:rPr lang="en-US" smtClean="0"/>
              <a:t>‹#›</a:t>
            </a:fld>
            <a:endParaRPr lang="en-US" dirty="0"/>
          </a:p>
        </p:txBody>
      </p:sp>
    </p:spTree>
    <p:extLst>
      <p:ext uri="{BB962C8B-B14F-4D97-AF65-F5344CB8AC3E}">
        <p14:creationId xmlns:p14="http://schemas.microsoft.com/office/powerpoint/2010/main" val="410496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All Zen Garden pages styled and positioned totally with CSS.</a:t>
            </a: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7998C97-EDDD-47AC-A13B-259B0BE5E463}" type="slidenum">
              <a:rPr lang="en-US" altLang="en-US"/>
              <a:pPr/>
              <a:t>20</a:t>
            </a:fld>
            <a:endParaRPr lang="en-US" altLang="en-US"/>
          </a:p>
        </p:txBody>
      </p:sp>
    </p:spTree>
    <p:extLst>
      <p:ext uri="{BB962C8B-B14F-4D97-AF65-F5344CB8AC3E}">
        <p14:creationId xmlns:p14="http://schemas.microsoft.com/office/powerpoint/2010/main" val="237567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Rule Definition and Placement</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60B9456-5179-4B36-B377-C83A55DE1ADE}" type="slidenum">
              <a:rPr lang="en-US" altLang="en-US"/>
              <a:pPr/>
              <a:t>21</a:t>
            </a:fld>
            <a:endParaRPr lang="en-US" altLang="en-US"/>
          </a:p>
        </p:txBody>
      </p:sp>
    </p:spTree>
    <p:extLst>
      <p:ext uri="{BB962C8B-B14F-4D97-AF65-F5344CB8AC3E}">
        <p14:creationId xmlns:p14="http://schemas.microsoft.com/office/powerpoint/2010/main" val="746316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B0E1EA-FA4F-4A7C-B078-1ADFC3817528}" type="slidenum">
              <a:rPr lang="en-US" smtClean="0"/>
              <a:t>66</a:t>
            </a:fld>
            <a:endParaRPr lang="en-US"/>
          </a:p>
        </p:txBody>
      </p:sp>
    </p:spTree>
    <p:extLst>
      <p:ext uri="{BB962C8B-B14F-4D97-AF65-F5344CB8AC3E}">
        <p14:creationId xmlns:p14="http://schemas.microsoft.com/office/powerpoint/2010/main" val="1603582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endParaRPr lang="en-US" dirty="0"/>
          </a:p>
        </p:txBody>
      </p:sp>
    </p:spTree>
    <p:extLst>
      <p:ext uri="{BB962C8B-B14F-4D97-AF65-F5344CB8AC3E}">
        <p14:creationId xmlns:p14="http://schemas.microsoft.com/office/powerpoint/2010/main" val="412389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63F851E-2928-4682-9B42-D2579E13F8BF}"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23613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639919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523128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3F851E-2928-4682-9B42-D2579E13F8BF}"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505174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3F851E-2928-4682-9B42-D2579E13F8BF}" type="datetimeFigureOut">
              <a:rPr lang="en-US" smtClean="0"/>
              <a:t>6/26/2023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48954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3F851E-2928-4682-9B42-D2579E13F8BF}" type="datetimeFigureOut">
              <a:rPr lang="en-US" smtClean="0"/>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05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3F851E-2928-4682-9B42-D2579E13F8BF}" type="datetimeFigureOut">
              <a:rPr lang="en-US" smtClean="0"/>
              <a:t>6/26/2023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187670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3F851E-2928-4682-9B42-D2579E13F8BF}" type="datetimeFigureOut">
              <a:rPr lang="en-US" smtClean="0"/>
              <a:t>6/26/2023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79219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3F851E-2928-4682-9B42-D2579E13F8BF}" type="datetimeFigureOut">
              <a:rPr lang="en-US" smtClean="0"/>
              <a:t>6/26/2023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217650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94177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3F851E-2928-4682-9B42-D2579E13F8BF}" type="datetimeFigureOut">
              <a:rPr lang="en-US" smtClean="0"/>
              <a:t>6/26/2023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9FE998A-8700-4210-9762-D768112401A7}" type="slidenum">
              <a:rPr lang="en-US" smtClean="0"/>
              <a:t>‹#›</a:t>
            </a:fld>
            <a:endParaRPr lang="en-US" dirty="0"/>
          </a:p>
        </p:txBody>
      </p:sp>
    </p:spTree>
    <p:extLst>
      <p:ext uri="{BB962C8B-B14F-4D97-AF65-F5344CB8AC3E}">
        <p14:creationId xmlns:p14="http://schemas.microsoft.com/office/powerpoint/2010/main" val="303626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825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343818"/>
            <a:ext cx="10515600" cy="458592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3F851E-2928-4682-9B42-D2579E13F8BF}" type="datetimeFigureOut">
              <a:rPr lang="en-US" smtClean="0"/>
              <a:t>6/26/2023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FE998A-8700-4210-9762-D768112401A7}" type="slidenum">
              <a:rPr lang="en-US" smtClean="0"/>
              <a:t>‹#›</a:t>
            </a:fld>
            <a:endParaRPr lang="en-US" dirty="0"/>
          </a:p>
        </p:txBody>
      </p:sp>
    </p:spTree>
    <p:extLst>
      <p:ext uri="{BB962C8B-B14F-4D97-AF65-F5344CB8AC3E}">
        <p14:creationId xmlns:p14="http://schemas.microsoft.com/office/powerpoint/2010/main" val="1779232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Corbel Light" panose="020B0303020204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meta.wikimedia.org/wiki/File:Picture_icon_BLACK.svg" TargetMode="External"/><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meta.wikimedia.org/wiki/File:Picture_icon_BLACK.svg" TargetMode="External"/><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www.csszengarden.co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hyperlink" Target="http://www.w3schools.com/cssre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pixabay.com/en/icons-web-development-website-design-2188729/" TargetMode="Externa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hyperlink" Target="https://owl.excelsior.edu/writing-process/prewriting-strategies/prewriting-strategies-asking-defining-questions/" TargetMode="External"/><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hyperlink" Target="https://www.freepngimg.com/png/65435-thumb-icons-button-up-computer-facebook-thumbs"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www.cnet.com/news/3-percent-of-american-adults-still-cling-to-dial-up-internet/" TargetMode="External"/><Relationship Id="rId2" Type="http://schemas.openxmlformats.org/officeDocument/2006/relationships/hyperlink" Target="http://www.w3schools.com/tags/default.asp"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hyperlink" Target="mailto:pittares@etsu.edu"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0.jpg"/><Relationship Id="rId4" Type="http://schemas.openxmlformats.org/officeDocument/2006/relationships/image" Target="../media/image4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More HTML  Tags and Attributes / Intro to CSS</a:t>
            </a:r>
          </a:p>
        </p:txBody>
      </p:sp>
      <p:sp>
        <p:nvSpPr>
          <p:cNvPr id="3" name="Subtitle 2"/>
          <p:cNvSpPr>
            <a:spLocks noGrp="1"/>
          </p:cNvSpPr>
          <p:nvPr>
            <p:ph type="subTitle" idx="1"/>
          </p:nvPr>
        </p:nvSpPr>
        <p:spPr>
          <a:xfrm>
            <a:off x="3182640" y="3509963"/>
            <a:ext cx="5826719" cy="1819614"/>
          </a:xfrm>
        </p:spPr>
        <p:txBody>
          <a:bodyPr>
            <a:normAutofit lnSpcReduction="10000"/>
          </a:bodyPr>
          <a:lstStyle/>
          <a:p>
            <a:r>
              <a:rPr lang="en-US" dirty="0"/>
              <a:t>Introduction to Web Design and Development</a:t>
            </a:r>
          </a:p>
          <a:p>
            <a:r>
              <a:rPr lang="en-US" dirty="0"/>
              <a:t>CSCI 1210 </a:t>
            </a:r>
          </a:p>
          <a:p>
            <a:br>
              <a:rPr lang="en-US" dirty="0"/>
            </a:br>
            <a:br>
              <a:rPr lang="en-US" dirty="0"/>
            </a:br>
            <a:r>
              <a:rPr lang="en-US" sz="1400" dirty="0"/>
              <a:t>*Based upon notes created by Stephen Hendrix</a:t>
            </a:r>
            <a:endParaRPr lang="en-US" dirty="0"/>
          </a:p>
          <a:p>
            <a:endParaRPr lang="en-US" dirty="0"/>
          </a:p>
        </p:txBody>
      </p:sp>
    </p:spTree>
    <p:extLst>
      <p:ext uri="{BB962C8B-B14F-4D97-AF65-F5344CB8AC3E}">
        <p14:creationId xmlns:p14="http://schemas.microsoft.com/office/powerpoint/2010/main" val="920346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61FC27-AD1C-4635-B47A-E8AE5FDA8DC6}"/>
              </a:ext>
            </a:extLst>
          </p:cNvPr>
          <p:cNvSpPr>
            <a:spLocks noGrp="1"/>
          </p:cNvSpPr>
          <p:nvPr>
            <p:ph type="title"/>
          </p:nvPr>
        </p:nvSpPr>
        <p:spPr/>
        <p:txBody>
          <a:bodyPr/>
          <a:lstStyle/>
          <a:p>
            <a:r>
              <a:rPr lang="en-US" dirty="0"/>
              <a:t>Layout</a:t>
            </a:r>
          </a:p>
        </p:txBody>
      </p:sp>
      <p:sp>
        <p:nvSpPr>
          <p:cNvPr id="3" name="Text Placeholder 2">
            <a:extLst>
              <a:ext uri="{FF2B5EF4-FFF2-40B4-BE49-F238E27FC236}">
                <a16:creationId xmlns:a16="http://schemas.microsoft.com/office/drawing/2014/main" id="{75EC1406-6D93-420F-8C41-50ADD55A6D5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76831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D014C-3087-4264-B135-8BB2E5AFF58A}"/>
              </a:ext>
            </a:extLst>
          </p:cNvPr>
          <p:cNvSpPr>
            <a:spLocks noGrp="1"/>
          </p:cNvSpPr>
          <p:nvPr>
            <p:ph type="title"/>
          </p:nvPr>
        </p:nvSpPr>
        <p:spPr/>
        <p:txBody>
          <a:bodyPr/>
          <a:lstStyle/>
          <a:p>
            <a:r>
              <a:rPr lang="en-US" dirty="0"/>
              <a:t>Layout</a:t>
            </a:r>
          </a:p>
        </p:txBody>
      </p:sp>
      <p:sp>
        <p:nvSpPr>
          <p:cNvPr id="5" name="Content Placeholder 4">
            <a:extLst>
              <a:ext uri="{FF2B5EF4-FFF2-40B4-BE49-F238E27FC236}">
                <a16:creationId xmlns:a16="http://schemas.microsoft.com/office/drawing/2014/main" id="{D1417F7D-A0AE-4675-90BF-285FB3773926}"/>
              </a:ext>
            </a:extLst>
          </p:cNvPr>
          <p:cNvSpPr>
            <a:spLocks noGrp="1"/>
          </p:cNvSpPr>
          <p:nvPr>
            <p:ph idx="1"/>
          </p:nvPr>
        </p:nvSpPr>
        <p:spPr>
          <a:xfrm>
            <a:off x="838200" y="1343818"/>
            <a:ext cx="5257800" cy="4585927"/>
          </a:xfrm>
        </p:spPr>
        <p:txBody>
          <a:bodyPr/>
          <a:lstStyle/>
          <a:p>
            <a:pPr marL="0" indent="0">
              <a:buNone/>
            </a:pPr>
            <a:r>
              <a:rPr lang="en-US" dirty="0"/>
              <a:t>There are many page layout options</a:t>
            </a:r>
          </a:p>
          <a:p>
            <a:pPr marL="0" indent="0">
              <a:buNone/>
            </a:pPr>
            <a:r>
              <a:rPr lang="en-US" dirty="0"/>
              <a:t>This is a basic, one column layout</a:t>
            </a:r>
          </a:p>
          <a:p>
            <a:pPr marL="0" indent="0">
              <a:buNone/>
            </a:pPr>
            <a:r>
              <a:rPr lang="en-US" dirty="0"/>
              <a:t>Each page still has a header,</a:t>
            </a:r>
            <a:br>
              <a:rPr lang="en-US" dirty="0"/>
            </a:br>
            <a:r>
              <a:rPr lang="en-US" dirty="0"/>
              <a:t>navigation bar, content</a:t>
            </a:r>
            <a:br>
              <a:rPr lang="en-US" dirty="0"/>
            </a:br>
            <a:r>
              <a:rPr lang="en-US" dirty="0"/>
              <a:t>section, &amp; footer</a:t>
            </a:r>
          </a:p>
          <a:p>
            <a:pPr marL="0" indent="0">
              <a:buNone/>
            </a:pPr>
            <a:r>
              <a:rPr lang="en-US" dirty="0"/>
              <a:t>The content section is </a:t>
            </a:r>
            <a:br>
              <a:rPr lang="en-US" dirty="0"/>
            </a:br>
            <a:r>
              <a:rPr lang="en-US" dirty="0"/>
              <a:t>subdivided into its own</a:t>
            </a:r>
            <a:br>
              <a:rPr lang="en-US" dirty="0"/>
            </a:br>
            <a:r>
              <a:rPr lang="en-US" dirty="0"/>
              <a:t>sections, based on the</a:t>
            </a:r>
            <a:br>
              <a:rPr lang="en-US" dirty="0"/>
            </a:br>
            <a:r>
              <a:rPr lang="en-US" dirty="0"/>
              <a:t>page’s actual content</a:t>
            </a:r>
          </a:p>
        </p:txBody>
      </p:sp>
      <p:grpSp>
        <p:nvGrpSpPr>
          <p:cNvPr id="14" name="Group 13">
            <a:extLst>
              <a:ext uri="{FF2B5EF4-FFF2-40B4-BE49-F238E27FC236}">
                <a16:creationId xmlns:a16="http://schemas.microsoft.com/office/drawing/2014/main" id="{8F2D783D-A0A0-4930-8A4E-415A35CCB4A7}"/>
              </a:ext>
            </a:extLst>
          </p:cNvPr>
          <p:cNvGrpSpPr/>
          <p:nvPr/>
        </p:nvGrpSpPr>
        <p:grpSpPr>
          <a:xfrm>
            <a:off x="6520543" y="826582"/>
            <a:ext cx="4833257" cy="4931833"/>
            <a:chOff x="3694339" y="165100"/>
            <a:chExt cx="4833257" cy="4931833"/>
          </a:xfrm>
        </p:grpSpPr>
        <p:sp>
          <p:nvSpPr>
            <p:cNvPr id="6" name="Rectangle 5">
              <a:extLst>
                <a:ext uri="{FF2B5EF4-FFF2-40B4-BE49-F238E27FC236}">
                  <a16:creationId xmlns:a16="http://schemas.microsoft.com/office/drawing/2014/main" id="{72E49488-093F-4E79-9D79-22D143FEF16D}"/>
                </a:ext>
              </a:extLst>
            </p:cNvPr>
            <p:cNvSpPr/>
            <p:nvPr/>
          </p:nvSpPr>
          <p:spPr>
            <a:xfrm>
              <a:off x="3694339" y="165100"/>
              <a:ext cx="4833257" cy="4931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Body &lt;body&gt;</a:t>
              </a:r>
            </a:p>
          </p:txBody>
        </p:sp>
        <p:sp>
          <p:nvSpPr>
            <p:cNvPr id="7" name="Rectangle 6">
              <a:extLst>
                <a:ext uri="{FF2B5EF4-FFF2-40B4-BE49-F238E27FC236}">
                  <a16:creationId xmlns:a16="http://schemas.microsoft.com/office/drawing/2014/main" id="{686D3823-8B93-4FB0-94D1-994A4B183CB9}"/>
                </a:ext>
              </a:extLst>
            </p:cNvPr>
            <p:cNvSpPr/>
            <p:nvPr/>
          </p:nvSpPr>
          <p:spPr>
            <a:xfrm>
              <a:off x="3792311" y="522514"/>
              <a:ext cx="4673600" cy="435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Header &lt;div&gt;</a:t>
              </a:r>
            </a:p>
          </p:txBody>
        </p:sp>
        <p:sp>
          <p:nvSpPr>
            <p:cNvPr id="8" name="Rectangle 7">
              <a:extLst>
                <a:ext uri="{FF2B5EF4-FFF2-40B4-BE49-F238E27FC236}">
                  <a16:creationId xmlns:a16="http://schemas.microsoft.com/office/drawing/2014/main" id="{03B20D4C-023A-49B3-8B83-A588FB4C45ED}"/>
                </a:ext>
              </a:extLst>
            </p:cNvPr>
            <p:cNvSpPr/>
            <p:nvPr/>
          </p:nvSpPr>
          <p:spPr>
            <a:xfrm>
              <a:off x="3792311" y="1024172"/>
              <a:ext cx="4673600" cy="301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Nav</a:t>
              </a:r>
              <a:r>
                <a:rPr lang="en-US" dirty="0">
                  <a:solidFill>
                    <a:schemeClr val="tx1"/>
                  </a:solidFill>
                </a:rPr>
                <a:t> &lt;div&gt; &lt;a&gt; &lt;a&gt; &lt;a&gt; &lt;a&gt;…</a:t>
              </a:r>
            </a:p>
          </p:txBody>
        </p:sp>
        <p:sp>
          <p:nvSpPr>
            <p:cNvPr id="9" name="Rectangle 8">
              <a:extLst>
                <a:ext uri="{FF2B5EF4-FFF2-40B4-BE49-F238E27FC236}">
                  <a16:creationId xmlns:a16="http://schemas.microsoft.com/office/drawing/2014/main" id="{22E97DFE-98E2-45EE-BF21-7E9C85D001DD}"/>
                </a:ext>
              </a:extLst>
            </p:cNvPr>
            <p:cNvSpPr/>
            <p:nvPr/>
          </p:nvSpPr>
          <p:spPr>
            <a:xfrm>
              <a:off x="3792311" y="1392444"/>
              <a:ext cx="4673600" cy="3103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Content &lt;div&gt;</a:t>
              </a:r>
            </a:p>
          </p:txBody>
        </p:sp>
        <p:sp>
          <p:nvSpPr>
            <p:cNvPr id="10" name="Rectangle 9">
              <a:extLst>
                <a:ext uri="{FF2B5EF4-FFF2-40B4-BE49-F238E27FC236}">
                  <a16:creationId xmlns:a16="http://schemas.microsoft.com/office/drawing/2014/main" id="{7C04C3C5-143C-4250-99B7-1F56336166CE}"/>
                </a:ext>
              </a:extLst>
            </p:cNvPr>
            <p:cNvSpPr/>
            <p:nvPr/>
          </p:nvSpPr>
          <p:spPr>
            <a:xfrm>
              <a:off x="3792311" y="4592052"/>
              <a:ext cx="4673600" cy="301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Footer &lt;div&gt;</a:t>
              </a:r>
            </a:p>
          </p:txBody>
        </p:sp>
        <p:sp>
          <p:nvSpPr>
            <p:cNvPr id="11" name="Rectangle 10">
              <a:extLst>
                <a:ext uri="{FF2B5EF4-FFF2-40B4-BE49-F238E27FC236}">
                  <a16:creationId xmlns:a16="http://schemas.microsoft.com/office/drawing/2014/main" id="{B14CC6CC-8D98-49A5-8DE0-FA45F5E2C790}"/>
                </a:ext>
              </a:extLst>
            </p:cNvPr>
            <p:cNvSpPr/>
            <p:nvPr/>
          </p:nvSpPr>
          <p:spPr>
            <a:xfrm>
              <a:off x="3964666" y="1815046"/>
              <a:ext cx="4328887" cy="3524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Heading &lt;h1&gt;</a:t>
              </a:r>
            </a:p>
          </p:txBody>
        </p:sp>
        <p:sp>
          <p:nvSpPr>
            <p:cNvPr id="12" name="Rectangle 11">
              <a:extLst>
                <a:ext uri="{FF2B5EF4-FFF2-40B4-BE49-F238E27FC236}">
                  <a16:creationId xmlns:a16="http://schemas.microsoft.com/office/drawing/2014/main" id="{20D6D54A-4A9A-4B86-9CD0-F3FE0DE0973E}"/>
                </a:ext>
              </a:extLst>
            </p:cNvPr>
            <p:cNvSpPr/>
            <p:nvPr/>
          </p:nvSpPr>
          <p:spPr>
            <a:xfrm>
              <a:off x="3964666" y="2263720"/>
              <a:ext cx="4328887" cy="1046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Paragraph &lt;p&gt;</a:t>
              </a:r>
            </a:p>
          </p:txBody>
        </p:sp>
        <p:sp>
          <p:nvSpPr>
            <p:cNvPr id="13" name="Rectangle 12">
              <a:extLst>
                <a:ext uri="{FF2B5EF4-FFF2-40B4-BE49-F238E27FC236}">
                  <a16:creationId xmlns:a16="http://schemas.microsoft.com/office/drawing/2014/main" id="{D013A156-339C-4D03-B639-7EB01E0CF29C}"/>
                </a:ext>
              </a:extLst>
            </p:cNvPr>
            <p:cNvSpPr/>
            <p:nvPr/>
          </p:nvSpPr>
          <p:spPr>
            <a:xfrm>
              <a:off x="3964666" y="3396044"/>
              <a:ext cx="4328887" cy="992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Paragraph &lt;p&gt;</a:t>
              </a:r>
            </a:p>
          </p:txBody>
        </p:sp>
      </p:grpSp>
    </p:spTree>
    <p:extLst>
      <p:ext uri="{BB962C8B-B14F-4D97-AF65-F5344CB8AC3E}">
        <p14:creationId xmlns:p14="http://schemas.microsoft.com/office/powerpoint/2010/main" val="123390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3CD014C-3087-4264-B135-8BB2E5AFF58A}"/>
              </a:ext>
            </a:extLst>
          </p:cNvPr>
          <p:cNvSpPr>
            <a:spLocks noGrp="1"/>
          </p:cNvSpPr>
          <p:nvPr>
            <p:ph type="title"/>
          </p:nvPr>
        </p:nvSpPr>
        <p:spPr/>
        <p:txBody>
          <a:bodyPr/>
          <a:lstStyle/>
          <a:p>
            <a:r>
              <a:rPr lang="en-US" dirty="0"/>
              <a:t>Layout</a:t>
            </a:r>
          </a:p>
        </p:txBody>
      </p:sp>
      <p:sp>
        <p:nvSpPr>
          <p:cNvPr id="5" name="Content Placeholder 4">
            <a:extLst>
              <a:ext uri="{FF2B5EF4-FFF2-40B4-BE49-F238E27FC236}">
                <a16:creationId xmlns:a16="http://schemas.microsoft.com/office/drawing/2014/main" id="{D1417F7D-A0AE-4675-90BF-285FB3773926}"/>
              </a:ext>
            </a:extLst>
          </p:cNvPr>
          <p:cNvSpPr>
            <a:spLocks noGrp="1"/>
          </p:cNvSpPr>
          <p:nvPr>
            <p:ph idx="1"/>
          </p:nvPr>
        </p:nvSpPr>
        <p:spPr>
          <a:xfrm>
            <a:off x="838200" y="1343818"/>
            <a:ext cx="5257800" cy="4585927"/>
          </a:xfrm>
        </p:spPr>
        <p:txBody>
          <a:bodyPr/>
          <a:lstStyle/>
          <a:p>
            <a:pPr marL="0" indent="0">
              <a:buNone/>
            </a:pPr>
            <a:r>
              <a:rPr lang="en-US" dirty="0"/>
              <a:t>There are many page layout options</a:t>
            </a:r>
          </a:p>
          <a:p>
            <a:pPr marL="0" indent="0">
              <a:buNone/>
            </a:pPr>
            <a:r>
              <a:rPr lang="en-US" dirty="0"/>
              <a:t>This is a basic, two column</a:t>
            </a:r>
            <a:br>
              <a:rPr lang="en-US" dirty="0"/>
            </a:br>
            <a:r>
              <a:rPr lang="en-US" dirty="0"/>
              <a:t>layout</a:t>
            </a:r>
          </a:p>
          <a:p>
            <a:pPr marL="0" indent="0">
              <a:buNone/>
            </a:pPr>
            <a:r>
              <a:rPr lang="en-US" dirty="0"/>
              <a:t>Each page still has a header,</a:t>
            </a:r>
            <a:br>
              <a:rPr lang="en-US" dirty="0"/>
            </a:br>
            <a:r>
              <a:rPr lang="en-US" dirty="0"/>
              <a:t>nav bar, &amp; footer</a:t>
            </a:r>
          </a:p>
          <a:p>
            <a:pPr marL="0" indent="0">
              <a:buNone/>
            </a:pPr>
            <a:r>
              <a:rPr lang="en-US" dirty="0"/>
              <a:t>But here we have two content</a:t>
            </a:r>
            <a:br>
              <a:rPr lang="en-US" dirty="0"/>
            </a:br>
            <a:r>
              <a:rPr lang="en-US" dirty="0"/>
              <a:t>sections which display as two</a:t>
            </a:r>
            <a:br>
              <a:rPr lang="en-US" dirty="0"/>
            </a:br>
            <a:r>
              <a:rPr lang="en-US" dirty="0"/>
              <a:t>columns. One could be a “main</a:t>
            </a:r>
            <a:br>
              <a:rPr lang="en-US" dirty="0"/>
            </a:br>
            <a:r>
              <a:rPr lang="en-US" dirty="0"/>
              <a:t>content” column and the other</a:t>
            </a:r>
            <a:br>
              <a:rPr lang="en-US" dirty="0"/>
            </a:br>
            <a:r>
              <a:rPr lang="en-US" dirty="0"/>
              <a:t>an “aside” column</a:t>
            </a:r>
          </a:p>
        </p:txBody>
      </p:sp>
      <p:grpSp>
        <p:nvGrpSpPr>
          <p:cNvPr id="15" name="Group 14">
            <a:extLst>
              <a:ext uri="{FF2B5EF4-FFF2-40B4-BE49-F238E27FC236}">
                <a16:creationId xmlns:a16="http://schemas.microsoft.com/office/drawing/2014/main" id="{D64A7216-343D-4D94-BA33-BF694082770F}"/>
              </a:ext>
            </a:extLst>
          </p:cNvPr>
          <p:cNvGrpSpPr/>
          <p:nvPr/>
        </p:nvGrpSpPr>
        <p:grpSpPr>
          <a:xfrm>
            <a:off x="6520543" y="681036"/>
            <a:ext cx="4833257" cy="4931833"/>
            <a:chOff x="3694339" y="165100"/>
            <a:chExt cx="4833257" cy="4931833"/>
          </a:xfrm>
        </p:grpSpPr>
        <p:sp>
          <p:nvSpPr>
            <p:cNvPr id="16" name="Rectangle 15">
              <a:extLst>
                <a:ext uri="{FF2B5EF4-FFF2-40B4-BE49-F238E27FC236}">
                  <a16:creationId xmlns:a16="http://schemas.microsoft.com/office/drawing/2014/main" id="{74278D5A-F022-4316-8B33-21DF5B4C4B2F}"/>
                </a:ext>
              </a:extLst>
            </p:cNvPr>
            <p:cNvSpPr/>
            <p:nvPr/>
          </p:nvSpPr>
          <p:spPr>
            <a:xfrm>
              <a:off x="3694339" y="165100"/>
              <a:ext cx="4833257" cy="4931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Body &lt;body&gt;</a:t>
              </a:r>
            </a:p>
          </p:txBody>
        </p:sp>
        <p:sp>
          <p:nvSpPr>
            <p:cNvPr id="17" name="Rectangle 16">
              <a:extLst>
                <a:ext uri="{FF2B5EF4-FFF2-40B4-BE49-F238E27FC236}">
                  <a16:creationId xmlns:a16="http://schemas.microsoft.com/office/drawing/2014/main" id="{4C59F75B-D62B-4454-8E45-4905CAAD7867}"/>
                </a:ext>
              </a:extLst>
            </p:cNvPr>
            <p:cNvSpPr/>
            <p:nvPr/>
          </p:nvSpPr>
          <p:spPr>
            <a:xfrm>
              <a:off x="3792311" y="522514"/>
              <a:ext cx="4673600" cy="435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Header &lt;div&gt;</a:t>
              </a:r>
            </a:p>
          </p:txBody>
        </p:sp>
        <p:sp>
          <p:nvSpPr>
            <p:cNvPr id="18" name="Rectangle 17">
              <a:extLst>
                <a:ext uri="{FF2B5EF4-FFF2-40B4-BE49-F238E27FC236}">
                  <a16:creationId xmlns:a16="http://schemas.microsoft.com/office/drawing/2014/main" id="{6E87DE2B-631F-460E-9D8B-6EBEE03CB174}"/>
                </a:ext>
              </a:extLst>
            </p:cNvPr>
            <p:cNvSpPr/>
            <p:nvPr/>
          </p:nvSpPr>
          <p:spPr>
            <a:xfrm>
              <a:off x="3792311" y="1024172"/>
              <a:ext cx="4673600" cy="301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Nav</a:t>
              </a:r>
              <a:r>
                <a:rPr lang="en-US" dirty="0">
                  <a:solidFill>
                    <a:schemeClr val="tx1"/>
                  </a:solidFill>
                </a:rPr>
                <a:t> &lt;div&gt; &lt;a&gt; &lt;a&gt; &lt;a&gt; &lt;a&gt;…</a:t>
              </a:r>
            </a:p>
          </p:txBody>
        </p:sp>
        <p:sp>
          <p:nvSpPr>
            <p:cNvPr id="19" name="Rectangle 18">
              <a:extLst>
                <a:ext uri="{FF2B5EF4-FFF2-40B4-BE49-F238E27FC236}">
                  <a16:creationId xmlns:a16="http://schemas.microsoft.com/office/drawing/2014/main" id="{7E6FA962-97B0-43B9-9A81-EFDD4C38AA22}"/>
                </a:ext>
              </a:extLst>
            </p:cNvPr>
            <p:cNvSpPr/>
            <p:nvPr/>
          </p:nvSpPr>
          <p:spPr>
            <a:xfrm>
              <a:off x="3792311" y="4592052"/>
              <a:ext cx="4673600" cy="301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Footer &lt;div&gt;</a:t>
              </a:r>
            </a:p>
          </p:txBody>
        </p:sp>
        <p:grpSp>
          <p:nvGrpSpPr>
            <p:cNvPr id="20" name="Group 19">
              <a:extLst>
                <a:ext uri="{FF2B5EF4-FFF2-40B4-BE49-F238E27FC236}">
                  <a16:creationId xmlns:a16="http://schemas.microsoft.com/office/drawing/2014/main" id="{D2FE36A0-67F1-4F45-A43C-039CF8E6C448}"/>
                </a:ext>
              </a:extLst>
            </p:cNvPr>
            <p:cNvGrpSpPr/>
            <p:nvPr/>
          </p:nvGrpSpPr>
          <p:grpSpPr>
            <a:xfrm>
              <a:off x="5539932" y="1407323"/>
              <a:ext cx="2922582" cy="3103355"/>
              <a:chOff x="3792311" y="1392444"/>
              <a:chExt cx="4673600" cy="3103355"/>
            </a:xfrm>
          </p:grpSpPr>
          <p:sp>
            <p:nvSpPr>
              <p:cNvPr id="26" name="Rectangle 25">
                <a:extLst>
                  <a:ext uri="{FF2B5EF4-FFF2-40B4-BE49-F238E27FC236}">
                    <a16:creationId xmlns:a16="http://schemas.microsoft.com/office/drawing/2014/main" id="{55FA3465-FF6F-41E2-9CB9-70A8EA1238DA}"/>
                  </a:ext>
                </a:extLst>
              </p:cNvPr>
              <p:cNvSpPr/>
              <p:nvPr/>
            </p:nvSpPr>
            <p:spPr>
              <a:xfrm>
                <a:off x="3792311" y="1392444"/>
                <a:ext cx="4673600" cy="3103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Content &lt;div&gt;</a:t>
                </a:r>
              </a:p>
            </p:txBody>
          </p:sp>
          <p:sp>
            <p:nvSpPr>
              <p:cNvPr id="27" name="Rectangle 26">
                <a:extLst>
                  <a:ext uri="{FF2B5EF4-FFF2-40B4-BE49-F238E27FC236}">
                    <a16:creationId xmlns:a16="http://schemas.microsoft.com/office/drawing/2014/main" id="{9F9873FD-03DE-47C2-A133-DAD1673EB295}"/>
                  </a:ext>
                </a:extLst>
              </p:cNvPr>
              <p:cNvSpPr/>
              <p:nvPr/>
            </p:nvSpPr>
            <p:spPr>
              <a:xfrm>
                <a:off x="3964666" y="1815046"/>
                <a:ext cx="4328887" cy="3524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Heading &lt;h1&gt;</a:t>
                </a:r>
              </a:p>
            </p:txBody>
          </p:sp>
          <p:sp>
            <p:nvSpPr>
              <p:cNvPr id="28" name="Rectangle 27">
                <a:extLst>
                  <a:ext uri="{FF2B5EF4-FFF2-40B4-BE49-F238E27FC236}">
                    <a16:creationId xmlns:a16="http://schemas.microsoft.com/office/drawing/2014/main" id="{530F1E49-27F0-4F85-8D37-F8393D603129}"/>
                  </a:ext>
                </a:extLst>
              </p:cNvPr>
              <p:cNvSpPr/>
              <p:nvPr/>
            </p:nvSpPr>
            <p:spPr>
              <a:xfrm>
                <a:off x="3964665" y="2263720"/>
                <a:ext cx="4328886" cy="1046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Paragraph &lt;p&gt;</a:t>
                </a:r>
              </a:p>
            </p:txBody>
          </p:sp>
          <p:sp>
            <p:nvSpPr>
              <p:cNvPr id="29" name="Rectangle 28">
                <a:extLst>
                  <a:ext uri="{FF2B5EF4-FFF2-40B4-BE49-F238E27FC236}">
                    <a16:creationId xmlns:a16="http://schemas.microsoft.com/office/drawing/2014/main" id="{5DB3E7F9-4B8D-4FC1-9DDB-A45D8C3A82BF}"/>
                  </a:ext>
                </a:extLst>
              </p:cNvPr>
              <p:cNvSpPr/>
              <p:nvPr/>
            </p:nvSpPr>
            <p:spPr>
              <a:xfrm>
                <a:off x="3964666" y="3396044"/>
                <a:ext cx="4328887" cy="992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Paragraph &lt;p&gt;</a:t>
                </a:r>
              </a:p>
            </p:txBody>
          </p:sp>
        </p:grpSp>
        <p:grpSp>
          <p:nvGrpSpPr>
            <p:cNvPr id="21" name="Group 20">
              <a:extLst>
                <a:ext uri="{FF2B5EF4-FFF2-40B4-BE49-F238E27FC236}">
                  <a16:creationId xmlns:a16="http://schemas.microsoft.com/office/drawing/2014/main" id="{0F80571D-DD0F-435E-A4B9-8ACFB10A377D}"/>
                </a:ext>
              </a:extLst>
            </p:cNvPr>
            <p:cNvGrpSpPr/>
            <p:nvPr/>
          </p:nvGrpSpPr>
          <p:grpSpPr>
            <a:xfrm>
              <a:off x="3792311" y="1424080"/>
              <a:ext cx="1685463" cy="3103355"/>
              <a:chOff x="3792311" y="1392444"/>
              <a:chExt cx="4673600" cy="3103355"/>
            </a:xfrm>
          </p:grpSpPr>
          <p:sp>
            <p:nvSpPr>
              <p:cNvPr id="22" name="Rectangle 21">
                <a:extLst>
                  <a:ext uri="{FF2B5EF4-FFF2-40B4-BE49-F238E27FC236}">
                    <a16:creationId xmlns:a16="http://schemas.microsoft.com/office/drawing/2014/main" id="{D100CB1C-F0DA-4212-9C16-686E106E86D5}"/>
                  </a:ext>
                </a:extLst>
              </p:cNvPr>
              <p:cNvSpPr/>
              <p:nvPr/>
            </p:nvSpPr>
            <p:spPr>
              <a:xfrm>
                <a:off x="3792311" y="1392444"/>
                <a:ext cx="4673600" cy="3103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Content &lt;div&gt;</a:t>
                </a:r>
              </a:p>
            </p:txBody>
          </p:sp>
          <p:sp>
            <p:nvSpPr>
              <p:cNvPr id="23" name="Rectangle 22">
                <a:extLst>
                  <a:ext uri="{FF2B5EF4-FFF2-40B4-BE49-F238E27FC236}">
                    <a16:creationId xmlns:a16="http://schemas.microsoft.com/office/drawing/2014/main" id="{0059E582-80CB-4994-B3DE-80F18431FB1E}"/>
                  </a:ext>
                </a:extLst>
              </p:cNvPr>
              <p:cNvSpPr/>
              <p:nvPr/>
            </p:nvSpPr>
            <p:spPr>
              <a:xfrm>
                <a:off x="3964666" y="1815046"/>
                <a:ext cx="4328887" cy="3524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Heading &lt;h1&gt;</a:t>
                </a:r>
              </a:p>
            </p:txBody>
          </p:sp>
          <p:sp>
            <p:nvSpPr>
              <p:cNvPr id="24" name="Rectangle 23">
                <a:extLst>
                  <a:ext uri="{FF2B5EF4-FFF2-40B4-BE49-F238E27FC236}">
                    <a16:creationId xmlns:a16="http://schemas.microsoft.com/office/drawing/2014/main" id="{FE93D5EA-2911-4E25-B399-BB1611BC14F8}"/>
                  </a:ext>
                </a:extLst>
              </p:cNvPr>
              <p:cNvSpPr/>
              <p:nvPr/>
            </p:nvSpPr>
            <p:spPr>
              <a:xfrm>
                <a:off x="3964666" y="2263720"/>
                <a:ext cx="4328887" cy="10467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Paragraph &lt;p&gt;</a:t>
                </a:r>
              </a:p>
            </p:txBody>
          </p:sp>
          <p:sp>
            <p:nvSpPr>
              <p:cNvPr id="25" name="Rectangle 24">
                <a:extLst>
                  <a:ext uri="{FF2B5EF4-FFF2-40B4-BE49-F238E27FC236}">
                    <a16:creationId xmlns:a16="http://schemas.microsoft.com/office/drawing/2014/main" id="{3E9D14DE-EDD4-4209-8FC0-B02760A21D82}"/>
                  </a:ext>
                </a:extLst>
              </p:cNvPr>
              <p:cNvSpPr/>
              <p:nvPr/>
            </p:nvSpPr>
            <p:spPr>
              <a:xfrm>
                <a:off x="3964666" y="3396044"/>
                <a:ext cx="4328887" cy="99290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Paragraph &lt;p&gt;</a:t>
                </a:r>
              </a:p>
            </p:txBody>
          </p:sp>
        </p:grpSp>
      </p:grpSp>
    </p:spTree>
    <p:extLst>
      <p:ext uri="{BB962C8B-B14F-4D97-AF65-F5344CB8AC3E}">
        <p14:creationId xmlns:p14="http://schemas.microsoft.com/office/powerpoint/2010/main" val="1357813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0">
            <a:off x="-899147" y="1975504"/>
            <a:ext cx="3283271" cy="1323439"/>
          </a:xfrm>
          <a:prstGeom prst="rect">
            <a:avLst/>
          </a:prstGeom>
          <a:noFill/>
        </p:spPr>
        <p:txBody>
          <a:bodyPr wrap="none" rtlCol="0">
            <a:spAutoFit/>
          </a:bodyPr>
          <a:lstStyle/>
          <a:p>
            <a:pPr algn="ctr"/>
            <a:r>
              <a:rPr lang="en-US" sz="4000" cap="small" dirty="0"/>
              <a:t>Another</a:t>
            </a:r>
            <a:br>
              <a:rPr lang="en-US" sz="4000" cap="small" dirty="0"/>
            </a:br>
            <a:r>
              <a:rPr lang="en-US" sz="4000" cap="small" dirty="0"/>
              <a:t>Example Layout</a:t>
            </a:r>
          </a:p>
        </p:txBody>
      </p:sp>
      <p:grpSp>
        <p:nvGrpSpPr>
          <p:cNvPr id="5" name="Group 4">
            <a:extLst>
              <a:ext uri="{FF2B5EF4-FFF2-40B4-BE49-F238E27FC236}">
                <a16:creationId xmlns:a16="http://schemas.microsoft.com/office/drawing/2014/main" id="{885F5011-DA5E-4433-A311-A0E6F6CF75F1}"/>
              </a:ext>
            </a:extLst>
          </p:cNvPr>
          <p:cNvGrpSpPr/>
          <p:nvPr/>
        </p:nvGrpSpPr>
        <p:grpSpPr>
          <a:xfrm>
            <a:off x="3679371" y="670938"/>
            <a:ext cx="4833257" cy="4931833"/>
            <a:chOff x="3694339" y="165100"/>
            <a:chExt cx="4833257" cy="4931833"/>
          </a:xfrm>
        </p:grpSpPr>
        <p:sp>
          <p:nvSpPr>
            <p:cNvPr id="2" name="Rectangle 1"/>
            <p:cNvSpPr/>
            <p:nvPr/>
          </p:nvSpPr>
          <p:spPr>
            <a:xfrm>
              <a:off x="3694339" y="165100"/>
              <a:ext cx="4833257" cy="4931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Body &lt;body&gt;</a:t>
              </a:r>
            </a:p>
          </p:txBody>
        </p:sp>
        <p:sp>
          <p:nvSpPr>
            <p:cNvPr id="3" name="Rectangle 2"/>
            <p:cNvSpPr/>
            <p:nvPr/>
          </p:nvSpPr>
          <p:spPr>
            <a:xfrm>
              <a:off x="3792311" y="522514"/>
              <a:ext cx="4673600" cy="435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Header &lt;div&gt;</a:t>
              </a:r>
            </a:p>
          </p:txBody>
        </p:sp>
        <p:sp>
          <p:nvSpPr>
            <p:cNvPr id="4" name="Rectangle 3"/>
            <p:cNvSpPr/>
            <p:nvPr/>
          </p:nvSpPr>
          <p:spPr>
            <a:xfrm>
              <a:off x="3792311" y="1024172"/>
              <a:ext cx="4673600" cy="301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Nav</a:t>
              </a:r>
              <a:r>
                <a:rPr lang="en-US" dirty="0">
                  <a:solidFill>
                    <a:schemeClr val="tx1"/>
                  </a:solidFill>
                </a:rPr>
                <a:t> &lt;div&gt; &lt;a&gt; &lt;a&gt; &lt;a&gt; &lt;a&gt;…</a:t>
              </a:r>
            </a:p>
          </p:txBody>
        </p:sp>
        <p:sp>
          <p:nvSpPr>
            <p:cNvPr id="6" name="Rectangle 5"/>
            <p:cNvSpPr/>
            <p:nvPr/>
          </p:nvSpPr>
          <p:spPr>
            <a:xfrm>
              <a:off x="3792311" y="4592052"/>
              <a:ext cx="4673600" cy="301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Footer &lt;div&gt;</a:t>
              </a:r>
            </a:p>
          </p:txBody>
        </p:sp>
        <p:sp>
          <p:nvSpPr>
            <p:cNvPr id="14" name="Rectangle 13"/>
            <p:cNvSpPr/>
            <p:nvPr/>
          </p:nvSpPr>
          <p:spPr>
            <a:xfrm>
              <a:off x="4260811" y="2177029"/>
              <a:ext cx="3876509" cy="3524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Heading &lt;h1&gt;</a:t>
              </a:r>
            </a:p>
          </p:txBody>
        </p:sp>
        <p:sp>
          <p:nvSpPr>
            <p:cNvPr id="15" name="Rectangle 14"/>
            <p:cNvSpPr/>
            <p:nvPr/>
          </p:nvSpPr>
          <p:spPr>
            <a:xfrm>
              <a:off x="4186523" y="1803244"/>
              <a:ext cx="4051466" cy="26058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&lt;div&gt; (content)</a:t>
              </a:r>
            </a:p>
          </p:txBody>
        </p:sp>
        <p:sp>
          <p:nvSpPr>
            <p:cNvPr id="16" name="Rectangle 15"/>
            <p:cNvSpPr/>
            <p:nvPr/>
          </p:nvSpPr>
          <p:spPr>
            <a:xfrm>
              <a:off x="4260811" y="2736659"/>
              <a:ext cx="3876507" cy="612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Paragraph &lt;p&gt;</a:t>
              </a:r>
            </a:p>
          </p:txBody>
        </p:sp>
        <p:sp>
          <p:nvSpPr>
            <p:cNvPr id="27" name="Rectangle 26">
              <a:extLst>
                <a:ext uri="{FF2B5EF4-FFF2-40B4-BE49-F238E27FC236}">
                  <a16:creationId xmlns:a16="http://schemas.microsoft.com/office/drawing/2014/main" id="{B79FB448-E4ED-4F1D-B9DC-2AAB635044FF}"/>
                </a:ext>
              </a:extLst>
            </p:cNvPr>
            <p:cNvSpPr/>
            <p:nvPr/>
          </p:nvSpPr>
          <p:spPr>
            <a:xfrm>
              <a:off x="3803995" y="1407323"/>
              <a:ext cx="4661916" cy="3103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&lt;div&gt; (container)</a:t>
              </a:r>
            </a:p>
          </p:txBody>
        </p:sp>
        <p:sp>
          <p:nvSpPr>
            <p:cNvPr id="28" name="Rectangle 27">
              <a:extLst>
                <a:ext uri="{FF2B5EF4-FFF2-40B4-BE49-F238E27FC236}">
                  <a16:creationId xmlns:a16="http://schemas.microsoft.com/office/drawing/2014/main" id="{F4AD63D1-620E-4E75-9E86-40D5046A2D8A}"/>
                </a:ext>
              </a:extLst>
            </p:cNvPr>
            <p:cNvSpPr/>
            <p:nvPr/>
          </p:nvSpPr>
          <p:spPr>
            <a:xfrm>
              <a:off x="4260812" y="3477127"/>
              <a:ext cx="3876508" cy="612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r"/>
              <a:r>
                <a:rPr lang="en-US" dirty="0">
                  <a:solidFill>
                    <a:schemeClr val="tx1"/>
                  </a:solidFill>
                </a:rPr>
                <a:t>Paragraph &lt;p&gt;</a:t>
              </a:r>
            </a:p>
          </p:txBody>
        </p:sp>
        <p:pic>
          <p:nvPicPr>
            <p:cNvPr id="7" name="Picture 6">
              <a:extLst>
                <a:ext uri="{FF2B5EF4-FFF2-40B4-BE49-F238E27FC236}">
                  <a16:creationId xmlns:a16="http://schemas.microsoft.com/office/drawing/2014/main" id="{E5447C04-2309-49E9-B82B-4E0ED8D6BF66}"/>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31887" y="2733044"/>
              <a:ext cx="637178" cy="605145"/>
            </a:xfrm>
            <a:prstGeom prst="rect">
              <a:avLst/>
            </a:prstGeom>
          </p:spPr>
        </p:pic>
        <p:pic>
          <p:nvPicPr>
            <p:cNvPr id="17" name="Picture 16">
              <a:extLst>
                <a:ext uri="{FF2B5EF4-FFF2-40B4-BE49-F238E27FC236}">
                  <a16:creationId xmlns:a16="http://schemas.microsoft.com/office/drawing/2014/main" id="{F0E0F95B-3F42-4E8C-897A-BA678212F6B8}"/>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55465" y="3489886"/>
              <a:ext cx="637178" cy="605145"/>
            </a:xfrm>
            <a:prstGeom prst="rect">
              <a:avLst/>
            </a:prstGeom>
          </p:spPr>
        </p:pic>
      </p:grpSp>
    </p:spTree>
    <p:extLst>
      <p:ext uri="{BB962C8B-B14F-4D97-AF65-F5344CB8AC3E}">
        <p14:creationId xmlns:p14="http://schemas.microsoft.com/office/powerpoint/2010/main" val="1286490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rot="16200000">
            <a:off x="-899147" y="1975504"/>
            <a:ext cx="3283271" cy="1323439"/>
          </a:xfrm>
          <a:prstGeom prst="rect">
            <a:avLst/>
          </a:prstGeom>
          <a:noFill/>
        </p:spPr>
        <p:txBody>
          <a:bodyPr wrap="none" rtlCol="0">
            <a:spAutoFit/>
          </a:bodyPr>
          <a:lstStyle/>
          <a:p>
            <a:pPr algn="ctr"/>
            <a:r>
              <a:rPr lang="en-US" sz="4000" cap="small" dirty="0"/>
              <a:t>Another</a:t>
            </a:r>
            <a:br>
              <a:rPr lang="en-US" sz="4000" cap="small" dirty="0"/>
            </a:br>
            <a:r>
              <a:rPr lang="en-US" sz="4000" cap="small" dirty="0"/>
              <a:t>Example Layout</a:t>
            </a:r>
          </a:p>
        </p:txBody>
      </p:sp>
      <p:grpSp>
        <p:nvGrpSpPr>
          <p:cNvPr id="5" name="Group 4">
            <a:extLst>
              <a:ext uri="{FF2B5EF4-FFF2-40B4-BE49-F238E27FC236}">
                <a16:creationId xmlns:a16="http://schemas.microsoft.com/office/drawing/2014/main" id="{BC65C7B3-79CF-4683-8375-C87BD1289947}"/>
              </a:ext>
            </a:extLst>
          </p:cNvPr>
          <p:cNvGrpSpPr/>
          <p:nvPr/>
        </p:nvGrpSpPr>
        <p:grpSpPr>
          <a:xfrm>
            <a:off x="3679371" y="622300"/>
            <a:ext cx="4833257" cy="4931833"/>
            <a:chOff x="3694339" y="165100"/>
            <a:chExt cx="4833257" cy="4931833"/>
          </a:xfrm>
        </p:grpSpPr>
        <p:sp>
          <p:nvSpPr>
            <p:cNvPr id="2" name="Rectangle 1"/>
            <p:cNvSpPr/>
            <p:nvPr/>
          </p:nvSpPr>
          <p:spPr>
            <a:xfrm>
              <a:off x="3694339" y="165100"/>
              <a:ext cx="4833257" cy="493183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Body &lt;body&gt;</a:t>
              </a:r>
            </a:p>
          </p:txBody>
        </p:sp>
        <p:sp>
          <p:nvSpPr>
            <p:cNvPr id="3" name="Rectangle 2"/>
            <p:cNvSpPr/>
            <p:nvPr/>
          </p:nvSpPr>
          <p:spPr>
            <a:xfrm>
              <a:off x="3792311" y="522514"/>
              <a:ext cx="4673600" cy="43516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Header &lt;div&gt;</a:t>
              </a:r>
            </a:p>
          </p:txBody>
        </p:sp>
        <p:sp>
          <p:nvSpPr>
            <p:cNvPr id="4" name="Rectangle 3"/>
            <p:cNvSpPr/>
            <p:nvPr/>
          </p:nvSpPr>
          <p:spPr>
            <a:xfrm>
              <a:off x="3792311" y="1024172"/>
              <a:ext cx="4673600" cy="301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err="1">
                  <a:solidFill>
                    <a:schemeClr val="tx1"/>
                  </a:solidFill>
                </a:rPr>
                <a:t>Nav</a:t>
              </a:r>
              <a:r>
                <a:rPr lang="en-US" dirty="0">
                  <a:solidFill>
                    <a:schemeClr val="tx1"/>
                  </a:solidFill>
                </a:rPr>
                <a:t> &lt;div&gt; &lt;a&gt; &lt;a&gt; &lt;a&gt; &lt;a&gt;…</a:t>
              </a:r>
            </a:p>
          </p:txBody>
        </p:sp>
        <p:sp>
          <p:nvSpPr>
            <p:cNvPr id="6" name="Rectangle 5"/>
            <p:cNvSpPr/>
            <p:nvPr/>
          </p:nvSpPr>
          <p:spPr>
            <a:xfrm>
              <a:off x="3792311" y="4592052"/>
              <a:ext cx="4673600" cy="3017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Footer &lt;div&gt;</a:t>
              </a:r>
            </a:p>
          </p:txBody>
        </p:sp>
        <p:sp>
          <p:nvSpPr>
            <p:cNvPr id="27" name="Rectangle 26">
              <a:extLst>
                <a:ext uri="{FF2B5EF4-FFF2-40B4-BE49-F238E27FC236}">
                  <a16:creationId xmlns:a16="http://schemas.microsoft.com/office/drawing/2014/main" id="{B79FB448-E4ED-4F1D-B9DC-2AAB635044FF}"/>
                </a:ext>
              </a:extLst>
            </p:cNvPr>
            <p:cNvSpPr/>
            <p:nvPr/>
          </p:nvSpPr>
          <p:spPr>
            <a:xfrm>
              <a:off x="3783346" y="1407323"/>
              <a:ext cx="4673600" cy="31033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&lt;div&gt; (container)</a:t>
              </a:r>
            </a:p>
          </p:txBody>
        </p:sp>
        <p:grpSp>
          <p:nvGrpSpPr>
            <p:cNvPr id="43" name="Group 42">
              <a:extLst>
                <a:ext uri="{FF2B5EF4-FFF2-40B4-BE49-F238E27FC236}">
                  <a16:creationId xmlns:a16="http://schemas.microsoft.com/office/drawing/2014/main" id="{4DA8A946-802D-4CC9-AFD9-EA092E79CC3F}"/>
                </a:ext>
              </a:extLst>
            </p:cNvPr>
            <p:cNvGrpSpPr/>
            <p:nvPr/>
          </p:nvGrpSpPr>
          <p:grpSpPr>
            <a:xfrm>
              <a:off x="4009008" y="1803244"/>
              <a:ext cx="2026319" cy="2605864"/>
              <a:chOff x="4009008" y="1803244"/>
              <a:chExt cx="2026319" cy="2605864"/>
            </a:xfrm>
          </p:grpSpPr>
          <p:sp>
            <p:nvSpPr>
              <p:cNvPr id="14" name="Rectangle 13"/>
              <p:cNvSpPr/>
              <p:nvPr/>
            </p:nvSpPr>
            <p:spPr>
              <a:xfrm>
                <a:off x="4101053" y="2177029"/>
                <a:ext cx="1842229" cy="3524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Heading &lt;h1&gt;</a:t>
                </a:r>
              </a:p>
            </p:txBody>
          </p:sp>
          <p:sp>
            <p:nvSpPr>
              <p:cNvPr id="15" name="Rectangle 14"/>
              <p:cNvSpPr/>
              <p:nvPr/>
            </p:nvSpPr>
            <p:spPr>
              <a:xfrm>
                <a:off x="4009008" y="1803244"/>
                <a:ext cx="2026319" cy="26058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&lt;div&gt; (content)</a:t>
                </a:r>
              </a:p>
            </p:txBody>
          </p:sp>
          <p:sp>
            <p:nvSpPr>
              <p:cNvPr id="16" name="Rectangle 15"/>
              <p:cNvSpPr/>
              <p:nvPr/>
            </p:nvSpPr>
            <p:spPr>
              <a:xfrm>
                <a:off x="4101053" y="2736659"/>
                <a:ext cx="1842229" cy="612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Paragraph &lt;p&gt;</a:t>
                </a:r>
              </a:p>
            </p:txBody>
          </p:sp>
          <p:pic>
            <p:nvPicPr>
              <p:cNvPr id="36" name="Picture 35">
                <a:extLst>
                  <a:ext uri="{FF2B5EF4-FFF2-40B4-BE49-F238E27FC236}">
                    <a16:creationId xmlns:a16="http://schemas.microsoft.com/office/drawing/2014/main" id="{D0E616AD-9BAA-4969-9B90-99D5F9162B92}"/>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186524" y="3489886"/>
                <a:ext cx="772742" cy="733894"/>
              </a:xfrm>
              <a:prstGeom prst="rect">
                <a:avLst/>
              </a:prstGeom>
            </p:spPr>
          </p:pic>
          <p:pic>
            <p:nvPicPr>
              <p:cNvPr id="37" name="Picture 36">
                <a:extLst>
                  <a:ext uri="{FF2B5EF4-FFF2-40B4-BE49-F238E27FC236}">
                    <a16:creationId xmlns:a16="http://schemas.microsoft.com/office/drawing/2014/main" id="{1588457E-322F-4564-8C40-3DA5F0B54614}"/>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063568" y="3489886"/>
                <a:ext cx="772742" cy="733894"/>
              </a:xfrm>
              <a:prstGeom prst="rect">
                <a:avLst/>
              </a:prstGeom>
            </p:spPr>
          </p:pic>
        </p:grpSp>
        <p:grpSp>
          <p:nvGrpSpPr>
            <p:cNvPr id="44" name="Group 43">
              <a:extLst>
                <a:ext uri="{FF2B5EF4-FFF2-40B4-BE49-F238E27FC236}">
                  <a16:creationId xmlns:a16="http://schemas.microsoft.com/office/drawing/2014/main" id="{9317E17D-2215-4821-B6AA-160DEB935B9F}"/>
                </a:ext>
              </a:extLst>
            </p:cNvPr>
            <p:cNvGrpSpPr/>
            <p:nvPr/>
          </p:nvGrpSpPr>
          <p:grpSpPr>
            <a:xfrm>
              <a:off x="6301219" y="1803244"/>
              <a:ext cx="2026319" cy="2605864"/>
              <a:chOff x="6301219" y="1803244"/>
              <a:chExt cx="2026319" cy="2605864"/>
            </a:xfrm>
          </p:grpSpPr>
          <p:sp>
            <p:nvSpPr>
              <p:cNvPr id="38" name="Rectangle 37">
                <a:extLst>
                  <a:ext uri="{FF2B5EF4-FFF2-40B4-BE49-F238E27FC236}">
                    <a16:creationId xmlns:a16="http://schemas.microsoft.com/office/drawing/2014/main" id="{E945ACB8-954D-4AF0-A36C-B896D0807B54}"/>
                  </a:ext>
                </a:extLst>
              </p:cNvPr>
              <p:cNvSpPr/>
              <p:nvPr/>
            </p:nvSpPr>
            <p:spPr>
              <a:xfrm>
                <a:off x="6393264" y="2177029"/>
                <a:ext cx="1842229" cy="3524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Heading &lt;h1&gt;</a:t>
                </a:r>
              </a:p>
            </p:txBody>
          </p:sp>
          <p:sp>
            <p:nvSpPr>
              <p:cNvPr id="39" name="Rectangle 38">
                <a:extLst>
                  <a:ext uri="{FF2B5EF4-FFF2-40B4-BE49-F238E27FC236}">
                    <a16:creationId xmlns:a16="http://schemas.microsoft.com/office/drawing/2014/main" id="{D5C63329-A17C-4434-86AD-B83F59848B8D}"/>
                  </a:ext>
                </a:extLst>
              </p:cNvPr>
              <p:cNvSpPr/>
              <p:nvPr/>
            </p:nvSpPr>
            <p:spPr>
              <a:xfrm>
                <a:off x="6301219" y="1803244"/>
                <a:ext cx="2026319" cy="26058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&lt;div&gt; (content)</a:t>
                </a:r>
              </a:p>
            </p:txBody>
          </p:sp>
          <p:sp>
            <p:nvSpPr>
              <p:cNvPr id="40" name="Rectangle 39">
                <a:extLst>
                  <a:ext uri="{FF2B5EF4-FFF2-40B4-BE49-F238E27FC236}">
                    <a16:creationId xmlns:a16="http://schemas.microsoft.com/office/drawing/2014/main" id="{7E5822E0-181F-481E-A6F5-C36573F4816B}"/>
                  </a:ext>
                </a:extLst>
              </p:cNvPr>
              <p:cNvSpPr/>
              <p:nvPr/>
            </p:nvSpPr>
            <p:spPr>
              <a:xfrm>
                <a:off x="6393264" y="2736659"/>
                <a:ext cx="1842229" cy="612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a:solidFill>
                      <a:schemeClr val="tx1"/>
                    </a:solidFill>
                  </a:rPr>
                  <a:t>Paragraph &lt;p&gt;</a:t>
                </a:r>
              </a:p>
            </p:txBody>
          </p:sp>
          <p:pic>
            <p:nvPicPr>
              <p:cNvPr id="41" name="Picture 40">
                <a:extLst>
                  <a:ext uri="{FF2B5EF4-FFF2-40B4-BE49-F238E27FC236}">
                    <a16:creationId xmlns:a16="http://schemas.microsoft.com/office/drawing/2014/main" id="{172AB0C4-1307-4477-8F1E-356CF394420D}"/>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478735" y="3489886"/>
                <a:ext cx="772742" cy="733894"/>
              </a:xfrm>
              <a:prstGeom prst="rect">
                <a:avLst/>
              </a:prstGeom>
            </p:spPr>
          </p:pic>
          <p:pic>
            <p:nvPicPr>
              <p:cNvPr id="42" name="Picture 41">
                <a:extLst>
                  <a:ext uri="{FF2B5EF4-FFF2-40B4-BE49-F238E27FC236}">
                    <a16:creationId xmlns:a16="http://schemas.microsoft.com/office/drawing/2014/main" id="{539A6FEC-0F24-45F6-8EF1-5281F82B1C3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374829" y="3489886"/>
                <a:ext cx="772742" cy="733894"/>
              </a:xfrm>
              <a:prstGeom prst="rect">
                <a:avLst/>
              </a:prstGeom>
            </p:spPr>
          </p:pic>
        </p:grpSp>
      </p:grpSp>
    </p:spTree>
    <p:extLst>
      <p:ext uri="{BB962C8B-B14F-4D97-AF65-F5344CB8AC3E}">
        <p14:creationId xmlns:p14="http://schemas.microsoft.com/office/powerpoint/2010/main" val="682724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Issues with Layout</a:t>
            </a:r>
          </a:p>
        </p:txBody>
      </p:sp>
      <p:sp>
        <p:nvSpPr>
          <p:cNvPr id="3" name="Content Placeholder 2"/>
          <p:cNvSpPr>
            <a:spLocks noGrp="1"/>
          </p:cNvSpPr>
          <p:nvPr>
            <p:ph idx="1"/>
          </p:nvPr>
        </p:nvSpPr>
        <p:spPr>
          <a:xfrm>
            <a:off x="838200" y="1414466"/>
            <a:ext cx="10858500" cy="3880773"/>
          </a:xfrm>
        </p:spPr>
        <p:txBody>
          <a:bodyPr>
            <a:normAutofit/>
          </a:bodyPr>
          <a:lstStyle/>
          <a:p>
            <a:pPr>
              <a:spcAft>
                <a:spcPts val="800"/>
              </a:spcAft>
              <a:buFont typeface="Wingdings" panose="05000000000000000000" pitchFamily="2" charset="2"/>
              <a:buChar char="ü"/>
            </a:pPr>
            <a:r>
              <a:rPr lang="en-US" dirty="0"/>
              <a:t>Layout is a critical element that makes a website to be a success. Or a failure</a:t>
            </a:r>
          </a:p>
          <a:p>
            <a:pPr>
              <a:spcAft>
                <a:spcPts val="800"/>
              </a:spcAft>
              <a:buFont typeface="Wingdings" panose="05000000000000000000" pitchFamily="2" charset="2"/>
              <a:buChar char="ü"/>
            </a:pPr>
            <a:r>
              <a:rPr lang="en-US" dirty="0"/>
              <a:t>A website layout is a pattern (or framework) that defines a website’s structure</a:t>
            </a:r>
          </a:p>
          <a:p>
            <a:pPr>
              <a:spcAft>
                <a:spcPts val="800"/>
              </a:spcAft>
              <a:buFont typeface="Wingdings" panose="05000000000000000000" pitchFamily="2" charset="2"/>
              <a:buChar char="ü"/>
            </a:pPr>
            <a:r>
              <a:rPr lang="en-US" dirty="0"/>
              <a:t>It has the role of structuring the information present on a site both for the website’s owner and for users</a:t>
            </a:r>
          </a:p>
          <a:p>
            <a:pPr>
              <a:spcAft>
                <a:spcPts val="800"/>
              </a:spcAft>
              <a:buFont typeface="Wingdings" panose="05000000000000000000" pitchFamily="2" charset="2"/>
              <a:buChar char="ü"/>
            </a:pPr>
            <a:r>
              <a:rPr lang="en-US" dirty="0"/>
              <a:t>It provides clear paths for navigation within web pages and puts the most important elements of a website front and center</a:t>
            </a:r>
          </a:p>
        </p:txBody>
      </p:sp>
    </p:spTree>
    <p:extLst>
      <p:ext uri="{BB962C8B-B14F-4D97-AF65-F5344CB8AC3E}">
        <p14:creationId xmlns:p14="http://schemas.microsoft.com/office/powerpoint/2010/main" val="1358038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Issues with Layout</a:t>
            </a:r>
          </a:p>
        </p:txBody>
      </p:sp>
      <p:sp>
        <p:nvSpPr>
          <p:cNvPr id="3" name="Content Placeholder 2"/>
          <p:cNvSpPr>
            <a:spLocks noGrp="1"/>
          </p:cNvSpPr>
          <p:nvPr>
            <p:ph idx="1"/>
          </p:nvPr>
        </p:nvSpPr>
        <p:spPr>
          <a:xfrm>
            <a:off x="838200" y="1414466"/>
            <a:ext cx="10858500" cy="3880773"/>
          </a:xfrm>
        </p:spPr>
        <p:txBody>
          <a:bodyPr>
            <a:normAutofit/>
          </a:bodyPr>
          <a:lstStyle/>
          <a:p>
            <a:pPr>
              <a:spcAft>
                <a:spcPts val="800"/>
              </a:spcAft>
              <a:buFont typeface="Wingdings" panose="05000000000000000000" pitchFamily="2" charset="2"/>
              <a:buChar char="ü"/>
            </a:pPr>
            <a:r>
              <a:rPr lang="en-US" dirty="0"/>
              <a:t>A good layout keeps users on the site because it makes important information easily accessible and intuitive to find</a:t>
            </a:r>
          </a:p>
          <a:p>
            <a:pPr>
              <a:spcAft>
                <a:spcPts val="800"/>
              </a:spcAft>
              <a:buFont typeface="Wingdings" panose="05000000000000000000" pitchFamily="2" charset="2"/>
              <a:buChar char="ü"/>
            </a:pPr>
            <a:r>
              <a:rPr lang="en-US" dirty="0"/>
              <a:t>A bad layout frustrates users which then quickly leave the site because they can’t find what they are looking for</a:t>
            </a:r>
          </a:p>
          <a:p>
            <a:pPr>
              <a:spcAft>
                <a:spcPts val="800"/>
              </a:spcAft>
              <a:buFont typeface="Wingdings" panose="05000000000000000000" pitchFamily="2" charset="2"/>
              <a:buChar char="ü"/>
            </a:pPr>
            <a:r>
              <a:rPr lang="en-US" dirty="0"/>
              <a:t>There’s a strong relationship between the layout and the engagement of users with the website</a:t>
            </a:r>
          </a:p>
          <a:p>
            <a:pPr>
              <a:spcAft>
                <a:spcPts val="800"/>
              </a:spcAft>
              <a:buFont typeface="Wingdings" panose="05000000000000000000" pitchFamily="2" charset="2"/>
              <a:buChar char="ü"/>
            </a:pPr>
            <a:r>
              <a:rPr lang="en-US" dirty="0"/>
              <a:t>It determines how long the dwell on the website, how many pages they browse, and how often they come back to the website</a:t>
            </a:r>
          </a:p>
        </p:txBody>
      </p:sp>
    </p:spTree>
    <p:extLst>
      <p:ext uri="{BB962C8B-B14F-4D97-AF65-F5344CB8AC3E}">
        <p14:creationId xmlns:p14="http://schemas.microsoft.com/office/powerpoint/2010/main" val="2982360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Future with HTML</a:t>
            </a:r>
          </a:p>
        </p:txBody>
      </p:sp>
      <p:sp>
        <p:nvSpPr>
          <p:cNvPr id="3" name="Content Placeholder 2"/>
          <p:cNvSpPr>
            <a:spLocks noGrp="1"/>
          </p:cNvSpPr>
          <p:nvPr>
            <p:ph idx="1"/>
          </p:nvPr>
        </p:nvSpPr>
        <p:spPr>
          <a:xfrm>
            <a:off x="838200" y="1444625"/>
            <a:ext cx="10515600" cy="4351338"/>
          </a:xfrm>
        </p:spPr>
        <p:txBody>
          <a:bodyPr/>
          <a:lstStyle/>
          <a:p>
            <a:pPr marL="0" indent="0">
              <a:spcAft>
                <a:spcPts val="600"/>
              </a:spcAft>
              <a:buNone/>
            </a:pPr>
            <a:r>
              <a:rPr lang="en-US" dirty="0"/>
              <a:t>We’ll be doing more with HTML in the future</a:t>
            </a:r>
          </a:p>
          <a:p>
            <a:pPr marL="0" indent="0">
              <a:spcAft>
                <a:spcPts val="1200"/>
              </a:spcAft>
              <a:buNone/>
            </a:pPr>
            <a:r>
              <a:rPr lang="en-US" dirty="0"/>
              <a:t>	Tables</a:t>
            </a:r>
          </a:p>
          <a:p>
            <a:pPr marL="0" indent="0">
              <a:spcAft>
                <a:spcPts val="1200"/>
              </a:spcAft>
              <a:buNone/>
            </a:pPr>
            <a:r>
              <a:rPr lang="en-US" dirty="0"/>
              <a:t>	Semantics</a:t>
            </a:r>
          </a:p>
          <a:p>
            <a:pPr marL="0" indent="0">
              <a:spcAft>
                <a:spcPts val="1200"/>
              </a:spcAft>
              <a:buNone/>
            </a:pPr>
            <a:r>
              <a:rPr lang="en-US" dirty="0"/>
              <a:t>	Forms</a:t>
            </a:r>
          </a:p>
          <a:p>
            <a:pPr marL="0" indent="0">
              <a:spcAft>
                <a:spcPts val="1200"/>
              </a:spcAft>
              <a:buNone/>
            </a:pPr>
            <a:r>
              <a:rPr lang="en-US" dirty="0"/>
              <a:t>	And various other tags/elements</a:t>
            </a:r>
          </a:p>
          <a:p>
            <a:pPr marL="0" indent="0">
              <a:spcAft>
                <a:spcPts val="1200"/>
              </a:spcAft>
              <a:buNone/>
            </a:pPr>
            <a:r>
              <a:rPr lang="en-US" dirty="0"/>
              <a:t>	But now…</a:t>
            </a:r>
          </a:p>
        </p:txBody>
      </p:sp>
    </p:spTree>
    <p:extLst>
      <p:ext uri="{BB962C8B-B14F-4D97-AF65-F5344CB8AC3E}">
        <p14:creationId xmlns:p14="http://schemas.microsoft.com/office/powerpoint/2010/main" val="1406734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to CSS</a:t>
            </a:r>
            <a:br>
              <a:rPr lang="en-US" dirty="0"/>
            </a:br>
            <a:r>
              <a:rPr lang="en-US" dirty="0"/>
              <a:t>	</a:t>
            </a:r>
            <a:r>
              <a:rPr lang="en-US" sz="4400" i="1" dirty="0"/>
              <a:t>(Cascading Style Sheets)</a:t>
            </a:r>
            <a:endParaRPr lang="en-US" i="1"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411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Beginning CSS</a:t>
            </a:r>
            <a:endParaRPr lang="en-US" dirty="0"/>
          </a:p>
        </p:txBody>
      </p:sp>
      <p:sp>
        <p:nvSpPr>
          <p:cNvPr id="3" name="Subtitle 2"/>
          <p:cNvSpPr>
            <a:spLocks noGrp="1"/>
          </p:cNvSpPr>
          <p:nvPr>
            <p:ph type="subTitle" idx="1"/>
          </p:nvPr>
        </p:nvSpPr>
        <p:spPr>
          <a:xfrm>
            <a:off x="2438400" y="3632201"/>
            <a:ext cx="7315200" cy="1082674"/>
          </a:xfrm>
        </p:spPr>
        <p:txBody>
          <a:bodyPr>
            <a:normAutofit fontScale="92500" lnSpcReduction="20000"/>
          </a:bodyPr>
          <a:lstStyle/>
          <a:p>
            <a:r>
              <a:rPr lang="en-US" dirty="0"/>
              <a:t>Introduction to Web Design and Development</a:t>
            </a:r>
          </a:p>
          <a:p>
            <a:r>
              <a:rPr lang="en-US" dirty="0"/>
              <a:t>CSCI 1710 </a:t>
            </a:r>
          </a:p>
          <a:p>
            <a:r>
              <a:rPr lang="en-US" dirty="0"/>
              <a:t>(Adapted from notes created by Stephen Hendrix)</a:t>
            </a:r>
          </a:p>
        </p:txBody>
      </p:sp>
      <p:pic>
        <p:nvPicPr>
          <p:cNvPr id="4" name="Picture 2" descr="http://2.bp.blogspot.com/-5Bl9q1Lpd9Y/Ub9AZd3PTWI/AAAAAAAAAeA/oZ_TsPG6U4w/s1600/css+sty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33997"/>
            <a:ext cx="10907750" cy="5601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850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FC8A2-141A-4C7C-81FC-78CE2F3BDF1F}"/>
              </a:ext>
            </a:extLst>
          </p:cNvPr>
          <p:cNvSpPr>
            <a:spLocks noGrp="1"/>
          </p:cNvSpPr>
          <p:nvPr>
            <p:ph type="title"/>
          </p:nvPr>
        </p:nvSpPr>
        <p:spPr/>
        <p:txBody>
          <a:bodyPr/>
          <a:lstStyle/>
          <a:p>
            <a:r>
              <a:rPr lang="en-US" dirty="0"/>
              <a:t>HTML</a:t>
            </a:r>
          </a:p>
        </p:txBody>
      </p:sp>
      <p:sp>
        <p:nvSpPr>
          <p:cNvPr id="3" name="Text Placeholder 2">
            <a:extLst>
              <a:ext uri="{FF2B5EF4-FFF2-40B4-BE49-F238E27FC236}">
                <a16:creationId xmlns:a16="http://schemas.microsoft.com/office/drawing/2014/main" id="{AC9A1F35-075B-49D3-AB21-B85370FE5DF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6703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050" name="Picture 2" descr="screen shot">
            <a:hlinkClick r:id="rId3"/>
            <a:extLst>
              <a:ext uri="{FF2B5EF4-FFF2-40B4-BE49-F238E27FC236}">
                <a16:creationId xmlns:a16="http://schemas.microsoft.com/office/drawing/2014/main" id="{4877F956-4CA3-4B3A-BEF6-7A1820E2A6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9673"/>
            <a:ext cx="12192000" cy="22256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194" name="Title 1"/>
          <p:cNvSpPr>
            <a:spLocks noGrp="1"/>
          </p:cNvSpPr>
          <p:nvPr>
            <p:ph type="title"/>
          </p:nvPr>
        </p:nvSpPr>
        <p:spPr/>
        <p:txBody>
          <a:bodyPr rtlCol="0">
            <a:normAutofit/>
          </a:bodyPr>
          <a:lstStyle/>
          <a:p>
            <a:pPr>
              <a:defRPr/>
            </a:pPr>
            <a:r>
              <a:rPr lang="en-US" dirty="0"/>
              <a:t>The Power of CSS</a:t>
            </a:r>
          </a:p>
        </p:txBody>
      </p:sp>
    </p:spTree>
    <p:extLst>
      <p:ext uri="{BB962C8B-B14F-4D97-AF65-F5344CB8AC3E}">
        <p14:creationId xmlns:p14="http://schemas.microsoft.com/office/powerpoint/2010/main" val="4106874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rtlCol="0">
            <a:normAutofit/>
          </a:bodyPr>
          <a:lstStyle/>
          <a:p>
            <a:pPr>
              <a:defRPr/>
            </a:pPr>
            <a:r>
              <a:rPr lang="en-US" dirty="0"/>
              <a:t>What is CSS?</a:t>
            </a:r>
          </a:p>
        </p:txBody>
      </p:sp>
      <p:sp>
        <p:nvSpPr>
          <p:cNvPr id="8195" name="Rectangle 3"/>
          <p:cNvSpPr>
            <a:spLocks noGrp="1" noChangeArrowheads="1"/>
          </p:cNvSpPr>
          <p:nvPr>
            <p:ph idx="1"/>
          </p:nvPr>
        </p:nvSpPr>
        <p:spPr>
          <a:xfrm>
            <a:off x="838200" y="1529291"/>
            <a:ext cx="10515600" cy="4351338"/>
          </a:xfrm>
        </p:spPr>
        <p:txBody>
          <a:bodyPr>
            <a:normAutofit/>
          </a:bodyPr>
          <a:lstStyle/>
          <a:p>
            <a:pPr marL="0" indent="0">
              <a:spcAft>
                <a:spcPts val="600"/>
              </a:spcAft>
              <a:buNone/>
            </a:pPr>
            <a:r>
              <a:rPr lang="en-US" altLang="en-US" sz="2400" dirty="0"/>
              <a:t>Allow users to apply typographic and design styles for elements on a page</a:t>
            </a:r>
          </a:p>
          <a:p>
            <a:pPr marL="0" indent="0">
              <a:spcAft>
                <a:spcPts val="600"/>
              </a:spcAft>
              <a:buNone/>
            </a:pPr>
            <a:r>
              <a:rPr lang="en-US" altLang="en-US" sz="2400" dirty="0"/>
              <a:t>Done by using established HTML elements and specifying a rule for how that element should be displayed</a:t>
            </a:r>
          </a:p>
          <a:p>
            <a:pPr marL="0" indent="0">
              <a:spcAft>
                <a:spcPts val="600"/>
              </a:spcAft>
              <a:buNone/>
            </a:pPr>
            <a:r>
              <a:rPr lang="en-US" altLang="en-US" sz="2400" dirty="0"/>
              <a:t>Creates rules that specify how the content of an element should appear</a:t>
            </a:r>
          </a:p>
          <a:p>
            <a:pPr marL="0" indent="0">
              <a:spcAft>
                <a:spcPts val="600"/>
              </a:spcAft>
              <a:buNone/>
            </a:pPr>
            <a:r>
              <a:rPr lang="en-US" altLang="en-US" sz="2400" dirty="0"/>
              <a:t>Once you have learned how to write a CSS rule, learning CSS mostly involves learning the different properties you can use</a:t>
            </a:r>
          </a:p>
          <a:p>
            <a:pPr marL="0" indent="0">
              <a:spcAft>
                <a:spcPts val="600"/>
              </a:spcAft>
              <a:buNone/>
            </a:pPr>
            <a:r>
              <a:rPr lang="en-US" altLang="en-US" sz="2400" dirty="0"/>
              <a:t>		</a:t>
            </a:r>
            <a:r>
              <a:rPr lang="en-US" altLang="en-US" sz="2400" dirty="0">
                <a:hlinkClick r:id="rId3"/>
              </a:rPr>
              <a:t>W3Schools</a:t>
            </a:r>
            <a:r>
              <a:rPr lang="en-US" altLang="en-US" sz="2400" dirty="0"/>
              <a:t> is an excellent resource for this</a:t>
            </a:r>
          </a:p>
        </p:txBody>
      </p:sp>
      <p:pic>
        <p:nvPicPr>
          <p:cNvPr id="3" name="Picture 2" descr="Icon&#10;&#10;Description automatically generated">
            <a:hlinkClick r:id="rId3"/>
            <a:extLst>
              <a:ext uri="{FF2B5EF4-FFF2-40B4-BE49-F238E27FC236}">
                <a16:creationId xmlns:a16="http://schemas.microsoft.com/office/drawing/2014/main" id="{0B48A5C2-8A37-4D88-88DB-5A2A88BAA1AE}"/>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000" t="52415" r="81857" b="26552"/>
          <a:stretch/>
        </p:blipFill>
        <p:spPr>
          <a:xfrm>
            <a:off x="2264480" y="4303486"/>
            <a:ext cx="436629" cy="432218"/>
          </a:xfrm>
          <a:prstGeom prst="rect">
            <a:avLst/>
          </a:prstGeom>
        </p:spPr>
      </p:pic>
    </p:spTree>
    <p:extLst>
      <p:ext uri="{BB962C8B-B14F-4D97-AF65-F5344CB8AC3E}">
        <p14:creationId xmlns:p14="http://schemas.microsoft.com/office/powerpoint/2010/main" val="212491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a:bodyPr>
          <a:lstStyle/>
          <a:p>
            <a:pPr>
              <a:defRPr/>
            </a:pPr>
            <a:r>
              <a:rPr lang="en-US" dirty="0"/>
              <a:t>Advantages</a:t>
            </a:r>
          </a:p>
        </p:txBody>
      </p:sp>
      <p:sp>
        <p:nvSpPr>
          <p:cNvPr id="9219" name="Rectangle 3"/>
          <p:cNvSpPr>
            <a:spLocks noGrp="1" noChangeArrowheads="1"/>
          </p:cNvSpPr>
          <p:nvPr>
            <p:ph idx="1"/>
          </p:nvPr>
        </p:nvSpPr>
        <p:spPr>
          <a:xfrm>
            <a:off x="838200" y="1511300"/>
            <a:ext cx="10515600" cy="4351338"/>
          </a:xfrm>
        </p:spPr>
        <p:txBody>
          <a:bodyPr>
            <a:normAutofit/>
          </a:bodyPr>
          <a:lstStyle/>
          <a:p>
            <a:pPr marL="0" indent="0">
              <a:spcAft>
                <a:spcPts val="600"/>
              </a:spcAft>
              <a:buNone/>
            </a:pPr>
            <a:r>
              <a:rPr lang="en-US" altLang="en-US" dirty="0"/>
              <a:t>Greater page layout and style controls</a:t>
            </a:r>
          </a:p>
          <a:p>
            <a:pPr marL="457200" lvl="1" indent="0">
              <a:spcAft>
                <a:spcPts val="600"/>
              </a:spcAft>
              <a:buNone/>
            </a:pPr>
            <a:r>
              <a:rPr lang="en-US" altLang="en-US" sz="2800" dirty="0"/>
              <a:t>Size, color, line spacing, placement, margins, etc.</a:t>
            </a:r>
          </a:p>
          <a:p>
            <a:pPr marL="0" indent="0">
              <a:spcAft>
                <a:spcPts val="600"/>
              </a:spcAft>
              <a:buNone/>
            </a:pPr>
            <a:r>
              <a:rPr lang="en-US" altLang="en-US" dirty="0"/>
              <a:t>Separates style from structure in the HTML document</a:t>
            </a:r>
          </a:p>
          <a:p>
            <a:pPr marL="0" indent="0">
              <a:spcAft>
                <a:spcPts val="600"/>
              </a:spcAft>
              <a:buNone/>
            </a:pPr>
            <a:r>
              <a:rPr lang="en-US" altLang="en-US" dirty="0"/>
              <a:t>Easier site maintenance</a:t>
            </a:r>
          </a:p>
          <a:p>
            <a:pPr marL="457200" lvl="1" indent="0">
              <a:spcAft>
                <a:spcPts val="600"/>
              </a:spcAft>
              <a:buNone/>
            </a:pPr>
            <a:r>
              <a:rPr lang="en-US" altLang="en-US" sz="2800" dirty="0"/>
              <a:t>Make style changes to many pages (entire site) at once</a:t>
            </a:r>
          </a:p>
        </p:txBody>
      </p:sp>
    </p:spTree>
    <p:extLst>
      <p:ext uri="{BB962C8B-B14F-4D97-AF65-F5344CB8AC3E}">
        <p14:creationId xmlns:p14="http://schemas.microsoft.com/office/powerpoint/2010/main" val="56037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a:bodyPr>
          <a:lstStyle/>
          <a:p>
            <a:pPr>
              <a:defRPr/>
            </a:pPr>
            <a:r>
              <a:rPr lang="en-US" dirty="0"/>
              <a:t>Disadvantages</a:t>
            </a:r>
          </a:p>
        </p:txBody>
      </p:sp>
      <p:sp>
        <p:nvSpPr>
          <p:cNvPr id="9219" name="Rectangle 3"/>
          <p:cNvSpPr>
            <a:spLocks noGrp="1" noChangeArrowheads="1"/>
          </p:cNvSpPr>
          <p:nvPr>
            <p:ph idx="1"/>
          </p:nvPr>
        </p:nvSpPr>
        <p:spPr>
          <a:xfrm>
            <a:off x="838200" y="1492250"/>
            <a:ext cx="10515600" cy="4351338"/>
          </a:xfrm>
        </p:spPr>
        <p:txBody>
          <a:bodyPr>
            <a:normAutofit/>
          </a:bodyPr>
          <a:lstStyle/>
          <a:p>
            <a:pPr marL="0" indent="0">
              <a:spcAft>
                <a:spcPts val="600"/>
              </a:spcAft>
              <a:buNone/>
            </a:pPr>
            <a:r>
              <a:rPr lang="en-US" altLang="en-US" dirty="0"/>
              <a:t>CSS not uniformly implemented in browsers</a:t>
            </a:r>
          </a:p>
          <a:p>
            <a:pPr marL="457200" lvl="1" indent="0">
              <a:spcAft>
                <a:spcPts val="600"/>
              </a:spcAft>
              <a:buNone/>
            </a:pPr>
            <a:r>
              <a:rPr lang="en-US" altLang="en-US" sz="2800" dirty="0"/>
              <a:t>Older browsers don't support.  Newer browsers have variances in display</a:t>
            </a:r>
          </a:p>
          <a:p>
            <a:pPr marL="0" indent="0">
              <a:spcAft>
                <a:spcPts val="600"/>
              </a:spcAft>
              <a:buNone/>
            </a:pPr>
            <a:r>
              <a:rPr lang="en-US" altLang="en-US" dirty="0"/>
              <a:t>Different versions of CSS are implemented (CSS2 vs CSS3)</a:t>
            </a:r>
          </a:p>
          <a:p>
            <a:pPr marL="0" indent="0">
              <a:spcAft>
                <a:spcPts val="600"/>
              </a:spcAft>
              <a:buNone/>
            </a:pPr>
            <a:r>
              <a:rPr lang="en-US" altLang="en-US" dirty="0"/>
              <a:t>HTML5 became standard on October 28, 2014 (hence all the reworking of lecture notes)</a:t>
            </a:r>
          </a:p>
        </p:txBody>
      </p:sp>
    </p:spTree>
    <p:extLst>
      <p:ext uri="{BB962C8B-B14F-4D97-AF65-F5344CB8AC3E}">
        <p14:creationId xmlns:p14="http://schemas.microsoft.com/office/powerpoint/2010/main" val="3361675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rtlCol="0">
            <a:normAutofit/>
          </a:bodyPr>
          <a:lstStyle/>
          <a:p>
            <a:pPr>
              <a:defRPr/>
            </a:pPr>
            <a:r>
              <a:rPr lang="en-US" dirty="0"/>
              <a:t>Versions</a:t>
            </a:r>
          </a:p>
        </p:txBody>
      </p:sp>
      <p:sp>
        <p:nvSpPr>
          <p:cNvPr id="9219" name="Rectangle 3"/>
          <p:cNvSpPr>
            <a:spLocks noGrp="1" noChangeArrowheads="1"/>
          </p:cNvSpPr>
          <p:nvPr>
            <p:ph idx="1"/>
          </p:nvPr>
        </p:nvSpPr>
        <p:spPr>
          <a:xfrm>
            <a:off x="838200" y="1492250"/>
            <a:ext cx="10515600" cy="4351338"/>
          </a:xfrm>
        </p:spPr>
        <p:txBody>
          <a:bodyPr>
            <a:normAutofit lnSpcReduction="10000"/>
          </a:bodyPr>
          <a:lstStyle/>
          <a:p>
            <a:pPr marL="0" indent="0">
              <a:spcAft>
                <a:spcPts val="600"/>
              </a:spcAft>
              <a:buNone/>
            </a:pPr>
            <a:r>
              <a:rPr lang="en-US" altLang="en-US" dirty="0"/>
              <a:t>CSS 1 (1996) - No longer maintained</a:t>
            </a:r>
          </a:p>
          <a:p>
            <a:pPr marL="0" indent="0">
              <a:spcAft>
                <a:spcPts val="600"/>
              </a:spcAft>
              <a:buNone/>
            </a:pPr>
            <a:r>
              <a:rPr lang="en-US" altLang="en-US" dirty="0"/>
              <a:t>CSS 2 (1998) - No longer maintained</a:t>
            </a:r>
          </a:p>
          <a:p>
            <a:pPr marL="0" indent="0">
              <a:spcAft>
                <a:spcPts val="600"/>
              </a:spcAft>
              <a:buNone/>
            </a:pPr>
            <a:r>
              <a:rPr lang="en-US" altLang="en-US" dirty="0"/>
              <a:t>CSS 2.1 (2011) - Planned as the first &amp; final revision of level 2, but work on CSS 2.2 began in 2015. This is the current “official” standard</a:t>
            </a:r>
          </a:p>
          <a:p>
            <a:pPr marL="0" indent="0">
              <a:spcAft>
                <a:spcPts val="600"/>
              </a:spcAft>
              <a:buNone/>
            </a:pPr>
            <a:r>
              <a:rPr lang="en-US" altLang="en-US" dirty="0"/>
              <a:t>CSS 3 (2012 - 2021) - Things got a lot more complicated here. CSS 3 is broken down into several distinct “modules,” which are in varying stages of development. Still hasn’t been “officially” adopted as the standard, though modern browsers mostly support it. (</a:t>
            </a:r>
            <a:r>
              <a:rPr lang="en-US" altLang="en-US" b="1" dirty="0"/>
              <a:t>* big</a:t>
            </a:r>
            <a:r>
              <a:rPr lang="en-US" altLang="en-US" dirty="0"/>
              <a:t> topic in CSCI 1720) </a:t>
            </a:r>
          </a:p>
          <a:p>
            <a:pPr marL="0" indent="0">
              <a:spcAft>
                <a:spcPts val="600"/>
              </a:spcAft>
              <a:buNone/>
            </a:pPr>
            <a:r>
              <a:rPr lang="en-US" altLang="en-US" dirty="0"/>
              <a:t>CSS 4 (?) - Proposed updates to CSS 3. Again, split into modules. It seems unlikely at this point if there will ever be a single, CSS 4 standard</a:t>
            </a:r>
          </a:p>
        </p:txBody>
      </p:sp>
    </p:spTree>
    <p:extLst>
      <p:ext uri="{BB962C8B-B14F-4D97-AF65-F5344CB8AC3E}">
        <p14:creationId xmlns:p14="http://schemas.microsoft.com/office/powerpoint/2010/main" val="61460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rtlCol="0">
            <a:normAutofit/>
          </a:bodyPr>
          <a:lstStyle/>
          <a:p>
            <a:pPr>
              <a:defRPr/>
            </a:pPr>
            <a:r>
              <a:rPr lang="en-US" dirty="0"/>
              <a:t>The Power of CSS</a:t>
            </a:r>
          </a:p>
        </p:txBody>
      </p:sp>
      <p:sp>
        <p:nvSpPr>
          <p:cNvPr id="12291" name="Content Placeholder 2"/>
          <p:cNvSpPr>
            <a:spLocks noGrp="1"/>
          </p:cNvSpPr>
          <p:nvPr>
            <p:ph idx="1"/>
          </p:nvPr>
        </p:nvSpPr>
        <p:spPr>
          <a:xfrm>
            <a:off x="838200" y="1495687"/>
            <a:ext cx="10515600" cy="4351338"/>
          </a:xfrm>
        </p:spPr>
        <p:txBody>
          <a:bodyPr>
            <a:normAutofit lnSpcReduction="10000"/>
          </a:bodyPr>
          <a:lstStyle/>
          <a:p>
            <a:pPr marL="0" indent="0">
              <a:spcAft>
                <a:spcPts val="1200"/>
              </a:spcAft>
              <a:buNone/>
            </a:pPr>
            <a:r>
              <a:rPr lang="en-US" altLang="en-US" dirty="0"/>
              <a:t>HTML defines </a:t>
            </a:r>
            <a:r>
              <a:rPr lang="en-US" altLang="en-US" dirty="0">
                <a:solidFill>
                  <a:srgbClr val="FF0000"/>
                </a:solidFill>
              </a:rPr>
              <a:t>structure</a:t>
            </a:r>
          </a:p>
          <a:p>
            <a:pPr marL="0" indent="0">
              <a:spcAft>
                <a:spcPts val="1200"/>
              </a:spcAft>
              <a:buNone/>
            </a:pPr>
            <a:r>
              <a:rPr lang="en-US" altLang="en-US" sz="2800" dirty="0"/>
              <a:t>CSS defines </a:t>
            </a:r>
            <a:r>
              <a:rPr lang="en-US" altLang="en-US" sz="2800" dirty="0">
                <a:solidFill>
                  <a:srgbClr val="FF0000"/>
                </a:solidFill>
              </a:rPr>
              <a:t>style</a:t>
            </a:r>
          </a:p>
          <a:p>
            <a:pPr marL="0" indent="0">
              <a:spcAft>
                <a:spcPts val="1200"/>
              </a:spcAft>
              <a:buNone/>
            </a:pPr>
            <a:r>
              <a:rPr lang="en-US" altLang="en-US" dirty="0"/>
              <a:t>Separating the two concerns makes each easier to write and maintain</a:t>
            </a:r>
          </a:p>
          <a:p>
            <a:pPr marL="0" indent="0">
              <a:spcAft>
                <a:spcPts val="1200"/>
              </a:spcAft>
              <a:buNone/>
            </a:pPr>
            <a:r>
              <a:rPr lang="en-US" altLang="en-US" sz="2800" dirty="0"/>
              <a:t>Back in the day, what would have been</a:t>
            </a:r>
          </a:p>
          <a:p>
            <a:pPr marL="0" indent="0">
              <a:spcAft>
                <a:spcPts val="1200"/>
              </a:spcAft>
              <a:buNone/>
            </a:pPr>
            <a:endParaRPr lang="en-US" altLang="en-US" sz="2800" dirty="0"/>
          </a:p>
          <a:p>
            <a:pPr marL="0" indent="0">
              <a:spcAft>
                <a:spcPts val="1200"/>
              </a:spcAft>
              <a:buNone/>
            </a:pPr>
            <a:endParaRPr lang="en-US" altLang="en-US" dirty="0"/>
          </a:p>
          <a:p>
            <a:pPr marL="0" indent="0">
              <a:spcAft>
                <a:spcPts val="1200"/>
              </a:spcAft>
              <a:buNone/>
            </a:pPr>
            <a:r>
              <a:rPr lang="en-US" altLang="en-US" sz="2800" dirty="0"/>
              <a:t>…and would have to be applied to each </a:t>
            </a:r>
            <a:r>
              <a:rPr lang="en-US" altLang="en-US" sz="2400" b="1" dirty="0">
                <a:solidFill>
                  <a:srgbClr val="0070C0"/>
                </a:solidFill>
                <a:latin typeface="Courier New" panose="02070309020205020404" pitchFamily="49" charset="0"/>
                <a:cs typeface="Courier New" panose="02070309020205020404" pitchFamily="49" charset="0"/>
              </a:rPr>
              <a:t>&lt;h1&gt; </a:t>
            </a:r>
            <a:r>
              <a:rPr lang="en-US" altLang="en-US" sz="2800" dirty="0"/>
              <a:t>in the document</a:t>
            </a:r>
          </a:p>
        </p:txBody>
      </p:sp>
      <p:pic>
        <p:nvPicPr>
          <p:cNvPr id="3" name="Picture 2" descr="Text&#10;&#10;Description automatically generated">
            <a:extLst>
              <a:ext uri="{FF2B5EF4-FFF2-40B4-BE49-F238E27FC236}">
                <a16:creationId xmlns:a16="http://schemas.microsoft.com/office/drawing/2014/main" id="{3522BC1A-92A4-4962-B794-4922B2C23E85}"/>
              </a:ext>
            </a:extLst>
          </p:cNvPr>
          <p:cNvPicPr>
            <a:picLocks noChangeAspect="1"/>
          </p:cNvPicPr>
          <p:nvPr/>
        </p:nvPicPr>
        <p:blipFill>
          <a:blip r:embed="rId2"/>
          <a:stretch>
            <a:fillRect/>
          </a:stretch>
        </p:blipFill>
        <p:spPr>
          <a:xfrm>
            <a:off x="3853543" y="3820309"/>
            <a:ext cx="4484914" cy="1272037"/>
          </a:xfrm>
          <a:prstGeom prst="rect">
            <a:avLst/>
          </a:prstGeom>
        </p:spPr>
      </p:pic>
    </p:spTree>
    <p:extLst>
      <p:ext uri="{BB962C8B-B14F-4D97-AF65-F5344CB8AC3E}">
        <p14:creationId xmlns:p14="http://schemas.microsoft.com/office/powerpoint/2010/main" val="185383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rtlCol="0">
            <a:normAutofit/>
          </a:bodyPr>
          <a:lstStyle/>
          <a:p>
            <a:pPr>
              <a:defRPr/>
            </a:pPr>
            <a:r>
              <a:rPr lang="en-US" dirty="0"/>
              <a:t>The Power of CSS</a:t>
            </a:r>
          </a:p>
        </p:txBody>
      </p:sp>
      <p:sp>
        <p:nvSpPr>
          <p:cNvPr id="12291" name="Content Placeholder 2"/>
          <p:cNvSpPr>
            <a:spLocks noGrp="1"/>
          </p:cNvSpPr>
          <p:nvPr>
            <p:ph idx="1"/>
          </p:nvPr>
        </p:nvSpPr>
        <p:spPr>
          <a:xfrm>
            <a:off x="838200" y="1495687"/>
            <a:ext cx="10515600" cy="4469684"/>
          </a:xfrm>
        </p:spPr>
        <p:txBody>
          <a:bodyPr>
            <a:normAutofit lnSpcReduction="10000"/>
          </a:bodyPr>
          <a:lstStyle/>
          <a:p>
            <a:pPr marL="0" indent="0">
              <a:spcAft>
                <a:spcPts val="1200"/>
              </a:spcAft>
              <a:buNone/>
            </a:pPr>
            <a:r>
              <a:rPr lang="en-US" altLang="en-US" dirty="0"/>
              <a:t>HTML defines </a:t>
            </a:r>
            <a:r>
              <a:rPr lang="en-US" altLang="en-US" dirty="0">
                <a:solidFill>
                  <a:srgbClr val="FF0000"/>
                </a:solidFill>
              </a:rPr>
              <a:t>structure</a:t>
            </a:r>
          </a:p>
          <a:p>
            <a:pPr marL="0" indent="0">
              <a:spcAft>
                <a:spcPts val="1200"/>
              </a:spcAft>
              <a:buNone/>
            </a:pPr>
            <a:r>
              <a:rPr lang="en-US" altLang="en-US" sz="2800" dirty="0"/>
              <a:t>CSS defines </a:t>
            </a:r>
            <a:r>
              <a:rPr lang="en-US" altLang="en-US" sz="2800" dirty="0">
                <a:solidFill>
                  <a:srgbClr val="FF0000"/>
                </a:solidFill>
              </a:rPr>
              <a:t>style</a:t>
            </a:r>
          </a:p>
          <a:p>
            <a:pPr marL="0" indent="0">
              <a:spcAft>
                <a:spcPts val="1200"/>
              </a:spcAft>
              <a:buNone/>
            </a:pPr>
            <a:r>
              <a:rPr lang="en-US" altLang="en-US" dirty="0"/>
              <a:t>Separating the two concerns makes each easier to write and maintain</a:t>
            </a:r>
          </a:p>
          <a:p>
            <a:pPr marL="0" indent="0">
              <a:spcAft>
                <a:spcPts val="1200"/>
              </a:spcAft>
              <a:buNone/>
            </a:pPr>
            <a:r>
              <a:rPr lang="en-US" altLang="en-US" sz="2800" dirty="0"/>
              <a:t>Is now</a:t>
            </a:r>
          </a:p>
          <a:p>
            <a:pPr marL="0" indent="0">
              <a:spcAft>
                <a:spcPts val="1200"/>
              </a:spcAft>
              <a:buNone/>
            </a:pPr>
            <a:endParaRPr lang="en-US" altLang="en-US" dirty="0"/>
          </a:p>
          <a:p>
            <a:pPr marL="0" indent="0">
              <a:spcAft>
                <a:spcPts val="1200"/>
              </a:spcAft>
              <a:buNone/>
            </a:pPr>
            <a:endParaRPr lang="en-US" altLang="en-US" sz="2800" dirty="0"/>
          </a:p>
          <a:p>
            <a:pPr marL="0" indent="0">
              <a:spcAft>
                <a:spcPts val="1200"/>
              </a:spcAft>
              <a:buNone/>
            </a:pPr>
            <a:r>
              <a:rPr lang="en-US" altLang="en-US" sz="2800" dirty="0"/>
              <a:t>…and can now be applied to all </a:t>
            </a:r>
            <a:r>
              <a:rPr lang="en-US" altLang="en-US" sz="2400" b="1" dirty="0">
                <a:solidFill>
                  <a:srgbClr val="0070C0"/>
                </a:solidFill>
                <a:latin typeface="Courier New" panose="02070309020205020404" pitchFamily="49" charset="0"/>
                <a:cs typeface="Courier New" panose="02070309020205020404" pitchFamily="49" charset="0"/>
              </a:rPr>
              <a:t>&lt;h1&gt; </a:t>
            </a:r>
            <a:r>
              <a:rPr lang="en-US" altLang="en-US" sz="2800" dirty="0"/>
              <a:t>elements at a time </a:t>
            </a:r>
          </a:p>
          <a:p>
            <a:pPr marL="0" indent="0">
              <a:spcAft>
                <a:spcPts val="1200"/>
              </a:spcAft>
              <a:buNone/>
            </a:pPr>
            <a:endParaRPr lang="en-US" altLang="en-US" sz="2800" dirty="0"/>
          </a:p>
        </p:txBody>
      </p:sp>
      <p:pic>
        <p:nvPicPr>
          <p:cNvPr id="4" name="Picture 3" descr="Text&#10;&#10;Description automatically generated">
            <a:extLst>
              <a:ext uri="{FF2B5EF4-FFF2-40B4-BE49-F238E27FC236}">
                <a16:creationId xmlns:a16="http://schemas.microsoft.com/office/drawing/2014/main" id="{A11AECAE-0AB1-4394-8E51-CBC26844E8BE}"/>
              </a:ext>
            </a:extLst>
          </p:cNvPr>
          <p:cNvPicPr>
            <a:picLocks noChangeAspect="1"/>
          </p:cNvPicPr>
          <p:nvPr/>
        </p:nvPicPr>
        <p:blipFill>
          <a:blip r:embed="rId2"/>
          <a:stretch>
            <a:fillRect/>
          </a:stretch>
        </p:blipFill>
        <p:spPr>
          <a:xfrm>
            <a:off x="4532811" y="3701332"/>
            <a:ext cx="3126377" cy="1118488"/>
          </a:xfrm>
          <a:prstGeom prst="rect">
            <a:avLst/>
          </a:prstGeom>
        </p:spPr>
      </p:pic>
    </p:spTree>
    <p:extLst>
      <p:ext uri="{BB962C8B-B14F-4D97-AF65-F5344CB8AC3E}">
        <p14:creationId xmlns:p14="http://schemas.microsoft.com/office/powerpoint/2010/main" val="1319939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29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rtlCol="0">
            <a:normAutofit/>
          </a:bodyPr>
          <a:lstStyle/>
          <a:p>
            <a:pPr>
              <a:defRPr/>
            </a:pPr>
            <a:r>
              <a:rPr lang="en-US" dirty="0"/>
              <a:t>Ways to Define Styles</a:t>
            </a:r>
          </a:p>
        </p:txBody>
      </p:sp>
      <p:sp>
        <p:nvSpPr>
          <p:cNvPr id="12291" name="Content Placeholder 2"/>
          <p:cNvSpPr>
            <a:spLocks noGrp="1"/>
          </p:cNvSpPr>
          <p:nvPr>
            <p:ph idx="1"/>
          </p:nvPr>
        </p:nvSpPr>
        <p:spPr>
          <a:xfrm>
            <a:off x="838200" y="1495687"/>
            <a:ext cx="10515600" cy="4351338"/>
          </a:xfrm>
        </p:spPr>
        <p:txBody>
          <a:bodyPr>
            <a:normAutofit/>
          </a:bodyPr>
          <a:lstStyle/>
          <a:p>
            <a:pPr marL="0" indent="0">
              <a:spcAft>
                <a:spcPts val="1200"/>
              </a:spcAft>
              <a:buNone/>
            </a:pPr>
            <a:r>
              <a:rPr lang="en-US" altLang="en-US" dirty="0"/>
              <a:t>One or more rules</a:t>
            </a:r>
          </a:p>
          <a:p>
            <a:pPr marL="457200" lvl="1" indent="0">
              <a:spcAft>
                <a:spcPts val="1200"/>
              </a:spcAft>
              <a:buNone/>
            </a:pPr>
            <a:r>
              <a:rPr lang="en-US" altLang="en-US" sz="2800" dirty="0">
                <a:solidFill>
                  <a:srgbClr val="FF0000"/>
                </a:solidFill>
              </a:rPr>
              <a:t>contained in an external style sheet (linked)</a:t>
            </a:r>
          </a:p>
          <a:p>
            <a:pPr marL="457200" lvl="1" indent="0">
              <a:spcAft>
                <a:spcPts val="1200"/>
              </a:spcAft>
              <a:buNone/>
            </a:pPr>
            <a:r>
              <a:rPr lang="en-US" altLang="en-US" sz="2800" dirty="0"/>
              <a:t>contained in an internal style sheet (embedded)</a:t>
            </a:r>
          </a:p>
          <a:p>
            <a:pPr marL="457200" lvl="1" indent="0">
              <a:spcAft>
                <a:spcPts val="1200"/>
              </a:spcAft>
              <a:buNone/>
            </a:pPr>
            <a:r>
              <a:rPr lang="en-US" altLang="en-US" sz="2800" dirty="0"/>
              <a:t>applied directly to a tag (inline)</a:t>
            </a:r>
          </a:p>
        </p:txBody>
      </p:sp>
    </p:spTree>
    <p:extLst>
      <p:ext uri="{BB962C8B-B14F-4D97-AF65-F5344CB8AC3E}">
        <p14:creationId xmlns:p14="http://schemas.microsoft.com/office/powerpoint/2010/main" val="268880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29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rtlCol="0">
            <a:normAutofit/>
          </a:bodyPr>
          <a:lstStyle/>
          <a:p>
            <a:pPr>
              <a:defRPr/>
            </a:pPr>
            <a:r>
              <a:rPr lang="en-US" dirty="0"/>
              <a:t>Ways to Define Styles</a:t>
            </a:r>
          </a:p>
        </p:txBody>
      </p:sp>
      <p:sp>
        <p:nvSpPr>
          <p:cNvPr id="12291" name="Content Placeholder 2"/>
          <p:cNvSpPr>
            <a:spLocks noGrp="1"/>
          </p:cNvSpPr>
          <p:nvPr>
            <p:ph idx="1"/>
          </p:nvPr>
        </p:nvSpPr>
        <p:spPr>
          <a:xfrm>
            <a:off x="245534" y="1444887"/>
            <a:ext cx="4097866" cy="4351338"/>
          </a:xfrm>
        </p:spPr>
        <p:txBody>
          <a:bodyPr>
            <a:normAutofit/>
          </a:bodyPr>
          <a:lstStyle/>
          <a:p>
            <a:pPr marL="0" indent="0">
              <a:spcAft>
                <a:spcPts val="1200"/>
              </a:spcAft>
              <a:buNone/>
            </a:pPr>
            <a:r>
              <a:rPr lang="en-US" altLang="en-US" dirty="0"/>
              <a:t>Style sheet rule syntax</a:t>
            </a:r>
            <a:endParaRPr lang="en-US" altLang="en-US" sz="2800" dirty="0"/>
          </a:p>
          <a:p>
            <a:pPr marL="0" indent="0">
              <a:spcAft>
                <a:spcPts val="1200"/>
              </a:spcAft>
              <a:buNone/>
            </a:pPr>
            <a:r>
              <a:rPr lang="en-US" altLang="en-US" dirty="0"/>
              <a:t>Property/value pairs separated by semicolon</a:t>
            </a:r>
          </a:p>
        </p:txBody>
      </p:sp>
      <p:pic>
        <p:nvPicPr>
          <p:cNvPr id="3" name="Picture 2" descr="Text&#10;&#10;Description automatically generated">
            <a:extLst>
              <a:ext uri="{FF2B5EF4-FFF2-40B4-BE49-F238E27FC236}">
                <a16:creationId xmlns:a16="http://schemas.microsoft.com/office/drawing/2014/main" id="{E869A60B-AE7F-4C74-ABF6-3880BE338E75}"/>
              </a:ext>
            </a:extLst>
          </p:cNvPr>
          <p:cNvPicPr>
            <a:picLocks noChangeAspect="1"/>
          </p:cNvPicPr>
          <p:nvPr/>
        </p:nvPicPr>
        <p:blipFill>
          <a:blip r:embed="rId2"/>
          <a:stretch>
            <a:fillRect/>
          </a:stretch>
        </p:blipFill>
        <p:spPr>
          <a:xfrm>
            <a:off x="6152915" y="1083440"/>
            <a:ext cx="2468571" cy="4826194"/>
          </a:xfrm>
          <a:prstGeom prst="rect">
            <a:avLst/>
          </a:prstGeom>
        </p:spPr>
      </p:pic>
    </p:spTree>
    <p:extLst>
      <p:ext uri="{BB962C8B-B14F-4D97-AF65-F5344CB8AC3E}">
        <p14:creationId xmlns:p14="http://schemas.microsoft.com/office/powerpoint/2010/main" val="116416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Style Sheets</a:t>
            </a:r>
          </a:p>
        </p:txBody>
      </p:sp>
      <p:sp>
        <p:nvSpPr>
          <p:cNvPr id="3" name="Content Placeholder 2"/>
          <p:cNvSpPr>
            <a:spLocks noGrp="1"/>
          </p:cNvSpPr>
          <p:nvPr>
            <p:ph idx="1"/>
          </p:nvPr>
        </p:nvSpPr>
        <p:spPr>
          <a:xfrm>
            <a:off x="838200" y="1393546"/>
            <a:ext cx="10515600" cy="4351338"/>
          </a:xfrm>
        </p:spPr>
        <p:txBody>
          <a:bodyPr>
            <a:normAutofit/>
          </a:bodyPr>
          <a:lstStyle/>
          <a:p>
            <a:pPr marL="0" indent="0">
              <a:spcAft>
                <a:spcPts val="1200"/>
              </a:spcAft>
              <a:buNone/>
            </a:pPr>
            <a:r>
              <a:rPr lang="en-US" dirty="0"/>
              <a:t>One way we can implement CSS is through </a:t>
            </a:r>
            <a:r>
              <a:rPr lang="en-US" dirty="0">
                <a:solidFill>
                  <a:srgbClr val="FF0000"/>
                </a:solidFill>
              </a:rPr>
              <a:t>external (linked)</a:t>
            </a:r>
            <a:r>
              <a:rPr lang="en-US" dirty="0"/>
              <a:t> style sheets</a:t>
            </a:r>
          </a:p>
          <a:p>
            <a:pPr marL="0" indent="0">
              <a:spcAft>
                <a:spcPts val="1200"/>
              </a:spcAft>
              <a:buNone/>
            </a:pPr>
            <a:r>
              <a:rPr lang="en-US" sz="2800" dirty="0"/>
              <a:t>With external style sheets we create a second document and name it with a </a:t>
            </a:r>
            <a:r>
              <a:rPr lang="en-US" sz="2800" dirty="0">
                <a:solidFill>
                  <a:srgbClr val="FF0000"/>
                </a:solidFill>
              </a:rPr>
              <a:t>.</a:t>
            </a:r>
            <a:r>
              <a:rPr lang="en-US" sz="2800" dirty="0" err="1">
                <a:solidFill>
                  <a:srgbClr val="FF0000"/>
                </a:solidFill>
              </a:rPr>
              <a:t>css</a:t>
            </a:r>
            <a:r>
              <a:rPr lang="en-US" sz="2800" dirty="0">
                <a:solidFill>
                  <a:srgbClr val="FF0000"/>
                </a:solidFill>
              </a:rPr>
              <a:t> </a:t>
            </a:r>
            <a:r>
              <a:rPr lang="en-US" sz="2800" dirty="0"/>
              <a:t>extension, e.g., </a:t>
            </a:r>
            <a:r>
              <a:rPr lang="en-US" sz="2400" b="1" dirty="0">
                <a:latin typeface="Courier New" panose="02070309020205020404" pitchFamily="49" charset="0"/>
                <a:cs typeface="Courier New" panose="02070309020205020404" pitchFamily="49" charset="0"/>
              </a:rPr>
              <a:t>style.css</a:t>
            </a:r>
            <a:r>
              <a:rPr lang="en-US" sz="2800" dirty="0"/>
              <a:t> </a:t>
            </a:r>
          </a:p>
          <a:p>
            <a:pPr marL="0" indent="0">
              <a:spcAft>
                <a:spcPts val="1200"/>
              </a:spcAft>
              <a:buNone/>
            </a:pPr>
            <a:r>
              <a:rPr lang="en-US" sz="2800" dirty="0"/>
              <a:t>This second file contains only the CSS expressions</a:t>
            </a:r>
          </a:p>
          <a:p>
            <a:pPr marL="0" indent="0">
              <a:spcAft>
                <a:spcPts val="1200"/>
              </a:spcAft>
              <a:buNone/>
            </a:pPr>
            <a:r>
              <a:rPr lang="en-US" dirty="0"/>
              <a:t>Preferred method for employing CSS</a:t>
            </a:r>
          </a:p>
          <a:p>
            <a:pPr marL="0" indent="0">
              <a:spcAft>
                <a:spcPts val="1200"/>
              </a:spcAft>
              <a:buNone/>
            </a:pPr>
            <a:r>
              <a:rPr lang="en-US" dirty="0"/>
              <a:t>External stylesheets allow for modifying style across multiple HTML documents from a single location</a:t>
            </a:r>
            <a:endParaRPr lang="en-US" sz="2400" dirty="0"/>
          </a:p>
        </p:txBody>
      </p:sp>
    </p:spTree>
    <p:extLst>
      <p:ext uri="{BB962C8B-B14F-4D97-AF65-F5344CB8AC3E}">
        <p14:creationId xmlns:p14="http://schemas.microsoft.com/office/powerpoint/2010/main" val="575400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Little More HTML</a:t>
            </a:r>
          </a:p>
        </p:txBody>
      </p:sp>
      <p:sp>
        <p:nvSpPr>
          <p:cNvPr id="3" name="Content Placeholder 2"/>
          <p:cNvSpPr>
            <a:spLocks noGrp="1"/>
          </p:cNvSpPr>
          <p:nvPr>
            <p:ph idx="1"/>
          </p:nvPr>
        </p:nvSpPr>
        <p:spPr>
          <a:xfrm>
            <a:off x="1119673" y="1363607"/>
            <a:ext cx="10448349" cy="4691960"/>
          </a:xfrm>
        </p:spPr>
        <p:txBody>
          <a:bodyPr>
            <a:noAutofit/>
          </a:bodyPr>
          <a:lstStyle/>
          <a:p>
            <a:pPr marL="0" indent="0">
              <a:buNone/>
            </a:pPr>
            <a:r>
              <a:rPr lang="en-US" dirty="0"/>
              <a:t>Let’s talk about HTML a little more</a:t>
            </a:r>
          </a:p>
          <a:p>
            <a:pPr marL="0" indent="0">
              <a:buNone/>
            </a:pPr>
            <a:r>
              <a:rPr lang="en-US" dirty="0"/>
              <a:t>Then, we’ll jump into Cascading Stylesheets (CSS)</a:t>
            </a:r>
          </a:p>
          <a:p>
            <a:pPr marL="0" indent="0">
              <a:buNone/>
            </a:pPr>
            <a:r>
              <a:rPr lang="en-US" dirty="0"/>
              <a:t>There are a couple of important attributes we need to be aware of:</a:t>
            </a:r>
          </a:p>
          <a:p>
            <a:pPr marL="0" indent="0">
              <a:buNone/>
            </a:pPr>
            <a:endParaRPr lang="en-US" dirty="0"/>
          </a:p>
          <a:p>
            <a:pPr marL="0" indent="0" algn="ctr">
              <a:buNone/>
            </a:pPr>
            <a:r>
              <a:rPr lang="en-US" sz="4400" dirty="0">
                <a:solidFill>
                  <a:srgbClr val="0070C0"/>
                </a:solidFill>
                <a:latin typeface="Courier New" panose="02070309020205020404" pitchFamily="49" charset="0"/>
                <a:cs typeface="Courier New" panose="02070309020205020404" pitchFamily="49" charset="0"/>
              </a:rPr>
              <a:t>id  </a:t>
            </a:r>
          </a:p>
          <a:p>
            <a:pPr marL="0" indent="0" algn="ctr">
              <a:buNone/>
            </a:pPr>
            <a:r>
              <a:rPr lang="en-US" sz="4400" dirty="0">
                <a:latin typeface="Courier New" panose="02070309020205020404" pitchFamily="49" charset="0"/>
                <a:cs typeface="Courier New" panose="02070309020205020404" pitchFamily="49" charset="0"/>
              </a:rPr>
              <a:t>&amp;</a:t>
            </a:r>
          </a:p>
          <a:p>
            <a:pPr marL="0" indent="0" algn="ctr">
              <a:buNone/>
            </a:pPr>
            <a:r>
              <a:rPr lang="en-US" sz="4400" dirty="0">
                <a:solidFill>
                  <a:srgbClr val="0070C0"/>
                </a:solidFill>
                <a:latin typeface="Courier New" panose="02070309020205020404" pitchFamily="49" charset="0"/>
                <a:cs typeface="Courier New" panose="02070309020205020404" pitchFamily="49" charset="0"/>
              </a:rPr>
              <a:t>class</a:t>
            </a:r>
          </a:p>
          <a:p>
            <a:pPr marL="0" indent="0">
              <a:buNone/>
            </a:pPr>
            <a:endParaRPr lang="en-US" dirty="0"/>
          </a:p>
        </p:txBody>
      </p:sp>
    </p:spTree>
    <p:extLst>
      <p:ext uri="{BB962C8B-B14F-4D97-AF65-F5344CB8AC3E}">
        <p14:creationId xmlns:p14="http://schemas.microsoft.com/office/powerpoint/2010/main" val="78502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Style Sheets</a:t>
            </a:r>
          </a:p>
        </p:txBody>
      </p:sp>
      <p:sp>
        <p:nvSpPr>
          <p:cNvPr id="3" name="Content Placeholder 2"/>
          <p:cNvSpPr>
            <a:spLocks noGrp="1"/>
          </p:cNvSpPr>
          <p:nvPr>
            <p:ph idx="1"/>
          </p:nvPr>
        </p:nvSpPr>
        <p:spPr/>
        <p:txBody>
          <a:bodyPr/>
          <a:lstStyle/>
          <a:p>
            <a:pPr marL="0" indent="0">
              <a:spcAft>
                <a:spcPts val="1200"/>
              </a:spcAft>
              <a:buNone/>
            </a:pPr>
            <a:r>
              <a:rPr lang="en-US" sz="2800" dirty="0"/>
              <a:t>Within every page that needs to use the external style sheet, we add the following tag to the head section of the document:</a:t>
            </a:r>
          </a:p>
          <a:p>
            <a:pPr marL="0" indent="0">
              <a:spcAft>
                <a:spcPts val="1200"/>
              </a:spcAft>
              <a:buNone/>
            </a:pPr>
            <a:endParaRPr lang="en-US" sz="2800" dirty="0"/>
          </a:p>
          <a:p>
            <a:pPr marL="0" indent="0">
              <a:spcAft>
                <a:spcPts val="1200"/>
              </a:spcAft>
              <a:buNone/>
            </a:pPr>
            <a:endParaRPr lang="en-US" dirty="0"/>
          </a:p>
          <a:p>
            <a:pPr marL="0" indent="0">
              <a:spcAft>
                <a:spcPts val="1200"/>
              </a:spcAft>
              <a:buNone/>
            </a:pPr>
            <a:r>
              <a:rPr lang="en-US" sz="2800" dirty="0"/>
              <a:t>The advantage to external style sheets is that we can create one (or several) </a:t>
            </a:r>
            <a:r>
              <a:rPr lang="en-US" sz="2800" dirty="0" err="1"/>
              <a:t>css</a:t>
            </a:r>
            <a:r>
              <a:rPr lang="en-US" sz="2800" dirty="0"/>
              <a:t> file(s) and our entire website can use it/them</a:t>
            </a:r>
          </a:p>
        </p:txBody>
      </p:sp>
      <p:pic>
        <p:nvPicPr>
          <p:cNvPr id="5" name="Picture 4">
            <a:extLst>
              <a:ext uri="{FF2B5EF4-FFF2-40B4-BE49-F238E27FC236}">
                <a16:creationId xmlns:a16="http://schemas.microsoft.com/office/drawing/2014/main" id="{97AFD1F2-8D19-48F3-B4AA-97B05436E6D0}"/>
              </a:ext>
            </a:extLst>
          </p:cNvPr>
          <p:cNvPicPr>
            <a:picLocks noChangeAspect="1"/>
          </p:cNvPicPr>
          <p:nvPr/>
        </p:nvPicPr>
        <p:blipFill>
          <a:blip r:embed="rId2"/>
          <a:stretch>
            <a:fillRect/>
          </a:stretch>
        </p:blipFill>
        <p:spPr>
          <a:xfrm>
            <a:off x="2342162" y="2669381"/>
            <a:ext cx="7507676" cy="544513"/>
          </a:xfrm>
          <a:prstGeom prst="rect">
            <a:avLst/>
          </a:prstGeom>
        </p:spPr>
      </p:pic>
    </p:spTree>
    <p:extLst>
      <p:ext uri="{BB962C8B-B14F-4D97-AF65-F5344CB8AC3E}">
        <p14:creationId xmlns:p14="http://schemas.microsoft.com/office/powerpoint/2010/main" val="130902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External Style Sheets</a:t>
            </a:r>
          </a:p>
        </p:txBody>
      </p:sp>
      <p:pic>
        <p:nvPicPr>
          <p:cNvPr id="10" name="Picture 9" descr="Text&#10;&#10;Description automatically generated">
            <a:extLst>
              <a:ext uri="{FF2B5EF4-FFF2-40B4-BE49-F238E27FC236}">
                <a16:creationId xmlns:a16="http://schemas.microsoft.com/office/drawing/2014/main" id="{804F6253-A609-4B5B-B2FC-788522EF6945}"/>
              </a:ext>
            </a:extLst>
          </p:cNvPr>
          <p:cNvPicPr>
            <a:picLocks noChangeAspect="1"/>
          </p:cNvPicPr>
          <p:nvPr/>
        </p:nvPicPr>
        <p:blipFill>
          <a:blip r:embed="rId2"/>
          <a:stretch>
            <a:fillRect/>
          </a:stretch>
        </p:blipFill>
        <p:spPr>
          <a:xfrm>
            <a:off x="6507256" y="1343818"/>
            <a:ext cx="3200847" cy="3010320"/>
          </a:xfrm>
          <a:prstGeom prst="rect">
            <a:avLst/>
          </a:prstGeom>
        </p:spPr>
      </p:pic>
      <p:pic>
        <p:nvPicPr>
          <p:cNvPr id="12" name="Picture 11" descr="Text&#10;&#10;Description automatically generated">
            <a:extLst>
              <a:ext uri="{FF2B5EF4-FFF2-40B4-BE49-F238E27FC236}">
                <a16:creationId xmlns:a16="http://schemas.microsoft.com/office/drawing/2014/main" id="{739B21C5-D386-497A-AA49-7EEF4A02EDB5}"/>
              </a:ext>
            </a:extLst>
          </p:cNvPr>
          <p:cNvPicPr>
            <a:picLocks noChangeAspect="1"/>
          </p:cNvPicPr>
          <p:nvPr/>
        </p:nvPicPr>
        <p:blipFill>
          <a:blip r:embed="rId3"/>
          <a:stretch>
            <a:fillRect/>
          </a:stretch>
        </p:blipFill>
        <p:spPr>
          <a:xfrm>
            <a:off x="2683951" y="1343818"/>
            <a:ext cx="3000794" cy="3934374"/>
          </a:xfrm>
          <a:prstGeom prst="rect">
            <a:avLst/>
          </a:prstGeom>
        </p:spPr>
      </p:pic>
    </p:spTree>
    <p:extLst>
      <p:ext uri="{BB962C8B-B14F-4D97-AF65-F5344CB8AC3E}">
        <p14:creationId xmlns:p14="http://schemas.microsoft.com/office/powerpoint/2010/main" val="535218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Embedded Style Sheets</a:t>
            </a:r>
          </a:p>
        </p:txBody>
      </p:sp>
      <p:sp>
        <p:nvSpPr>
          <p:cNvPr id="3" name="Content Placeholder 2"/>
          <p:cNvSpPr>
            <a:spLocks noGrp="1"/>
          </p:cNvSpPr>
          <p:nvPr>
            <p:ph idx="1"/>
          </p:nvPr>
        </p:nvSpPr>
        <p:spPr>
          <a:xfrm>
            <a:off x="838200" y="1554691"/>
            <a:ext cx="3907972" cy="4351338"/>
          </a:xfrm>
        </p:spPr>
        <p:txBody>
          <a:bodyPr>
            <a:normAutofit/>
          </a:bodyPr>
          <a:lstStyle/>
          <a:p>
            <a:pPr marL="0" indent="0">
              <a:spcAft>
                <a:spcPts val="1200"/>
              </a:spcAft>
              <a:buNone/>
            </a:pPr>
            <a:r>
              <a:rPr lang="en-US" dirty="0"/>
              <a:t>Embedded style sheets are defined in the </a:t>
            </a:r>
            <a:r>
              <a:rPr lang="en-US" sz="2400" b="1" dirty="0">
                <a:solidFill>
                  <a:srgbClr val="0070C0"/>
                </a:solidFill>
                <a:latin typeface="Courier New" panose="02070309020205020404" pitchFamily="49" charset="0"/>
                <a:cs typeface="Courier New" panose="02070309020205020404" pitchFamily="49" charset="0"/>
              </a:rPr>
              <a:t>&lt;head&gt;</a:t>
            </a:r>
            <a:r>
              <a:rPr lang="en-US" dirty="0"/>
              <a:t> section of the document</a:t>
            </a:r>
          </a:p>
          <a:p>
            <a:pPr marL="0" indent="0">
              <a:spcAft>
                <a:spcPts val="1200"/>
              </a:spcAft>
              <a:buNone/>
            </a:pPr>
            <a:r>
              <a:rPr lang="en-US" u="sng" dirty="0"/>
              <a:t>Only</a:t>
            </a:r>
            <a:r>
              <a:rPr lang="en-US" dirty="0"/>
              <a:t> apply to the page in which they’re included </a:t>
            </a:r>
          </a:p>
          <a:p>
            <a:pPr marL="0" indent="0">
              <a:spcAft>
                <a:spcPts val="1200"/>
              </a:spcAft>
              <a:buNone/>
            </a:pPr>
            <a:r>
              <a:rPr lang="en-US" dirty="0"/>
              <a:t>Embedded style sheets are used to apply style to a </a:t>
            </a:r>
            <a:r>
              <a:rPr lang="en-US" u="sng" dirty="0"/>
              <a:t>single</a:t>
            </a:r>
            <a:r>
              <a:rPr lang="en-US" dirty="0"/>
              <a:t> web page</a:t>
            </a:r>
          </a:p>
        </p:txBody>
      </p:sp>
      <p:pic>
        <p:nvPicPr>
          <p:cNvPr id="7" name="Picture 6" descr="Text&#10;&#10;Description automatically generated">
            <a:extLst>
              <a:ext uri="{FF2B5EF4-FFF2-40B4-BE49-F238E27FC236}">
                <a16:creationId xmlns:a16="http://schemas.microsoft.com/office/drawing/2014/main" id="{DE619045-C378-467B-B973-A61E53E3B01B}"/>
              </a:ext>
            </a:extLst>
          </p:cNvPr>
          <p:cNvPicPr>
            <a:picLocks noChangeAspect="1"/>
          </p:cNvPicPr>
          <p:nvPr/>
        </p:nvPicPr>
        <p:blipFill>
          <a:blip r:embed="rId2"/>
          <a:stretch>
            <a:fillRect/>
          </a:stretch>
        </p:blipFill>
        <p:spPr>
          <a:xfrm>
            <a:off x="6241911" y="1146095"/>
            <a:ext cx="3296110" cy="4391638"/>
          </a:xfrm>
          <a:prstGeom prst="rect">
            <a:avLst/>
          </a:prstGeom>
        </p:spPr>
      </p:pic>
      <p:sp>
        <p:nvSpPr>
          <p:cNvPr id="8" name="Rectangle 7">
            <a:extLst>
              <a:ext uri="{FF2B5EF4-FFF2-40B4-BE49-F238E27FC236}">
                <a16:creationId xmlns:a16="http://schemas.microsoft.com/office/drawing/2014/main" id="{520904A0-4652-4513-A93F-ABF846B615A7}"/>
              </a:ext>
            </a:extLst>
          </p:cNvPr>
          <p:cNvSpPr/>
          <p:nvPr/>
        </p:nvSpPr>
        <p:spPr>
          <a:xfrm>
            <a:off x="6305006" y="1153889"/>
            <a:ext cx="696686" cy="247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AD52E1D-2E09-495C-BBAA-B27A0114FB5B}"/>
              </a:ext>
            </a:extLst>
          </p:cNvPr>
          <p:cNvSpPr/>
          <p:nvPr/>
        </p:nvSpPr>
        <p:spPr>
          <a:xfrm>
            <a:off x="6305006" y="5272862"/>
            <a:ext cx="792480" cy="247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009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heel(1)">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Embedded Style Sheets</a:t>
            </a:r>
          </a:p>
        </p:txBody>
      </p:sp>
      <p:pic>
        <p:nvPicPr>
          <p:cNvPr id="9" name="Picture 8" descr="Text&#10;&#10;Description automatically generated">
            <a:extLst>
              <a:ext uri="{FF2B5EF4-FFF2-40B4-BE49-F238E27FC236}">
                <a16:creationId xmlns:a16="http://schemas.microsoft.com/office/drawing/2014/main" id="{CDF23582-71CD-4271-8B8D-5BFAC5A1D286}"/>
              </a:ext>
            </a:extLst>
          </p:cNvPr>
          <p:cNvPicPr>
            <a:picLocks noChangeAspect="1"/>
          </p:cNvPicPr>
          <p:nvPr/>
        </p:nvPicPr>
        <p:blipFill>
          <a:blip r:embed="rId2"/>
          <a:stretch>
            <a:fillRect/>
          </a:stretch>
        </p:blipFill>
        <p:spPr>
          <a:xfrm>
            <a:off x="3063411" y="1012187"/>
            <a:ext cx="6065178" cy="4971280"/>
          </a:xfrm>
          <a:prstGeom prst="rect">
            <a:avLst/>
          </a:prstGeom>
        </p:spPr>
      </p:pic>
    </p:spTree>
    <p:extLst>
      <p:ext uri="{BB962C8B-B14F-4D97-AF65-F5344CB8AC3E}">
        <p14:creationId xmlns:p14="http://schemas.microsoft.com/office/powerpoint/2010/main" val="342510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Embedded Style Sheets</a:t>
            </a:r>
          </a:p>
        </p:txBody>
      </p:sp>
      <p:pic>
        <p:nvPicPr>
          <p:cNvPr id="11" name="Picture 10" descr="A picture containing text&#10;&#10;Description automatically generated">
            <a:extLst>
              <a:ext uri="{FF2B5EF4-FFF2-40B4-BE49-F238E27FC236}">
                <a16:creationId xmlns:a16="http://schemas.microsoft.com/office/drawing/2014/main" id="{DD53BF4B-B79A-4AA6-A54A-36FBE9AB3F9F}"/>
              </a:ext>
            </a:extLst>
          </p:cNvPr>
          <p:cNvPicPr>
            <a:picLocks noChangeAspect="1"/>
          </p:cNvPicPr>
          <p:nvPr/>
        </p:nvPicPr>
        <p:blipFill>
          <a:blip r:embed="rId2"/>
          <a:stretch>
            <a:fillRect/>
          </a:stretch>
        </p:blipFill>
        <p:spPr>
          <a:xfrm>
            <a:off x="2847521" y="2249523"/>
            <a:ext cx="6496957" cy="9431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431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Inline Style</a:t>
            </a:r>
          </a:p>
        </p:txBody>
      </p:sp>
      <p:sp>
        <p:nvSpPr>
          <p:cNvPr id="3" name="Content Placeholder 2"/>
          <p:cNvSpPr>
            <a:spLocks noGrp="1"/>
          </p:cNvSpPr>
          <p:nvPr>
            <p:ph idx="1"/>
          </p:nvPr>
        </p:nvSpPr>
        <p:spPr>
          <a:xfrm>
            <a:off x="171450" y="1427692"/>
            <a:ext cx="11944350" cy="4351338"/>
          </a:xfrm>
        </p:spPr>
        <p:txBody>
          <a:bodyPr>
            <a:normAutofit/>
          </a:bodyPr>
          <a:lstStyle/>
          <a:p>
            <a:pPr marL="0" indent="0">
              <a:buNone/>
            </a:pPr>
            <a:r>
              <a:rPr lang="en-US" dirty="0"/>
              <a:t>Option three is declaring CSS inline  </a:t>
            </a:r>
          </a:p>
          <a:p>
            <a:pPr marL="0" indent="0">
              <a:buNone/>
            </a:pPr>
            <a:r>
              <a:rPr lang="en-US" dirty="0"/>
              <a:t>Inline allows us to add CSS to one specific tag within a document</a:t>
            </a:r>
            <a:endParaRPr lang="en-US" sz="2800" b="1" dirty="0">
              <a:solidFill>
                <a:srgbClr val="0070C0"/>
              </a:solidFill>
              <a:latin typeface="Courier New" panose="02070309020205020404" pitchFamily="49" charset="0"/>
              <a:cs typeface="Courier New" panose="02070309020205020404" pitchFamily="49" charset="0"/>
            </a:endParaRPr>
          </a:p>
        </p:txBody>
      </p:sp>
      <p:pic>
        <p:nvPicPr>
          <p:cNvPr id="5" name="Picture 4" descr="Text&#10;&#10;Description automatically generated">
            <a:extLst>
              <a:ext uri="{FF2B5EF4-FFF2-40B4-BE49-F238E27FC236}">
                <a16:creationId xmlns:a16="http://schemas.microsoft.com/office/drawing/2014/main" id="{24D69430-6726-4286-BED7-81203E05198B}"/>
              </a:ext>
            </a:extLst>
          </p:cNvPr>
          <p:cNvPicPr>
            <a:picLocks noChangeAspect="1"/>
          </p:cNvPicPr>
          <p:nvPr/>
        </p:nvPicPr>
        <p:blipFill>
          <a:blip r:embed="rId2"/>
          <a:stretch>
            <a:fillRect/>
          </a:stretch>
        </p:blipFill>
        <p:spPr>
          <a:xfrm>
            <a:off x="2933697" y="2685904"/>
            <a:ext cx="6324605" cy="2744404"/>
          </a:xfrm>
          <a:prstGeom prst="rect">
            <a:avLst/>
          </a:prstGeom>
        </p:spPr>
      </p:pic>
    </p:spTree>
    <p:extLst>
      <p:ext uri="{BB962C8B-B14F-4D97-AF65-F5344CB8AC3E}">
        <p14:creationId xmlns:p14="http://schemas.microsoft.com/office/powerpoint/2010/main" val="5659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Inline Style</a:t>
            </a:r>
          </a:p>
        </p:txBody>
      </p:sp>
      <p:pic>
        <p:nvPicPr>
          <p:cNvPr id="11" name="Picture 10" descr="A picture containing text&#10;&#10;Description automatically generated">
            <a:extLst>
              <a:ext uri="{FF2B5EF4-FFF2-40B4-BE49-F238E27FC236}">
                <a16:creationId xmlns:a16="http://schemas.microsoft.com/office/drawing/2014/main" id="{DD53BF4B-B79A-4AA6-A54A-36FBE9AB3F9F}"/>
              </a:ext>
            </a:extLst>
          </p:cNvPr>
          <p:cNvPicPr>
            <a:picLocks noChangeAspect="1"/>
          </p:cNvPicPr>
          <p:nvPr/>
        </p:nvPicPr>
        <p:blipFill>
          <a:blip r:embed="rId2"/>
          <a:stretch>
            <a:fillRect/>
          </a:stretch>
        </p:blipFill>
        <p:spPr>
          <a:xfrm>
            <a:off x="2847521" y="2249523"/>
            <a:ext cx="6496957" cy="94310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95411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2EE0BBE-6F78-4A5E-8A88-3A325A5A5D00}"/>
              </a:ext>
            </a:extLst>
          </p:cNvPr>
          <p:cNvSpPr>
            <a:spLocks noGrp="1"/>
          </p:cNvSpPr>
          <p:nvPr>
            <p:ph type="title"/>
          </p:nvPr>
        </p:nvSpPr>
        <p:spPr/>
        <p:txBody>
          <a:bodyPr/>
          <a:lstStyle/>
          <a:p>
            <a:r>
              <a:rPr lang="en-US" dirty="0"/>
              <a:t>Order of Operations</a:t>
            </a:r>
          </a:p>
        </p:txBody>
      </p:sp>
      <p:sp>
        <p:nvSpPr>
          <p:cNvPr id="5" name="Text Placeholder 4">
            <a:extLst>
              <a:ext uri="{FF2B5EF4-FFF2-40B4-BE49-F238E27FC236}">
                <a16:creationId xmlns:a16="http://schemas.microsoft.com/office/drawing/2014/main" id="{9DB064EC-DC25-4D27-A677-95675791FEF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2957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Operation</a:t>
            </a:r>
          </a:p>
        </p:txBody>
      </p:sp>
      <p:sp>
        <p:nvSpPr>
          <p:cNvPr id="3" name="Content Placeholder 2"/>
          <p:cNvSpPr>
            <a:spLocks noGrp="1"/>
          </p:cNvSpPr>
          <p:nvPr>
            <p:ph idx="1"/>
          </p:nvPr>
        </p:nvSpPr>
        <p:spPr>
          <a:xfrm>
            <a:off x="838200" y="1561675"/>
            <a:ext cx="10515600" cy="4351338"/>
          </a:xfrm>
        </p:spPr>
        <p:txBody>
          <a:bodyPr>
            <a:normAutofit/>
          </a:bodyPr>
          <a:lstStyle/>
          <a:p>
            <a:pPr marL="0" indent="0">
              <a:spcAft>
                <a:spcPts val="600"/>
              </a:spcAft>
              <a:buNone/>
            </a:pPr>
            <a:r>
              <a:rPr lang="en-US" dirty="0"/>
              <a:t>What happens if more than one style is applied to the same property for a tag?</a:t>
            </a:r>
          </a:p>
          <a:p>
            <a:pPr marL="0" indent="0">
              <a:spcAft>
                <a:spcPts val="600"/>
              </a:spcAft>
              <a:buNone/>
            </a:pPr>
            <a:r>
              <a:rPr lang="en-US" sz="2800" dirty="0"/>
              <a:t>The more specific rule is applied</a:t>
            </a:r>
          </a:p>
          <a:p>
            <a:pPr marL="0" indent="0">
              <a:spcAft>
                <a:spcPts val="600"/>
              </a:spcAft>
              <a:buNone/>
            </a:pPr>
            <a:r>
              <a:rPr lang="en-US" sz="2800" dirty="0"/>
              <a:t>In order of highest priority to lowest priority, we would have:</a:t>
            </a:r>
          </a:p>
          <a:p>
            <a:pPr marL="2743200" lvl="2" indent="0">
              <a:spcAft>
                <a:spcPts val="600"/>
              </a:spcAft>
              <a:buNone/>
            </a:pPr>
            <a:r>
              <a:rPr lang="en-US" sz="2800" dirty="0"/>
              <a:t>Inline style</a:t>
            </a:r>
          </a:p>
          <a:p>
            <a:pPr marL="2743200" lvl="2" indent="0">
              <a:spcAft>
                <a:spcPts val="600"/>
              </a:spcAft>
              <a:buNone/>
            </a:pPr>
            <a:r>
              <a:rPr lang="en-US" sz="2800" dirty="0"/>
              <a:t>Embedded style</a:t>
            </a:r>
          </a:p>
          <a:p>
            <a:pPr marL="2743200" lvl="2" indent="0">
              <a:spcAft>
                <a:spcPts val="600"/>
              </a:spcAft>
              <a:buNone/>
            </a:pPr>
            <a:r>
              <a:rPr lang="en-US" sz="2800" dirty="0"/>
              <a:t>Linked Style</a:t>
            </a:r>
          </a:p>
          <a:p>
            <a:pPr marL="2743200" lvl="2" indent="0">
              <a:spcAft>
                <a:spcPts val="600"/>
              </a:spcAft>
              <a:buNone/>
            </a:pPr>
            <a:r>
              <a:rPr lang="en-US" sz="2800" dirty="0"/>
              <a:t>Browser default</a:t>
            </a:r>
          </a:p>
        </p:txBody>
      </p:sp>
    </p:spTree>
    <p:extLst>
      <p:ext uri="{BB962C8B-B14F-4D97-AF65-F5344CB8AC3E}">
        <p14:creationId xmlns:p14="http://schemas.microsoft.com/office/powerpoint/2010/main" val="330627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Text&#10;&#10;Description automatically generated">
            <a:extLst>
              <a:ext uri="{FF2B5EF4-FFF2-40B4-BE49-F238E27FC236}">
                <a16:creationId xmlns:a16="http://schemas.microsoft.com/office/drawing/2014/main" id="{66F6E6BE-6852-4CEF-B5A7-4B15B89FE9C8}"/>
              </a:ext>
            </a:extLst>
          </p:cNvPr>
          <p:cNvPicPr>
            <a:picLocks noChangeAspect="1"/>
          </p:cNvPicPr>
          <p:nvPr/>
        </p:nvPicPr>
        <p:blipFill>
          <a:blip r:embed="rId2"/>
          <a:stretch>
            <a:fillRect/>
          </a:stretch>
        </p:blipFill>
        <p:spPr>
          <a:xfrm>
            <a:off x="89360" y="58992"/>
            <a:ext cx="5953956" cy="6725589"/>
          </a:xfrm>
          <a:prstGeom prst="rect">
            <a:avLst/>
          </a:prstGeom>
        </p:spPr>
      </p:pic>
      <p:sp>
        <p:nvSpPr>
          <p:cNvPr id="4" name="TextBox 3">
            <a:extLst>
              <a:ext uri="{FF2B5EF4-FFF2-40B4-BE49-F238E27FC236}">
                <a16:creationId xmlns:a16="http://schemas.microsoft.com/office/drawing/2014/main" id="{E9867157-CAD8-4808-8F9A-53394FD3F644}"/>
              </a:ext>
            </a:extLst>
          </p:cNvPr>
          <p:cNvSpPr txBox="1"/>
          <p:nvPr/>
        </p:nvSpPr>
        <p:spPr>
          <a:xfrm>
            <a:off x="7720642" y="1690688"/>
            <a:ext cx="4166558" cy="388278"/>
          </a:xfrm>
          <a:prstGeom prst="rect">
            <a:avLst/>
          </a:prstGeom>
          <a:noFill/>
        </p:spPr>
        <p:txBody>
          <a:bodyPr wrap="square" rtlCol="0">
            <a:spAutoFit/>
          </a:bodyPr>
          <a:lstStyle/>
          <a:p>
            <a:endParaRPr lang="en-US" dirty="0"/>
          </a:p>
        </p:txBody>
      </p:sp>
      <p:pic>
        <p:nvPicPr>
          <p:cNvPr id="16" name="Picture 15" descr="A picture containing logo&#10;&#10;Description automatically generated">
            <a:extLst>
              <a:ext uri="{FF2B5EF4-FFF2-40B4-BE49-F238E27FC236}">
                <a16:creationId xmlns:a16="http://schemas.microsoft.com/office/drawing/2014/main" id="{3934FF8B-979D-4385-AFDC-184BAE22A8F1}"/>
              </a:ext>
            </a:extLst>
          </p:cNvPr>
          <p:cNvPicPr>
            <a:picLocks noChangeAspect="1"/>
          </p:cNvPicPr>
          <p:nvPr/>
        </p:nvPicPr>
        <p:blipFill>
          <a:blip r:embed="rId3"/>
          <a:stretch>
            <a:fillRect/>
          </a:stretch>
        </p:blipFill>
        <p:spPr>
          <a:xfrm>
            <a:off x="6223837" y="911594"/>
            <a:ext cx="5801535" cy="590632"/>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DBB330C8-0CEC-435D-9C1E-7FD4D5C4F77E}"/>
              </a:ext>
            </a:extLst>
          </p:cNvPr>
          <p:cNvPicPr>
            <a:picLocks noChangeAspect="1"/>
          </p:cNvPicPr>
          <p:nvPr/>
        </p:nvPicPr>
        <p:blipFill>
          <a:blip r:embed="rId4"/>
          <a:stretch>
            <a:fillRect/>
          </a:stretch>
        </p:blipFill>
        <p:spPr>
          <a:xfrm>
            <a:off x="7114549" y="2298902"/>
            <a:ext cx="4020111" cy="333422"/>
          </a:xfrm>
          <a:prstGeom prst="rect">
            <a:avLst/>
          </a:prstGeom>
          <a:effectLst>
            <a:outerShdw blurRad="50800" dist="38100" dir="2700000" algn="tl" rotWithShape="0">
              <a:prstClr val="black">
                <a:alpha val="40000"/>
              </a:prstClr>
            </a:outerShdw>
          </a:effectLst>
        </p:spPr>
      </p:pic>
      <p:pic>
        <p:nvPicPr>
          <p:cNvPr id="20" name="Picture 19">
            <a:extLst>
              <a:ext uri="{FF2B5EF4-FFF2-40B4-BE49-F238E27FC236}">
                <a16:creationId xmlns:a16="http://schemas.microsoft.com/office/drawing/2014/main" id="{8BA9CD92-77C0-4DA6-8784-4F7B21C0430B}"/>
              </a:ext>
            </a:extLst>
          </p:cNvPr>
          <p:cNvPicPr>
            <a:picLocks noChangeAspect="1"/>
          </p:cNvPicPr>
          <p:nvPr/>
        </p:nvPicPr>
        <p:blipFill>
          <a:blip r:embed="rId5"/>
          <a:stretch>
            <a:fillRect/>
          </a:stretch>
        </p:blipFill>
        <p:spPr>
          <a:xfrm>
            <a:off x="6180968" y="3429000"/>
            <a:ext cx="5887272" cy="466790"/>
          </a:xfrm>
          <a:prstGeom prst="rect">
            <a:avLst/>
          </a:prstGeom>
          <a:effectLst>
            <a:outerShdw blurRad="50800" dist="38100" dir="2700000" algn="tl" rotWithShape="0">
              <a:prstClr val="black">
                <a:alpha val="40000"/>
              </a:prstClr>
            </a:outerShdw>
          </a:effectLst>
        </p:spPr>
      </p:pic>
      <p:cxnSp>
        <p:nvCxnSpPr>
          <p:cNvPr id="22" name="Straight Arrow Connector 21">
            <a:extLst>
              <a:ext uri="{FF2B5EF4-FFF2-40B4-BE49-F238E27FC236}">
                <a16:creationId xmlns:a16="http://schemas.microsoft.com/office/drawing/2014/main" id="{889783DE-4885-4710-B8B1-070199D4D0AA}"/>
              </a:ext>
            </a:extLst>
          </p:cNvPr>
          <p:cNvCxnSpPr>
            <a:cxnSpLocks/>
          </p:cNvCxnSpPr>
          <p:nvPr/>
        </p:nvCxnSpPr>
        <p:spPr>
          <a:xfrm>
            <a:off x="37725" y="5388082"/>
            <a:ext cx="530942"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B837FE7C-BBFF-4DFD-897D-6FB422174776}"/>
              </a:ext>
            </a:extLst>
          </p:cNvPr>
          <p:cNvCxnSpPr>
            <a:cxnSpLocks/>
          </p:cNvCxnSpPr>
          <p:nvPr/>
        </p:nvCxnSpPr>
        <p:spPr>
          <a:xfrm>
            <a:off x="37725" y="5638064"/>
            <a:ext cx="530942"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2727A970-B8B8-484C-B5FF-A5F41818FA41}"/>
              </a:ext>
            </a:extLst>
          </p:cNvPr>
          <p:cNvCxnSpPr>
            <a:cxnSpLocks/>
          </p:cNvCxnSpPr>
          <p:nvPr/>
        </p:nvCxnSpPr>
        <p:spPr>
          <a:xfrm>
            <a:off x="37725" y="5877092"/>
            <a:ext cx="530942"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1029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Little More HTML</a:t>
            </a:r>
          </a:p>
        </p:txBody>
      </p:sp>
      <p:sp>
        <p:nvSpPr>
          <p:cNvPr id="3" name="Content Placeholder 2"/>
          <p:cNvSpPr>
            <a:spLocks noGrp="1"/>
          </p:cNvSpPr>
          <p:nvPr>
            <p:ph idx="1"/>
          </p:nvPr>
        </p:nvSpPr>
        <p:spPr>
          <a:xfrm>
            <a:off x="1119673" y="1363607"/>
            <a:ext cx="10448349" cy="4691960"/>
          </a:xfrm>
        </p:spPr>
        <p:txBody>
          <a:bodyPr>
            <a:noAutofit/>
          </a:bodyPr>
          <a:lstStyle/>
          <a:p>
            <a:pPr marL="0" indent="0">
              <a:buNone/>
            </a:pPr>
            <a:r>
              <a:rPr lang="en-US" dirty="0"/>
              <a:t>They are similar, but there are important differences</a:t>
            </a:r>
          </a:p>
          <a:p>
            <a:pPr marL="0" indent="0" algn="ctr">
              <a:buNone/>
            </a:pPr>
            <a:r>
              <a:rPr lang="en-US" sz="6000" dirty="0">
                <a:solidFill>
                  <a:srgbClr val="0070C0"/>
                </a:solidFill>
                <a:latin typeface="Courier New" panose="02070309020205020404" pitchFamily="49" charset="0"/>
                <a:cs typeface="Courier New" panose="02070309020205020404" pitchFamily="49" charset="0"/>
              </a:rPr>
              <a:t>id</a:t>
            </a:r>
            <a:endParaRPr lang="en-US" dirty="0">
              <a:solidFill>
                <a:srgbClr val="0070C0"/>
              </a:solidFill>
              <a:latin typeface="Courier New" panose="02070309020205020404" pitchFamily="49" charset="0"/>
              <a:cs typeface="Courier New" panose="02070309020205020404" pitchFamily="49" charset="0"/>
            </a:endParaRPr>
          </a:p>
          <a:p>
            <a:pPr marL="0" indent="0">
              <a:buNone/>
            </a:pPr>
            <a:r>
              <a:rPr lang="en-US" dirty="0">
                <a:cs typeface="Courier New" panose="02070309020205020404" pitchFamily="49" charset="0"/>
              </a:rPr>
              <a:t>As its name implies, assigns an identification value to an element</a:t>
            </a:r>
          </a:p>
          <a:p>
            <a:pPr marL="0" indent="0">
              <a:buNone/>
            </a:pPr>
            <a:r>
              <a:rPr lang="en-US" dirty="0">
                <a:cs typeface="Courier New" panose="02070309020205020404" pitchFamily="49" charset="0"/>
              </a:rPr>
              <a:t>It can be accessed later for styling (CSS) or scripting (JavaScript)</a:t>
            </a:r>
          </a:p>
          <a:p>
            <a:pPr marL="0" indent="0">
              <a:buNone/>
            </a:pPr>
            <a:r>
              <a:rPr lang="en-US" dirty="0">
                <a:cs typeface="Courier New" panose="02070309020205020404" pitchFamily="49" charset="0"/>
              </a:rPr>
              <a:t>Value must be unique on a given page</a:t>
            </a:r>
          </a:p>
          <a:p>
            <a:pPr marL="0" indent="0">
              <a:buNone/>
            </a:pPr>
            <a:endParaRPr lang="en-US" dirty="0">
              <a:cs typeface="Courier New" panose="02070309020205020404" pitchFamily="49" charset="0"/>
            </a:endParaRPr>
          </a:p>
          <a:p>
            <a:pPr marL="0" indent="0">
              <a:buNone/>
            </a:pPr>
            <a:endParaRPr lang="en-US" dirty="0"/>
          </a:p>
        </p:txBody>
      </p:sp>
      <p:pic>
        <p:nvPicPr>
          <p:cNvPr id="6" name="Picture 5">
            <a:extLst>
              <a:ext uri="{FF2B5EF4-FFF2-40B4-BE49-F238E27FC236}">
                <a16:creationId xmlns:a16="http://schemas.microsoft.com/office/drawing/2014/main" id="{AB5496F4-A5F0-7F06-04C7-1052E2E9272C}"/>
              </a:ext>
            </a:extLst>
          </p:cNvPr>
          <p:cNvPicPr>
            <a:picLocks noChangeAspect="1"/>
          </p:cNvPicPr>
          <p:nvPr/>
        </p:nvPicPr>
        <p:blipFill>
          <a:blip r:embed="rId2"/>
          <a:stretch>
            <a:fillRect/>
          </a:stretch>
        </p:blipFill>
        <p:spPr>
          <a:xfrm>
            <a:off x="3488915" y="4502824"/>
            <a:ext cx="5214170" cy="1388459"/>
          </a:xfrm>
          <a:prstGeom prst="rect">
            <a:avLst/>
          </a:prstGeom>
        </p:spPr>
      </p:pic>
    </p:spTree>
    <p:extLst>
      <p:ext uri="{BB962C8B-B14F-4D97-AF65-F5344CB8AC3E}">
        <p14:creationId xmlns:p14="http://schemas.microsoft.com/office/powerpoint/2010/main" val="3431044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Operation</a:t>
            </a:r>
          </a:p>
        </p:txBody>
      </p:sp>
      <p:sp>
        <p:nvSpPr>
          <p:cNvPr id="3" name="Content Placeholder 2"/>
          <p:cNvSpPr>
            <a:spLocks noGrp="1"/>
          </p:cNvSpPr>
          <p:nvPr>
            <p:ph idx="1"/>
          </p:nvPr>
        </p:nvSpPr>
        <p:spPr>
          <a:xfrm>
            <a:off x="838200" y="1343818"/>
            <a:ext cx="11049000" cy="4987565"/>
          </a:xfrm>
        </p:spPr>
        <p:txBody>
          <a:bodyPr>
            <a:normAutofit/>
          </a:bodyPr>
          <a:lstStyle/>
          <a:p>
            <a:pPr marL="0" indent="0">
              <a:spcAft>
                <a:spcPts val="1200"/>
              </a:spcAft>
              <a:buNone/>
            </a:pPr>
            <a:r>
              <a:rPr lang="en-US" dirty="0"/>
              <a:t>What happens if more than one property’s value is applied to an element using different forms of CSS (External, Embedded, or Inline)?</a:t>
            </a:r>
          </a:p>
          <a:p>
            <a:pPr marL="0" indent="0">
              <a:spcAft>
                <a:spcPts val="1200"/>
              </a:spcAft>
              <a:buNone/>
            </a:pPr>
            <a:r>
              <a:rPr lang="en-US" dirty="0"/>
              <a:t>The more recent the definition has the higher priority (i.e., the rule that is </a:t>
            </a:r>
            <a:r>
              <a:rPr lang="en-US" b="1" dirty="0"/>
              <a:t>closest</a:t>
            </a:r>
            <a:r>
              <a:rPr lang="en-US" dirty="0"/>
              <a:t> to the element in the HTML that it affects)</a:t>
            </a:r>
          </a:p>
          <a:p>
            <a:pPr marL="0" indent="0">
              <a:spcAft>
                <a:spcPts val="1200"/>
              </a:spcAft>
              <a:buNone/>
            </a:pPr>
            <a:r>
              <a:rPr lang="en-US" dirty="0"/>
              <a:t>Let’s say in the below example, </a:t>
            </a:r>
            <a:r>
              <a:rPr lang="en-US" sz="2400" b="1" dirty="0">
                <a:latin typeface="Courier New" panose="02070309020205020404" pitchFamily="49" charset="0"/>
                <a:cs typeface="Courier New" panose="02070309020205020404" pitchFamily="49" charset="0"/>
              </a:rPr>
              <a:t>style.css </a:t>
            </a:r>
            <a:r>
              <a:rPr lang="en-US" dirty="0"/>
              <a:t>has a rule that changes all paragraphs to a background color of blue</a:t>
            </a:r>
          </a:p>
          <a:p>
            <a:pPr lvl="2"/>
            <a:endParaRPr lang="en-US" dirty="0"/>
          </a:p>
        </p:txBody>
      </p:sp>
    </p:spTree>
    <p:extLst>
      <p:ext uri="{BB962C8B-B14F-4D97-AF65-F5344CB8AC3E}">
        <p14:creationId xmlns:p14="http://schemas.microsoft.com/office/powerpoint/2010/main" val="3464202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Operation</a:t>
            </a:r>
          </a:p>
        </p:txBody>
      </p:sp>
      <p:pic>
        <p:nvPicPr>
          <p:cNvPr id="5" name="Content Placeholder 4" descr="Text&#10;&#10;Description automatically generated">
            <a:extLst>
              <a:ext uri="{FF2B5EF4-FFF2-40B4-BE49-F238E27FC236}">
                <a16:creationId xmlns:a16="http://schemas.microsoft.com/office/drawing/2014/main" id="{7635F524-87B8-4086-ADD1-CE19C976FB72}"/>
              </a:ext>
            </a:extLst>
          </p:cNvPr>
          <p:cNvPicPr>
            <a:picLocks noGrp="1" noChangeAspect="1"/>
          </p:cNvPicPr>
          <p:nvPr>
            <p:ph idx="1"/>
          </p:nvPr>
        </p:nvPicPr>
        <p:blipFill>
          <a:blip r:embed="rId2"/>
          <a:stretch>
            <a:fillRect/>
          </a:stretch>
        </p:blipFill>
        <p:spPr>
          <a:xfrm>
            <a:off x="146059" y="1251340"/>
            <a:ext cx="3115110" cy="2038635"/>
          </a:xfrm>
        </p:spPr>
      </p:pic>
      <p:sp>
        <p:nvSpPr>
          <p:cNvPr id="6" name="TextBox 5">
            <a:extLst>
              <a:ext uri="{FF2B5EF4-FFF2-40B4-BE49-F238E27FC236}">
                <a16:creationId xmlns:a16="http://schemas.microsoft.com/office/drawing/2014/main" id="{BF8AC19C-E20A-45CF-AF65-95801E6D4EC2}"/>
              </a:ext>
            </a:extLst>
          </p:cNvPr>
          <p:cNvSpPr txBox="1"/>
          <p:nvPr/>
        </p:nvSpPr>
        <p:spPr>
          <a:xfrm>
            <a:off x="824049" y="3310961"/>
            <a:ext cx="1759131" cy="369332"/>
          </a:xfrm>
          <a:prstGeom prst="rect">
            <a:avLst/>
          </a:prstGeom>
          <a:noFill/>
        </p:spPr>
        <p:txBody>
          <a:bodyPr wrap="square" rtlCol="0">
            <a:spAutoFit/>
          </a:bodyPr>
          <a:lstStyle/>
          <a:p>
            <a:pPr algn="ctr"/>
            <a:r>
              <a:rPr lang="en-US" b="1" dirty="0">
                <a:latin typeface="Courier New" panose="02070309020205020404" pitchFamily="49" charset="0"/>
                <a:cs typeface="Courier New" panose="02070309020205020404" pitchFamily="49" charset="0"/>
              </a:rPr>
              <a:t>style.css</a:t>
            </a:r>
          </a:p>
        </p:txBody>
      </p:sp>
      <p:pic>
        <p:nvPicPr>
          <p:cNvPr id="10" name="Picture 9" descr="Shape&#10;&#10;Description automatically generated">
            <a:extLst>
              <a:ext uri="{FF2B5EF4-FFF2-40B4-BE49-F238E27FC236}">
                <a16:creationId xmlns:a16="http://schemas.microsoft.com/office/drawing/2014/main" id="{74020FC8-0306-4CA5-9CA8-052FEC9CD604}"/>
              </a:ext>
            </a:extLst>
          </p:cNvPr>
          <p:cNvPicPr>
            <a:picLocks noChangeAspect="1"/>
          </p:cNvPicPr>
          <p:nvPr/>
        </p:nvPicPr>
        <p:blipFill>
          <a:blip r:embed="rId3"/>
          <a:stretch>
            <a:fillRect/>
          </a:stretch>
        </p:blipFill>
        <p:spPr>
          <a:xfrm>
            <a:off x="8321146" y="1486531"/>
            <a:ext cx="3724795" cy="2648320"/>
          </a:xfrm>
          <a:prstGeom prst="rect">
            <a:avLst/>
          </a:prstGeom>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EF8849A9-2E06-45EA-9D22-7538254526D2}"/>
              </a:ext>
            </a:extLst>
          </p:cNvPr>
          <p:cNvSpPr txBox="1"/>
          <p:nvPr/>
        </p:nvSpPr>
        <p:spPr>
          <a:xfrm>
            <a:off x="4685208" y="5562129"/>
            <a:ext cx="1759131" cy="369332"/>
          </a:xfrm>
          <a:prstGeom prst="rect">
            <a:avLst/>
          </a:prstGeom>
          <a:noFill/>
        </p:spPr>
        <p:txBody>
          <a:bodyPr wrap="square" rtlCol="0">
            <a:spAutoFit/>
          </a:bodyPr>
          <a:lstStyle/>
          <a:p>
            <a:pPr algn="ctr"/>
            <a:r>
              <a:rPr lang="en-US" b="1" dirty="0">
                <a:latin typeface="Courier New" panose="02070309020205020404" pitchFamily="49" charset="0"/>
                <a:cs typeface="Courier New" panose="02070309020205020404" pitchFamily="49" charset="0"/>
              </a:rPr>
              <a:t>index.html</a:t>
            </a:r>
          </a:p>
        </p:txBody>
      </p:sp>
      <p:pic>
        <p:nvPicPr>
          <p:cNvPr id="14" name="Picture 13">
            <a:extLst>
              <a:ext uri="{FF2B5EF4-FFF2-40B4-BE49-F238E27FC236}">
                <a16:creationId xmlns:a16="http://schemas.microsoft.com/office/drawing/2014/main" id="{76CACD70-9C89-4FAA-9F79-B7168B78434A}"/>
              </a:ext>
            </a:extLst>
          </p:cNvPr>
          <p:cNvPicPr>
            <a:picLocks noChangeAspect="1"/>
          </p:cNvPicPr>
          <p:nvPr/>
        </p:nvPicPr>
        <p:blipFill>
          <a:blip r:embed="rId4"/>
          <a:stretch>
            <a:fillRect/>
          </a:stretch>
        </p:blipFill>
        <p:spPr>
          <a:xfrm>
            <a:off x="3364332" y="926539"/>
            <a:ext cx="4610743" cy="4505954"/>
          </a:xfrm>
          <a:prstGeom prst="rect">
            <a:avLst/>
          </a:prstGeom>
        </p:spPr>
      </p:pic>
      <p:sp>
        <p:nvSpPr>
          <p:cNvPr id="15" name="Rectangle 14">
            <a:extLst>
              <a:ext uri="{FF2B5EF4-FFF2-40B4-BE49-F238E27FC236}">
                <a16:creationId xmlns:a16="http://schemas.microsoft.com/office/drawing/2014/main" id="{86827A9F-C76C-48DF-97CA-68F1924D645F}"/>
              </a:ext>
            </a:extLst>
          </p:cNvPr>
          <p:cNvSpPr/>
          <p:nvPr/>
        </p:nvSpPr>
        <p:spPr>
          <a:xfrm>
            <a:off x="3770811" y="1715589"/>
            <a:ext cx="4186846" cy="22119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59F46C6-C304-43D3-99F1-57B10F88559E}"/>
              </a:ext>
            </a:extLst>
          </p:cNvPr>
          <p:cNvCxnSpPr/>
          <p:nvPr/>
        </p:nvCxnSpPr>
        <p:spPr>
          <a:xfrm>
            <a:off x="7454537" y="2812869"/>
            <a:ext cx="1306286"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712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500"/>
                                        <p:tgtEl>
                                          <p:spTgt spid="1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000"/>
                            </p:stCondLst>
                            <p:childTnLst>
                              <p:par>
                                <p:cTn id="19" presetID="21"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heel(1)">
                                      <p:cBhvr>
                                        <p:cTn id="21" dur="20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DE841A6-474F-43BB-A3C2-9BC80078AB3E}"/>
              </a:ext>
            </a:extLst>
          </p:cNvPr>
          <p:cNvPicPr>
            <a:picLocks noChangeAspect="1"/>
          </p:cNvPicPr>
          <p:nvPr/>
        </p:nvPicPr>
        <p:blipFill>
          <a:blip r:embed="rId2"/>
          <a:stretch>
            <a:fillRect/>
          </a:stretch>
        </p:blipFill>
        <p:spPr>
          <a:xfrm>
            <a:off x="8353936" y="1576073"/>
            <a:ext cx="3696216" cy="2648320"/>
          </a:xfrm>
          <a:prstGeom prst="rect">
            <a:avLst/>
          </a:prstGeom>
          <a:effectLst>
            <a:outerShdw blurRad="50800" dist="38100" dir="2700000" algn="tl" rotWithShape="0">
              <a:prstClr val="black">
                <a:alpha val="40000"/>
              </a:prstClr>
            </a:outerShdw>
          </a:effectLst>
        </p:spPr>
      </p:pic>
      <p:pic>
        <p:nvPicPr>
          <p:cNvPr id="4" name="Picture 3" descr="Text&#10;&#10;Description automatically generated">
            <a:extLst>
              <a:ext uri="{FF2B5EF4-FFF2-40B4-BE49-F238E27FC236}">
                <a16:creationId xmlns:a16="http://schemas.microsoft.com/office/drawing/2014/main" id="{0F7FB443-3FBB-4B89-8B83-CDFC597E26A2}"/>
              </a:ext>
            </a:extLst>
          </p:cNvPr>
          <p:cNvPicPr>
            <a:picLocks noChangeAspect="1"/>
          </p:cNvPicPr>
          <p:nvPr/>
        </p:nvPicPr>
        <p:blipFill>
          <a:blip r:embed="rId3"/>
          <a:stretch>
            <a:fillRect/>
          </a:stretch>
        </p:blipFill>
        <p:spPr>
          <a:xfrm>
            <a:off x="3372035" y="916538"/>
            <a:ext cx="4667901" cy="4572638"/>
          </a:xfrm>
          <a:prstGeom prst="rect">
            <a:avLst/>
          </a:prstGeom>
        </p:spPr>
      </p:pic>
      <p:sp>
        <p:nvSpPr>
          <p:cNvPr id="2" name="Title 1"/>
          <p:cNvSpPr>
            <a:spLocks noGrp="1"/>
          </p:cNvSpPr>
          <p:nvPr>
            <p:ph type="title"/>
          </p:nvPr>
        </p:nvSpPr>
        <p:spPr/>
        <p:txBody>
          <a:bodyPr/>
          <a:lstStyle/>
          <a:p>
            <a:r>
              <a:rPr lang="en-US" dirty="0"/>
              <a:t>Order of Operation</a:t>
            </a:r>
          </a:p>
        </p:txBody>
      </p:sp>
      <p:pic>
        <p:nvPicPr>
          <p:cNvPr id="5" name="Content Placeholder 4" descr="Text&#10;&#10;Description automatically generated">
            <a:extLst>
              <a:ext uri="{FF2B5EF4-FFF2-40B4-BE49-F238E27FC236}">
                <a16:creationId xmlns:a16="http://schemas.microsoft.com/office/drawing/2014/main" id="{7635F524-87B8-4086-ADD1-CE19C976FB72}"/>
              </a:ext>
            </a:extLst>
          </p:cNvPr>
          <p:cNvPicPr>
            <a:picLocks noGrp="1" noChangeAspect="1"/>
          </p:cNvPicPr>
          <p:nvPr>
            <p:ph idx="1"/>
          </p:nvPr>
        </p:nvPicPr>
        <p:blipFill>
          <a:blip r:embed="rId4"/>
          <a:stretch>
            <a:fillRect/>
          </a:stretch>
        </p:blipFill>
        <p:spPr>
          <a:xfrm>
            <a:off x="146059" y="1251340"/>
            <a:ext cx="3115110" cy="2038635"/>
          </a:xfrm>
        </p:spPr>
      </p:pic>
      <p:sp>
        <p:nvSpPr>
          <p:cNvPr id="6" name="TextBox 5">
            <a:extLst>
              <a:ext uri="{FF2B5EF4-FFF2-40B4-BE49-F238E27FC236}">
                <a16:creationId xmlns:a16="http://schemas.microsoft.com/office/drawing/2014/main" id="{BF8AC19C-E20A-45CF-AF65-95801E6D4EC2}"/>
              </a:ext>
            </a:extLst>
          </p:cNvPr>
          <p:cNvSpPr txBox="1"/>
          <p:nvPr/>
        </p:nvSpPr>
        <p:spPr>
          <a:xfrm>
            <a:off x="824049" y="3310961"/>
            <a:ext cx="1759131" cy="369332"/>
          </a:xfrm>
          <a:prstGeom prst="rect">
            <a:avLst/>
          </a:prstGeom>
          <a:noFill/>
        </p:spPr>
        <p:txBody>
          <a:bodyPr wrap="square" rtlCol="0">
            <a:spAutoFit/>
          </a:bodyPr>
          <a:lstStyle/>
          <a:p>
            <a:pPr algn="ctr"/>
            <a:r>
              <a:rPr lang="en-US" b="1" dirty="0">
                <a:latin typeface="Courier New" panose="02070309020205020404" pitchFamily="49" charset="0"/>
                <a:cs typeface="Courier New" panose="02070309020205020404" pitchFamily="49" charset="0"/>
              </a:rPr>
              <a:t>style.css</a:t>
            </a:r>
          </a:p>
        </p:txBody>
      </p:sp>
      <p:sp>
        <p:nvSpPr>
          <p:cNvPr id="11" name="TextBox 10">
            <a:extLst>
              <a:ext uri="{FF2B5EF4-FFF2-40B4-BE49-F238E27FC236}">
                <a16:creationId xmlns:a16="http://schemas.microsoft.com/office/drawing/2014/main" id="{EF8849A9-2E06-45EA-9D22-7538254526D2}"/>
              </a:ext>
            </a:extLst>
          </p:cNvPr>
          <p:cNvSpPr txBox="1"/>
          <p:nvPr/>
        </p:nvSpPr>
        <p:spPr>
          <a:xfrm>
            <a:off x="4655712" y="5522801"/>
            <a:ext cx="1759131" cy="369332"/>
          </a:xfrm>
          <a:prstGeom prst="rect">
            <a:avLst/>
          </a:prstGeom>
          <a:noFill/>
        </p:spPr>
        <p:txBody>
          <a:bodyPr wrap="square" rtlCol="0">
            <a:spAutoFit/>
          </a:bodyPr>
          <a:lstStyle/>
          <a:p>
            <a:pPr algn="ctr"/>
            <a:r>
              <a:rPr lang="en-US" b="1" dirty="0">
                <a:latin typeface="Courier New" panose="02070309020205020404" pitchFamily="49" charset="0"/>
                <a:cs typeface="Courier New" panose="02070309020205020404" pitchFamily="49" charset="0"/>
              </a:rPr>
              <a:t>index.html</a:t>
            </a:r>
          </a:p>
        </p:txBody>
      </p:sp>
      <p:sp>
        <p:nvSpPr>
          <p:cNvPr id="15" name="Rectangle 14">
            <a:extLst>
              <a:ext uri="{FF2B5EF4-FFF2-40B4-BE49-F238E27FC236}">
                <a16:creationId xmlns:a16="http://schemas.microsoft.com/office/drawing/2014/main" id="{86827A9F-C76C-48DF-97CA-68F1924D645F}"/>
              </a:ext>
            </a:extLst>
          </p:cNvPr>
          <p:cNvSpPr/>
          <p:nvPr/>
        </p:nvSpPr>
        <p:spPr>
          <a:xfrm>
            <a:off x="3819972" y="1794245"/>
            <a:ext cx="4186846" cy="221197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a:extLst>
              <a:ext uri="{FF2B5EF4-FFF2-40B4-BE49-F238E27FC236}">
                <a16:creationId xmlns:a16="http://schemas.microsoft.com/office/drawing/2014/main" id="{D59F46C6-C304-43D3-99F1-57B10F88559E}"/>
              </a:ext>
            </a:extLst>
          </p:cNvPr>
          <p:cNvCxnSpPr/>
          <p:nvPr/>
        </p:nvCxnSpPr>
        <p:spPr>
          <a:xfrm>
            <a:off x="7425041" y="2911189"/>
            <a:ext cx="1306286" cy="0"/>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32945BC7-6B6B-48F4-863F-BB2225F7A2FD}"/>
              </a:ext>
            </a:extLst>
          </p:cNvPr>
          <p:cNvCxnSpPr>
            <a:cxnSpLocks/>
          </p:cNvCxnSpPr>
          <p:nvPr/>
        </p:nvCxnSpPr>
        <p:spPr>
          <a:xfrm flipH="1">
            <a:off x="6892414" y="3338769"/>
            <a:ext cx="272072" cy="377101"/>
          </a:xfrm>
          <a:prstGeom prst="straightConnector1">
            <a:avLst/>
          </a:prstGeom>
          <a:ln w="76200" cap="rnd">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6590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500"/>
                            </p:stCondLst>
                            <p:childTnLst>
                              <p:par>
                                <p:cTn id="18" presetID="21" presetClass="entr" presetSubtype="1"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wheel(1)">
                                      <p:cBhvr>
                                        <p:cTn id="20" dur="2000"/>
                                        <p:tgtEl>
                                          <p:spTgt spid="15"/>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up)">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13E9C6-FB78-43BE-9A6A-C754AE841C75}"/>
              </a:ext>
            </a:extLst>
          </p:cNvPr>
          <p:cNvSpPr>
            <a:spLocks noGrp="1"/>
          </p:cNvSpPr>
          <p:nvPr>
            <p:ph type="title"/>
          </p:nvPr>
        </p:nvSpPr>
        <p:spPr/>
        <p:txBody>
          <a:bodyPr/>
          <a:lstStyle/>
          <a:p>
            <a:r>
              <a:rPr lang="en-US" dirty="0"/>
              <a:t>Commenting</a:t>
            </a:r>
          </a:p>
        </p:txBody>
      </p:sp>
      <p:sp>
        <p:nvSpPr>
          <p:cNvPr id="5" name="Text Placeholder 4">
            <a:extLst>
              <a:ext uri="{FF2B5EF4-FFF2-40B4-BE49-F238E27FC236}">
                <a16:creationId xmlns:a16="http://schemas.microsoft.com/office/drawing/2014/main" id="{DAFDB7FF-EC9C-405A-B419-24188A32C3D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1654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Commenting</a:t>
            </a:r>
          </a:p>
        </p:txBody>
      </p:sp>
      <p:sp>
        <p:nvSpPr>
          <p:cNvPr id="3" name="Content Placeholder 2"/>
          <p:cNvSpPr>
            <a:spLocks noGrp="1"/>
          </p:cNvSpPr>
          <p:nvPr>
            <p:ph idx="1"/>
          </p:nvPr>
        </p:nvSpPr>
        <p:spPr>
          <a:xfrm>
            <a:off x="838200" y="1119215"/>
            <a:ext cx="11259790" cy="2547268"/>
          </a:xfrm>
        </p:spPr>
        <p:txBody>
          <a:bodyPr>
            <a:noAutofit/>
          </a:bodyPr>
          <a:lstStyle/>
          <a:p>
            <a:pPr marL="0" indent="0">
              <a:lnSpc>
                <a:spcPct val="100000"/>
              </a:lnSpc>
              <a:spcBef>
                <a:spcPts val="600"/>
              </a:spcBef>
              <a:spcAft>
                <a:spcPts val="1200"/>
              </a:spcAft>
              <a:buNone/>
            </a:pPr>
            <a:r>
              <a:rPr lang="en-US" sz="2400" dirty="0"/>
              <a:t>In CSS, we can apply comments to embedded and linked CSS  </a:t>
            </a:r>
          </a:p>
          <a:p>
            <a:pPr marL="0" indent="0">
              <a:lnSpc>
                <a:spcPct val="100000"/>
              </a:lnSpc>
              <a:spcBef>
                <a:spcPts val="600"/>
              </a:spcBef>
              <a:spcAft>
                <a:spcPts val="1200"/>
              </a:spcAft>
              <a:buNone/>
            </a:pPr>
            <a:r>
              <a:rPr lang="en-US" sz="2400" dirty="0"/>
              <a:t>To place a comment we use the syntax --  </a:t>
            </a:r>
            <a:r>
              <a:rPr lang="en-US" sz="2400" dirty="0">
                <a:solidFill>
                  <a:schemeClr val="accent6">
                    <a:lumMod val="75000"/>
                  </a:schemeClr>
                </a:solidFill>
              </a:rPr>
              <a:t>/* COMMENT */</a:t>
            </a:r>
          </a:p>
        </p:txBody>
      </p:sp>
      <p:pic>
        <p:nvPicPr>
          <p:cNvPr id="6" name="Picture 5">
            <a:extLst>
              <a:ext uri="{FF2B5EF4-FFF2-40B4-BE49-F238E27FC236}">
                <a16:creationId xmlns:a16="http://schemas.microsoft.com/office/drawing/2014/main" id="{1BD38796-8F61-47A8-8223-09E3CEE87D58}"/>
              </a:ext>
            </a:extLst>
          </p:cNvPr>
          <p:cNvPicPr>
            <a:picLocks noChangeAspect="1"/>
          </p:cNvPicPr>
          <p:nvPr/>
        </p:nvPicPr>
        <p:blipFill>
          <a:blip r:embed="rId2"/>
          <a:stretch>
            <a:fillRect/>
          </a:stretch>
        </p:blipFill>
        <p:spPr>
          <a:xfrm>
            <a:off x="3582443" y="2392849"/>
            <a:ext cx="5027113" cy="2235270"/>
          </a:xfrm>
          <a:prstGeom prst="rect">
            <a:avLst/>
          </a:prstGeom>
        </p:spPr>
      </p:pic>
      <p:sp>
        <p:nvSpPr>
          <p:cNvPr id="7" name="Content Placeholder 2">
            <a:extLst>
              <a:ext uri="{FF2B5EF4-FFF2-40B4-BE49-F238E27FC236}">
                <a16:creationId xmlns:a16="http://schemas.microsoft.com/office/drawing/2014/main" id="{0F25E07A-301D-42B8-A953-DB4B04343566}"/>
              </a:ext>
            </a:extLst>
          </p:cNvPr>
          <p:cNvSpPr txBox="1">
            <a:spLocks/>
          </p:cNvSpPr>
          <p:nvPr/>
        </p:nvSpPr>
        <p:spPr>
          <a:xfrm>
            <a:off x="1496961" y="4665284"/>
            <a:ext cx="9942267" cy="1322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Arial" panose="020B0604020202020204" pitchFamily="34" charset="0"/>
              <a:buNone/>
            </a:pPr>
            <a:r>
              <a:rPr lang="en-US" sz="2000" dirty="0"/>
              <a:t>Generally, you don’t have to be this detailed with your comments (this is mostly for illustration)</a:t>
            </a:r>
          </a:p>
          <a:p>
            <a:pPr marL="0" indent="0">
              <a:lnSpc>
                <a:spcPct val="100000"/>
              </a:lnSpc>
              <a:spcBef>
                <a:spcPts val="0"/>
              </a:spcBef>
              <a:spcAft>
                <a:spcPts val="1200"/>
              </a:spcAft>
              <a:buFont typeface="Arial" panose="020B0604020202020204" pitchFamily="34" charset="0"/>
              <a:buNone/>
            </a:pPr>
            <a:r>
              <a:rPr lang="en-US" sz="2000" dirty="0">
                <a:solidFill>
                  <a:schemeClr val="accent6">
                    <a:lumMod val="75000"/>
                  </a:schemeClr>
                </a:solidFill>
              </a:rPr>
              <a:t>But comments should be included in your code to explain what’s going on</a:t>
            </a:r>
          </a:p>
          <a:p>
            <a:pPr marL="0" indent="0">
              <a:lnSpc>
                <a:spcPct val="100000"/>
              </a:lnSpc>
              <a:spcBef>
                <a:spcPts val="0"/>
              </a:spcBef>
              <a:spcAft>
                <a:spcPts val="1200"/>
              </a:spcAft>
              <a:buFont typeface="Arial" panose="020B0604020202020204" pitchFamily="34" charset="0"/>
              <a:buNone/>
            </a:pPr>
            <a:r>
              <a:rPr lang="en-US" sz="2000" dirty="0">
                <a:solidFill>
                  <a:schemeClr val="accent6">
                    <a:lumMod val="75000"/>
                  </a:schemeClr>
                </a:solidFill>
              </a:rPr>
              <a:t>You might not be the person who has to update it later!</a:t>
            </a:r>
          </a:p>
        </p:txBody>
      </p:sp>
    </p:spTree>
    <p:extLst>
      <p:ext uri="{BB962C8B-B14F-4D97-AF65-F5344CB8AC3E}">
        <p14:creationId xmlns:p14="http://schemas.microsoft.com/office/powerpoint/2010/main" val="301750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Commenting</a:t>
            </a:r>
          </a:p>
        </p:txBody>
      </p:sp>
      <p:sp>
        <p:nvSpPr>
          <p:cNvPr id="3" name="Content Placeholder 2"/>
          <p:cNvSpPr>
            <a:spLocks noGrp="1"/>
          </p:cNvSpPr>
          <p:nvPr>
            <p:ph idx="1"/>
          </p:nvPr>
        </p:nvSpPr>
        <p:spPr>
          <a:xfrm>
            <a:off x="251603" y="1356685"/>
            <a:ext cx="11661475" cy="4501515"/>
          </a:xfrm>
        </p:spPr>
        <p:txBody>
          <a:bodyPr>
            <a:normAutofit/>
          </a:bodyPr>
          <a:lstStyle/>
          <a:p>
            <a:pPr marL="0" indent="0">
              <a:buNone/>
            </a:pPr>
            <a:r>
              <a:rPr lang="en-US" dirty="0"/>
              <a:t>For all .</a:t>
            </a:r>
            <a:r>
              <a:rPr lang="en-US" dirty="0" err="1"/>
              <a:t>css</a:t>
            </a:r>
            <a:r>
              <a:rPr lang="en-US" dirty="0"/>
              <a:t> files created, you must have the following comment block:</a:t>
            </a:r>
          </a:p>
          <a:p>
            <a:pPr marL="0" indent="0">
              <a:buNone/>
            </a:pPr>
            <a:endParaRPr lang="en-US" dirty="0">
              <a:solidFill>
                <a:schemeClr val="tx1"/>
              </a:solidFill>
            </a:endParaRPr>
          </a:p>
        </p:txBody>
      </p:sp>
      <p:pic>
        <p:nvPicPr>
          <p:cNvPr id="5" name="Picture 4" descr="Text&#10;&#10;Description automatically generated">
            <a:extLst>
              <a:ext uri="{FF2B5EF4-FFF2-40B4-BE49-F238E27FC236}">
                <a16:creationId xmlns:a16="http://schemas.microsoft.com/office/drawing/2014/main" id="{AFCF4BF6-FFC5-40D3-AF1F-1D7AE3B507E9}"/>
              </a:ext>
            </a:extLst>
          </p:cNvPr>
          <p:cNvPicPr>
            <a:picLocks noChangeAspect="1"/>
          </p:cNvPicPr>
          <p:nvPr/>
        </p:nvPicPr>
        <p:blipFill>
          <a:blip r:embed="rId2"/>
          <a:stretch>
            <a:fillRect/>
          </a:stretch>
        </p:blipFill>
        <p:spPr>
          <a:xfrm>
            <a:off x="2704328" y="2404919"/>
            <a:ext cx="6783343" cy="2363726"/>
          </a:xfrm>
          <a:prstGeom prst="rect">
            <a:avLst/>
          </a:prstGeom>
        </p:spPr>
      </p:pic>
    </p:spTree>
    <p:extLst>
      <p:ext uri="{BB962C8B-B14F-4D97-AF65-F5344CB8AC3E}">
        <p14:creationId xmlns:p14="http://schemas.microsoft.com/office/powerpoint/2010/main" val="368052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955E34-5561-4924-9E3D-BCE02E652F14}"/>
              </a:ext>
            </a:extLst>
          </p:cNvPr>
          <p:cNvSpPr>
            <a:spLocks noGrp="1"/>
          </p:cNvSpPr>
          <p:nvPr>
            <p:ph type="title"/>
          </p:nvPr>
        </p:nvSpPr>
        <p:spPr/>
        <p:txBody>
          <a:bodyPr/>
          <a:lstStyle/>
          <a:p>
            <a:r>
              <a:rPr lang="en-US" dirty="0"/>
              <a:t>IDs &amp; Classes</a:t>
            </a:r>
          </a:p>
        </p:txBody>
      </p:sp>
      <p:sp>
        <p:nvSpPr>
          <p:cNvPr id="5" name="Text Placeholder 4">
            <a:extLst>
              <a:ext uri="{FF2B5EF4-FFF2-40B4-BE49-F238E27FC236}">
                <a16:creationId xmlns:a16="http://schemas.microsoft.com/office/drawing/2014/main" id="{762B239A-73A2-4A30-B3DE-3895E8394197}"/>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59369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ID Attribute</a:t>
            </a:r>
          </a:p>
        </p:txBody>
      </p:sp>
      <p:sp>
        <p:nvSpPr>
          <p:cNvPr id="3" name="Content Placeholder 2"/>
          <p:cNvSpPr>
            <a:spLocks noGrp="1"/>
          </p:cNvSpPr>
          <p:nvPr>
            <p:ph idx="1"/>
          </p:nvPr>
        </p:nvSpPr>
        <p:spPr>
          <a:xfrm>
            <a:off x="838200" y="1414466"/>
            <a:ext cx="10858500" cy="3880773"/>
          </a:xfrm>
        </p:spPr>
        <p:txBody>
          <a:bodyPr>
            <a:normAutofit/>
          </a:bodyPr>
          <a:lstStyle/>
          <a:p>
            <a:pPr marL="0" indent="0">
              <a:spcAft>
                <a:spcPts val="800"/>
              </a:spcAft>
              <a:buNone/>
            </a:pPr>
            <a:r>
              <a:rPr lang="en-US" dirty="0"/>
              <a:t>Every element on a web page can be assigned a </a:t>
            </a:r>
            <a:r>
              <a:rPr lang="en-US" b="1" dirty="0"/>
              <a:t>unique</a:t>
            </a:r>
            <a:r>
              <a:rPr lang="en-US" dirty="0"/>
              <a:t> ID so that it can be identified by other applications such as CSS or </a:t>
            </a:r>
            <a:r>
              <a:rPr lang="en-US" dirty="0" err="1"/>
              <a:t>Javascript</a:t>
            </a:r>
            <a:endParaRPr lang="en-US" dirty="0"/>
          </a:p>
          <a:p>
            <a:pPr marL="0" indent="0">
              <a:spcAft>
                <a:spcPts val="800"/>
              </a:spcAft>
              <a:buNone/>
            </a:pPr>
            <a:r>
              <a:rPr lang="en-US" dirty="0"/>
              <a:t>A given ID can appear </a:t>
            </a:r>
            <a:r>
              <a:rPr lang="en-US" dirty="0">
                <a:solidFill>
                  <a:srgbClr val="FF0000"/>
                </a:solidFill>
              </a:rPr>
              <a:t>only once</a:t>
            </a:r>
            <a:r>
              <a:rPr lang="en-US" dirty="0"/>
              <a:t> on a given page</a:t>
            </a:r>
          </a:p>
          <a:p>
            <a:pPr marL="0" indent="0">
              <a:spcAft>
                <a:spcPts val="800"/>
              </a:spcAft>
              <a:buNone/>
            </a:pPr>
            <a:r>
              <a:rPr lang="en-US" dirty="0"/>
              <a:t>Value should start with a letter or an underscore (_), not a number or any other character</a:t>
            </a:r>
          </a:p>
        </p:txBody>
      </p:sp>
      <p:pic>
        <p:nvPicPr>
          <p:cNvPr id="7" name="Picture 6" descr="Text&#10;&#10;Description automatically generated">
            <a:extLst>
              <a:ext uri="{FF2B5EF4-FFF2-40B4-BE49-F238E27FC236}">
                <a16:creationId xmlns:a16="http://schemas.microsoft.com/office/drawing/2014/main" id="{F49BFAD4-F2A4-482C-AD24-A40B1FD1712D}"/>
              </a:ext>
            </a:extLst>
          </p:cNvPr>
          <p:cNvPicPr>
            <a:picLocks noChangeAspect="1"/>
          </p:cNvPicPr>
          <p:nvPr/>
        </p:nvPicPr>
        <p:blipFill>
          <a:blip r:embed="rId2"/>
          <a:stretch>
            <a:fillRect/>
          </a:stretch>
        </p:blipFill>
        <p:spPr>
          <a:xfrm>
            <a:off x="4192526" y="3759334"/>
            <a:ext cx="3806948" cy="2104654"/>
          </a:xfrm>
          <a:prstGeom prst="rect">
            <a:avLst/>
          </a:prstGeom>
        </p:spPr>
      </p:pic>
    </p:spTree>
    <p:extLst>
      <p:ext uri="{BB962C8B-B14F-4D97-AF65-F5344CB8AC3E}">
        <p14:creationId xmlns:p14="http://schemas.microsoft.com/office/powerpoint/2010/main" val="384230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ID Attribute</a:t>
            </a:r>
          </a:p>
        </p:txBody>
      </p:sp>
      <p:sp>
        <p:nvSpPr>
          <p:cNvPr id="3" name="Content Placeholder 2"/>
          <p:cNvSpPr>
            <a:spLocks noGrp="1"/>
          </p:cNvSpPr>
          <p:nvPr>
            <p:ph idx="1"/>
          </p:nvPr>
        </p:nvSpPr>
        <p:spPr>
          <a:xfrm>
            <a:off x="838200" y="1414466"/>
            <a:ext cx="5885597" cy="3880773"/>
          </a:xfrm>
        </p:spPr>
        <p:txBody>
          <a:bodyPr>
            <a:normAutofit/>
          </a:bodyPr>
          <a:lstStyle/>
          <a:p>
            <a:pPr marL="0" indent="0">
              <a:spcAft>
                <a:spcPts val="800"/>
              </a:spcAft>
              <a:buNone/>
            </a:pPr>
            <a:r>
              <a:rPr lang="en-US" sz="2800" dirty="0">
                <a:latin typeface="Corbel Light" panose="020B0303020204020204" pitchFamily="34" charset="0"/>
              </a:rPr>
              <a:t>Since an ID is unique to a page, this is how we usually reference it in CSS</a:t>
            </a:r>
          </a:p>
          <a:p>
            <a:pPr marL="0" indent="0">
              <a:spcAft>
                <a:spcPts val="800"/>
              </a:spcAft>
              <a:buNone/>
            </a:pPr>
            <a:r>
              <a:rPr lang="en-US" dirty="0"/>
              <a:t>The octothorpe (“#”) will apply the CSS rules to that element </a:t>
            </a:r>
            <a:r>
              <a:rPr lang="en-US" u="sng" dirty="0"/>
              <a:t>only</a:t>
            </a:r>
          </a:p>
          <a:p>
            <a:pPr marL="0" indent="0">
              <a:spcAft>
                <a:spcPts val="800"/>
              </a:spcAft>
              <a:buNone/>
            </a:pPr>
            <a:r>
              <a:rPr lang="en-US" sz="2800" dirty="0">
                <a:latin typeface="Corbel Light" panose="020B0303020204020204" pitchFamily="34" charset="0"/>
              </a:rPr>
              <a:t>The second example is valid, but it isn’t necessary to include the element name (see above)</a:t>
            </a:r>
          </a:p>
        </p:txBody>
      </p:sp>
      <p:pic>
        <p:nvPicPr>
          <p:cNvPr id="5" name="Picture 4" descr="A picture containing text&#10;&#10;Description automatically generated">
            <a:extLst>
              <a:ext uri="{FF2B5EF4-FFF2-40B4-BE49-F238E27FC236}">
                <a16:creationId xmlns:a16="http://schemas.microsoft.com/office/drawing/2014/main" id="{2CD4075A-9E34-49B5-ADB8-0BE196DD4C02}"/>
              </a:ext>
            </a:extLst>
          </p:cNvPr>
          <p:cNvPicPr>
            <a:picLocks noChangeAspect="1"/>
          </p:cNvPicPr>
          <p:nvPr/>
        </p:nvPicPr>
        <p:blipFill>
          <a:blip r:embed="rId2"/>
          <a:stretch>
            <a:fillRect/>
          </a:stretch>
        </p:blipFill>
        <p:spPr>
          <a:xfrm>
            <a:off x="7729182" y="1300735"/>
            <a:ext cx="2842509" cy="4384722"/>
          </a:xfrm>
          <a:prstGeom prst="rect">
            <a:avLst/>
          </a:prstGeom>
        </p:spPr>
      </p:pic>
      <p:sp>
        <p:nvSpPr>
          <p:cNvPr id="7" name="Rectangle 6">
            <a:extLst>
              <a:ext uri="{FF2B5EF4-FFF2-40B4-BE49-F238E27FC236}">
                <a16:creationId xmlns:a16="http://schemas.microsoft.com/office/drawing/2014/main" id="{FE570156-96B3-4DF8-81A5-D9C1CF93E8A8}"/>
              </a:ext>
            </a:extLst>
          </p:cNvPr>
          <p:cNvSpPr/>
          <p:nvPr/>
        </p:nvSpPr>
        <p:spPr>
          <a:xfrm>
            <a:off x="7738280" y="2015319"/>
            <a:ext cx="2693158" cy="1413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792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Class Attribute</a:t>
            </a:r>
          </a:p>
        </p:txBody>
      </p:sp>
      <p:sp>
        <p:nvSpPr>
          <p:cNvPr id="3" name="Content Placeholder 2"/>
          <p:cNvSpPr>
            <a:spLocks noGrp="1"/>
          </p:cNvSpPr>
          <p:nvPr>
            <p:ph idx="1"/>
          </p:nvPr>
        </p:nvSpPr>
        <p:spPr>
          <a:xfrm>
            <a:off x="838200" y="1414466"/>
            <a:ext cx="10858500" cy="3880773"/>
          </a:xfrm>
        </p:spPr>
        <p:txBody>
          <a:bodyPr>
            <a:normAutofit/>
          </a:bodyPr>
          <a:lstStyle/>
          <a:p>
            <a:pPr marL="0" indent="0">
              <a:spcAft>
                <a:spcPts val="600"/>
              </a:spcAft>
              <a:buNone/>
            </a:pPr>
            <a:r>
              <a:rPr lang="en-US" dirty="0"/>
              <a:t>Every element on a web page can also have one or more class attributes</a:t>
            </a:r>
          </a:p>
          <a:p>
            <a:pPr marL="0" indent="0">
              <a:spcAft>
                <a:spcPts val="600"/>
              </a:spcAft>
              <a:buNone/>
            </a:pPr>
            <a:r>
              <a:rPr lang="en-US" dirty="0"/>
              <a:t>Classes can be assigned to </a:t>
            </a:r>
            <a:r>
              <a:rPr lang="en-US" dirty="0">
                <a:solidFill>
                  <a:srgbClr val="FF0000"/>
                </a:solidFill>
              </a:rPr>
              <a:t>multiple elements</a:t>
            </a:r>
            <a:r>
              <a:rPr lang="en-US" dirty="0"/>
              <a:t> on a page</a:t>
            </a:r>
          </a:p>
          <a:p>
            <a:pPr marL="0" indent="0">
              <a:spcAft>
                <a:spcPts val="600"/>
              </a:spcAft>
              <a:buNone/>
            </a:pPr>
            <a:r>
              <a:rPr lang="en-US" dirty="0"/>
              <a:t>Value </a:t>
            </a:r>
            <a:r>
              <a:rPr lang="en-US" dirty="0">
                <a:solidFill>
                  <a:srgbClr val="FF0000"/>
                </a:solidFill>
              </a:rPr>
              <a:t>must</a:t>
            </a:r>
            <a:r>
              <a:rPr lang="en-US" dirty="0"/>
              <a:t> start with a letter or an underscore (_), not a number or any other character</a:t>
            </a:r>
          </a:p>
          <a:p>
            <a:pPr marL="0" indent="0">
              <a:spcAft>
                <a:spcPts val="600"/>
              </a:spcAft>
              <a:buNone/>
            </a:pPr>
            <a:r>
              <a:rPr lang="en-US" dirty="0"/>
              <a:t>Can assign multiple classes to an element, separated by spaces</a:t>
            </a:r>
          </a:p>
        </p:txBody>
      </p:sp>
      <p:grpSp>
        <p:nvGrpSpPr>
          <p:cNvPr id="8" name="Group 7">
            <a:extLst>
              <a:ext uri="{FF2B5EF4-FFF2-40B4-BE49-F238E27FC236}">
                <a16:creationId xmlns:a16="http://schemas.microsoft.com/office/drawing/2014/main" id="{A6F859C6-EC7C-46AE-8D1B-F7EBD25F599B}"/>
              </a:ext>
            </a:extLst>
          </p:cNvPr>
          <p:cNvGrpSpPr/>
          <p:nvPr/>
        </p:nvGrpSpPr>
        <p:grpSpPr>
          <a:xfrm>
            <a:off x="1648191" y="4094907"/>
            <a:ext cx="8895617" cy="1841869"/>
            <a:chOff x="1264470" y="4140400"/>
            <a:chExt cx="8895617" cy="1841869"/>
          </a:xfrm>
        </p:grpSpPr>
        <p:pic>
          <p:nvPicPr>
            <p:cNvPr id="5" name="Picture 4" descr="Text&#10;&#10;Description automatically generated">
              <a:extLst>
                <a:ext uri="{FF2B5EF4-FFF2-40B4-BE49-F238E27FC236}">
                  <a16:creationId xmlns:a16="http://schemas.microsoft.com/office/drawing/2014/main" id="{963F45D6-259C-4DE3-85C6-6EAAA5A20377}"/>
                </a:ext>
              </a:extLst>
            </p:cNvPr>
            <p:cNvPicPr>
              <a:picLocks noChangeAspect="1"/>
            </p:cNvPicPr>
            <p:nvPr/>
          </p:nvPicPr>
          <p:blipFill>
            <a:blip r:embed="rId2"/>
            <a:stretch>
              <a:fillRect/>
            </a:stretch>
          </p:blipFill>
          <p:spPr>
            <a:xfrm>
              <a:off x="1264470" y="4140401"/>
              <a:ext cx="3511397" cy="1841868"/>
            </a:xfrm>
            <a:prstGeom prst="rect">
              <a:avLst/>
            </a:prstGeom>
          </p:spPr>
        </p:pic>
        <p:pic>
          <p:nvPicPr>
            <p:cNvPr id="7" name="Picture 6" descr="Text&#10;&#10;Description automatically generated">
              <a:extLst>
                <a:ext uri="{FF2B5EF4-FFF2-40B4-BE49-F238E27FC236}">
                  <a16:creationId xmlns:a16="http://schemas.microsoft.com/office/drawing/2014/main" id="{CE87E57E-202B-433C-824D-A6FD1936B9AB}"/>
                </a:ext>
              </a:extLst>
            </p:cNvPr>
            <p:cNvPicPr>
              <a:picLocks noChangeAspect="1"/>
            </p:cNvPicPr>
            <p:nvPr/>
          </p:nvPicPr>
          <p:blipFill>
            <a:blip r:embed="rId3"/>
            <a:stretch>
              <a:fillRect/>
            </a:stretch>
          </p:blipFill>
          <p:spPr>
            <a:xfrm>
              <a:off x="5835705" y="4140400"/>
              <a:ext cx="4324382" cy="1841867"/>
            </a:xfrm>
            <a:prstGeom prst="rect">
              <a:avLst/>
            </a:prstGeom>
          </p:spPr>
        </p:pic>
      </p:grpSp>
    </p:spTree>
    <p:extLst>
      <p:ext uri="{BB962C8B-B14F-4D97-AF65-F5344CB8AC3E}">
        <p14:creationId xmlns:p14="http://schemas.microsoft.com/office/powerpoint/2010/main" val="2088593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Little More HTML</a:t>
            </a:r>
          </a:p>
        </p:txBody>
      </p:sp>
      <p:sp>
        <p:nvSpPr>
          <p:cNvPr id="3" name="Content Placeholder 2"/>
          <p:cNvSpPr>
            <a:spLocks noGrp="1"/>
          </p:cNvSpPr>
          <p:nvPr>
            <p:ph idx="1"/>
          </p:nvPr>
        </p:nvSpPr>
        <p:spPr>
          <a:xfrm>
            <a:off x="1119673" y="1363607"/>
            <a:ext cx="10448349" cy="4691960"/>
          </a:xfrm>
        </p:spPr>
        <p:txBody>
          <a:bodyPr>
            <a:noAutofit/>
          </a:bodyPr>
          <a:lstStyle/>
          <a:p>
            <a:pPr marL="0" indent="0">
              <a:buNone/>
            </a:pPr>
            <a:r>
              <a:rPr lang="en-US" dirty="0"/>
              <a:t>They are similar, but there are important differences</a:t>
            </a:r>
          </a:p>
          <a:p>
            <a:pPr marL="0" indent="0" algn="ctr">
              <a:buNone/>
            </a:pPr>
            <a:r>
              <a:rPr lang="en-US" sz="6000" dirty="0">
                <a:solidFill>
                  <a:srgbClr val="0070C0"/>
                </a:solidFill>
                <a:latin typeface="Courier New" panose="02070309020205020404" pitchFamily="49" charset="0"/>
                <a:cs typeface="Courier New" panose="02070309020205020404" pitchFamily="49" charset="0"/>
              </a:rPr>
              <a:t>class</a:t>
            </a:r>
            <a:endParaRPr lang="en-US" dirty="0">
              <a:solidFill>
                <a:srgbClr val="0070C0"/>
              </a:solidFill>
              <a:latin typeface="Courier New" panose="02070309020205020404" pitchFamily="49" charset="0"/>
              <a:cs typeface="Courier New" panose="02070309020205020404" pitchFamily="49" charset="0"/>
            </a:endParaRPr>
          </a:p>
          <a:p>
            <a:pPr marL="0" indent="0">
              <a:buNone/>
            </a:pPr>
            <a:r>
              <a:rPr lang="en-US" dirty="0">
                <a:cs typeface="Courier New" panose="02070309020205020404" pitchFamily="49" charset="0"/>
              </a:rPr>
              <a:t>Allows us to identify a group of similar elements so that we can manipulate those elements selectively</a:t>
            </a:r>
          </a:p>
          <a:p>
            <a:pPr marL="0" indent="0">
              <a:buNone/>
            </a:pPr>
            <a:r>
              <a:rPr lang="en-US" dirty="0">
                <a:cs typeface="Courier New" panose="02070309020205020404" pitchFamily="49" charset="0"/>
              </a:rPr>
              <a:t>Assigns a value to one or more elements that can be accessed later</a:t>
            </a:r>
          </a:p>
          <a:p>
            <a:pPr marL="0" indent="0">
              <a:buNone/>
            </a:pPr>
            <a:endParaRPr lang="en-US" dirty="0">
              <a:cs typeface="Courier New" panose="02070309020205020404" pitchFamily="49" charset="0"/>
            </a:endParaRPr>
          </a:p>
          <a:p>
            <a:pPr marL="0" indent="0">
              <a:buNone/>
            </a:pPr>
            <a:endParaRPr lang="en-US" dirty="0"/>
          </a:p>
        </p:txBody>
      </p:sp>
      <p:pic>
        <p:nvPicPr>
          <p:cNvPr id="5" name="Picture 4">
            <a:extLst>
              <a:ext uri="{FF2B5EF4-FFF2-40B4-BE49-F238E27FC236}">
                <a16:creationId xmlns:a16="http://schemas.microsoft.com/office/drawing/2014/main" id="{C3B5AC77-216E-92AE-07B4-10D100EC51BF}"/>
              </a:ext>
            </a:extLst>
          </p:cNvPr>
          <p:cNvPicPr>
            <a:picLocks noChangeAspect="1"/>
          </p:cNvPicPr>
          <p:nvPr/>
        </p:nvPicPr>
        <p:blipFill>
          <a:blip r:embed="rId2"/>
          <a:stretch>
            <a:fillRect/>
          </a:stretch>
        </p:blipFill>
        <p:spPr>
          <a:xfrm>
            <a:off x="3499658" y="4298859"/>
            <a:ext cx="5192684" cy="1487791"/>
          </a:xfrm>
          <a:prstGeom prst="rect">
            <a:avLst/>
          </a:prstGeom>
        </p:spPr>
      </p:pic>
    </p:spTree>
    <p:extLst>
      <p:ext uri="{BB962C8B-B14F-4D97-AF65-F5344CB8AC3E}">
        <p14:creationId xmlns:p14="http://schemas.microsoft.com/office/powerpoint/2010/main" val="3995441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Class Attribute</a:t>
            </a:r>
          </a:p>
        </p:txBody>
      </p:sp>
      <p:sp>
        <p:nvSpPr>
          <p:cNvPr id="3" name="Content Placeholder 2"/>
          <p:cNvSpPr>
            <a:spLocks noGrp="1"/>
          </p:cNvSpPr>
          <p:nvPr>
            <p:ph idx="1"/>
          </p:nvPr>
        </p:nvSpPr>
        <p:spPr>
          <a:xfrm>
            <a:off x="838200" y="1414466"/>
            <a:ext cx="5885597" cy="3880773"/>
          </a:xfrm>
        </p:spPr>
        <p:txBody>
          <a:bodyPr>
            <a:normAutofit/>
          </a:bodyPr>
          <a:lstStyle/>
          <a:p>
            <a:pPr marL="0" indent="0">
              <a:spcAft>
                <a:spcPts val="800"/>
              </a:spcAft>
              <a:buNone/>
            </a:pPr>
            <a:r>
              <a:rPr lang="en-US" sz="2800" dirty="0">
                <a:latin typeface="Corbel Light" panose="020B0303020204020204" pitchFamily="34" charset="0"/>
              </a:rPr>
              <a:t>Again, classes can be used to modify an element’s presentation, in multiple elements on a given page. These are the building-blocks used by CSS frameworks</a:t>
            </a:r>
          </a:p>
          <a:p>
            <a:pPr marL="0" indent="0">
              <a:spcAft>
                <a:spcPts val="800"/>
              </a:spcAft>
              <a:buNone/>
            </a:pPr>
            <a:r>
              <a:rPr lang="en-US" dirty="0"/>
              <a:t>To create a class, we use a dot (“.”)</a:t>
            </a:r>
            <a:endParaRPr lang="en-US" sz="2800" dirty="0">
              <a:latin typeface="Corbel Light" panose="020B0303020204020204" pitchFamily="34" charset="0"/>
            </a:endParaRPr>
          </a:p>
        </p:txBody>
      </p:sp>
      <p:pic>
        <p:nvPicPr>
          <p:cNvPr id="6" name="Picture 5" descr="Text&#10;&#10;Description automatically generated">
            <a:extLst>
              <a:ext uri="{FF2B5EF4-FFF2-40B4-BE49-F238E27FC236}">
                <a16:creationId xmlns:a16="http://schemas.microsoft.com/office/drawing/2014/main" id="{E3D20347-8B81-40EE-9977-52E1DD32B2B3}"/>
              </a:ext>
            </a:extLst>
          </p:cNvPr>
          <p:cNvPicPr>
            <a:picLocks noChangeAspect="1"/>
          </p:cNvPicPr>
          <p:nvPr/>
        </p:nvPicPr>
        <p:blipFill>
          <a:blip r:embed="rId2"/>
          <a:stretch>
            <a:fillRect/>
          </a:stretch>
        </p:blipFill>
        <p:spPr>
          <a:xfrm>
            <a:off x="7655818" y="1343818"/>
            <a:ext cx="3062223" cy="4383183"/>
          </a:xfrm>
          <a:prstGeom prst="rect">
            <a:avLst/>
          </a:prstGeom>
        </p:spPr>
      </p:pic>
    </p:spTree>
    <p:extLst>
      <p:ext uri="{BB962C8B-B14F-4D97-AF65-F5344CB8AC3E}">
        <p14:creationId xmlns:p14="http://schemas.microsoft.com/office/powerpoint/2010/main" val="223922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Class Attribute</a:t>
            </a:r>
          </a:p>
        </p:txBody>
      </p:sp>
      <p:sp>
        <p:nvSpPr>
          <p:cNvPr id="3" name="Content Placeholder 2"/>
          <p:cNvSpPr>
            <a:spLocks noGrp="1"/>
          </p:cNvSpPr>
          <p:nvPr>
            <p:ph idx="1"/>
          </p:nvPr>
        </p:nvSpPr>
        <p:spPr>
          <a:xfrm>
            <a:off x="838200" y="1414466"/>
            <a:ext cx="5885597" cy="3880773"/>
          </a:xfrm>
        </p:spPr>
        <p:txBody>
          <a:bodyPr>
            <a:normAutofit/>
          </a:bodyPr>
          <a:lstStyle/>
          <a:p>
            <a:pPr marL="0" indent="0">
              <a:spcAft>
                <a:spcPts val="800"/>
              </a:spcAft>
              <a:buNone/>
            </a:pPr>
            <a:r>
              <a:rPr lang="en-US" sz="2800" dirty="0">
                <a:latin typeface="Corbel Light" panose="020B0303020204020204" pitchFamily="34" charset="0"/>
              </a:rPr>
              <a:t>Will be applied to any element that includes this class</a:t>
            </a:r>
          </a:p>
          <a:p>
            <a:pPr marL="0" indent="0">
              <a:spcAft>
                <a:spcPts val="800"/>
              </a:spcAft>
              <a:buNone/>
            </a:pPr>
            <a:r>
              <a:rPr lang="en-US" dirty="0"/>
              <a:t>More generic</a:t>
            </a:r>
            <a:endParaRPr lang="en-US" sz="2800" dirty="0">
              <a:latin typeface="Corbel Light" panose="020B0303020204020204" pitchFamily="34" charset="0"/>
            </a:endParaRPr>
          </a:p>
        </p:txBody>
      </p:sp>
      <p:pic>
        <p:nvPicPr>
          <p:cNvPr id="6" name="Picture 5" descr="Text&#10;&#10;Description automatically generated">
            <a:extLst>
              <a:ext uri="{FF2B5EF4-FFF2-40B4-BE49-F238E27FC236}">
                <a16:creationId xmlns:a16="http://schemas.microsoft.com/office/drawing/2014/main" id="{E3D20347-8B81-40EE-9977-52E1DD32B2B3}"/>
              </a:ext>
            </a:extLst>
          </p:cNvPr>
          <p:cNvPicPr>
            <a:picLocks noChangeAspect="1"/>
          </p:cNvPicPr>
          <p:nvPr/>
        </p:nvPicPr>
        <p:blipFill>
          <a:blip r:embed="rId2"/>
          <a:stretch>
            <a:fillRect/>
          </a:stretch>
        </p:blipFill>
        <p:spPr>
          <a:xfrm>
            <a:off x="7655818" y="1343818"/>
            <a:ext cx="3062223" cy="4383183"/>
          </a:xfrm>
          <a:prstGeom prst="rect">
            <a:avLst/>
          </a:prstGeom>
        </p:spPr>
      </p:pic>
      <p:sp>
        <p:nvSpPr>
          <p:cNvPr id="2" name="Rectangle 1">
            <a:extLst>
              <a:ext uri="{FF2B5EF4-FFF2-40B4-BE49-F238E27FC236}">
                <a16:creationId xmlns:a16="http://schemas.microsoft.com/office/drawing/2014/main" id="{B8FE5BBB-0D60-4DD1-9039-82FD27DB0026}"/>
              </a:ext>
            </a:extLst>
          </p:cNvPr>
          <p:cNvSpPr/>
          <p:nvPr/>
        </p:nvSpPr>
        <p:spPr>
          <a:xfrm>
            <a:off x="7729182" y="2015319"/>
            <a:ext cx="2693158" cy="1413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9194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Class Attribute</a:t>
            </a:r>
          </a:p>
        </p:txBody>
      </p:sp>
      <p:sp>
        <p:nvSpPr>
          <p:cNvPr id="3" name="Content Placeholder 2"/>
          <p:cNvSpPr>
            <a:spLocks noGrp="1"/>
          </p:cNvSpPr>
          <p:nvPr>
            <p:ph idx="1"/>
          </p:nvPr>
        </p:nvSpPr>
        <p:spPr>
          <a:xfrm>
            <a:off x="838200" y="1414466"/>
            <a:ext cx="5885597" cy="3880773"/>
          </a:xfrm>
        </p:spPr>
        <p:txBody>
          <a:bodyPr>
            <a:normAutofit/>
          </a:bodyPr>
          <a:lstStyle/>
          <a:p>
            <a:pPr marL="0" indent="0">
              <a:spcAft>
                <a:spcPts val="800"/>
              </a:spcAft>
              <a:buNone/>
            </a:pPr>
            <a:r>
              <a:rPr lang="en-US" sz="2800" dirty="0">
                <a:latin typeface="Corbel Light" panose="020B0303020204020204" pitchFamily="34" charset="0"/>
              </a:rPr>
              <a:t>Will be applied only to paragraph elements</a:t>
            </a:r>
          </a:p>
          <a:p>
            <a:pPr marL="0" indent="0">
              <a:spcAft>
                <a:spcPts val="800"/>
              </a:spcAft>
              <a:buNone/>
            </a:pPr>
            <a:r>
              <a:rPr lang="en-US" dirty="0"/>
              <a:t>More specific</a:t>
            </a:r>
            <a:endParaRPr lang="en-US" sz="2800" dirty="0">
              <a:latin typeface="Corbel Light" panose="020B0303020204020204" pitchFamily="34" charset="0"/>
            </a:endParaRPr>
          </a:p>
        </p:txBody>
      </p:sp>
      <p:pic>
        <p:nvPicPr>
          <p:cNvPr id="6" name="Picture 5" descr="Text&#10;&#10;Description automatically generated">
            <a:extLst>
              <a:ext uri="{FF2B5EF4-FFF2-40B4-BE49-F238E27FC236}">
                <a16:creationId xmlns:a16="http://schemas.microsoft.com/office/drawing/2014/main" id="{E3D20347-8B81-40EE-9977-52E1DD32B2B3}"/>
              </a:ext>
            </a:extLst>
          </p:cNvPr>
          <p:cNvPicPr>
            <a:picLocks noChangeAspect="1"/>
          </p:cNvPicPr>
          <p:nvPr/>
        </p:nvPicPr>
        <p:blipFill>
          <a:blip r:embed="rId2"/>
          <a:stretch>
            <a:fillRect/>
          </a:stretch>
        </p:blipFill>
        <p:spPr>
          <a:xfrm>
            <a:off x="7655818" y="1343818"/>
            <a:ext cx="3062223" cy="4383183"/>
          </a:xfrm>
          <a:prstGeom prst="rect">
            <a:avLst/>
          </a:prstGeom>
        </p:spPr>
      </p:pic>
      <p:sp>
        <p:nvSpPr>
          <p:cNvPr id="2" name="Rectangle 1">
            <a:extLst>
              <a:ext uri="{FF2B5EF4-FFF2-40B4-BE49-F238E27FC236}">
                <a16:creationId xmlns:a16="http://schemas.microsoft.com/office/drawing/2014/main" id="{B8FE5BBB-0D60-4DD1-9039-82FD27DB0026}"/>
              </a:ext>
            </a:extLst>
          </p:cNvPr>
          <p:cNvSpPr/>
          <p:nvPr/>
        </p:nvSpPr>
        <p:spPr>
          <a:xfrm>
            <a:off x="7729182" y="4267214"/>
            <a:ext cx="2693158" cy="14136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3590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02A489-EB57-4227-AF47-C4570561D15E}"/>
              </a:ext>
            </a:extLst>
          </p:cNvPr>
          <p:cNvSpPr>
            <a:spLocks noGrp="1"/>
          </p:cNvSpPr>
          <p:nvPr>
            <p:ph type="title"/>
          </p:nvPr>
        </p:nvSpPr>
        <p:spPr/>
        <p:txBody>
          <a:bodyPr/>
          <a:lstStyle/>
          <a:p>
            <a:r>
              <a:rPr lang="en-US" dirty="0"/>
              <a:t>CSS Text Properties</a:t>
            </a:r>
          </a:p>
        </p:txBody>
      </p:sp>
      <p:sp>
        <p:nvSpPr>
          <p:cNvPr id="5" name="Text Placeholder 4">
            <a:extLst>
              <a:ext uri="{FF2B5EF4-FFF2-40B4-BE49-F238E27FC236}">
                <a16:creationId xmlns:a16="http://schemas.microsoft.com/office/drawing/2014/main" id="{0A8B184D-E1EA-4019-A254-84DD99AE480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2717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Text Properties</a:t>
            </a:r>
          </a:p>
        </p:txBody>
      </p:sp>
      <p:sp>
        <p:nvSpPr>
          <p:cNvPr id="3" name="Content Placeholder 2"/>
          <p:cNvSpPr>
            <a:spLocks noGrp="1"/>
          </p:cNvSpPr>
          <p:nvPr>
            <p:ph idx="1"/>
          </p:nvPr>
        </p:nvSpPr>
        <p:spPr>
          <a:xfrm>
            <a:off x="838199" y="1690688"/>
            <a:ext cx="10898875" cy="4336388"/>
          </a:xfrm>
        </p:spPr>
        <p:txBody>
          <a:bodyPr>
            <a:normAutofit/>
          </a:bodyPr>
          <a:lstStyle/>
          <a:p>
            <a:pPr marL="0" indent="0">
              <a:spcAft>
                <a:spcPts val="600"/>
              </a:spcAft>
              <a:buNone/>
            </a:pPr>
            <a:r>
              <a:rPr lang="en-US" sz="2400" b="1" dirty="0">
                <a:latin typeface="Courier New" panose="02070309020205020404" pitchFamily="49" charset="0"/>
                <a:cs typeface="Courier New" panose="02070309020205020404" pitchFamily="49" charset="0"/>
              </a:rPr>
              <a:t>text-align:</a:t>
            </a:r>
            <a:r>
              <a:rPr lang="en-US" sz="2400" dirty="0"/>
              <a:t> (left, right, center, justified) -- </a:t>
            </a:r>
            <a:r>
              <a:rPr lang="en-US" sz="2400" b="1" dirty="0">
                <a:latin typeface="Courier New" panose="02070309020205020404" pitchFamily="49" charset="0"/>
                <a:cs typeface="Courier New" panose="02070309020205020404" pitchFamily="49" charset="0"/>
              </a:rPr>
              <a:t>p{</a:t>
            </a:r>
            <a:r>
              <a:rPr lang="en-US" sz="2400" b="1" dirty="0" err="1">
                <a:latin typeface="Courier New" panose="02070309020205020404" pitchFamily="49" charset="0"/>
                <a:cs typeface="Courier New" panose="02070309020205020404" pitchFamily="49" charset="0"/>
              </a:rPr>
              <a:t>text-align:center</a:t>
            </a:r>
            <a:r>
              <a:rPr lang="en-US" sz="2400" b="1" dirty="0">
                <a:latin typeface="Courier New" panose="02070309020205020404" pitchFamily="49" charset="0"/>
                <a:cs typeface="Courier New" panose="02070309020205020404" pitchFamily="49" charset="0"/>
              </a:rPr>
              <a:t>;}</a:t>
            </a:r>
          </a:p>
          <a:p>
            <a:pPr marL="0" indent="0">
              <a:spcAft>
                <a:spcPts val="600"/>
              </a:spcAft>
              <a:buNone/>
            </a:pPr>
            <a:r>
              <a:rPr lang="en-US" sz="2400" b="1" dirty="0">
                <a:latin typeface="Courier New" panose="02070309020205020404" pitchFamily="49" charset="0"/>
                <a:cs typeface="Courier New" panose="02070309020205020404" pitchFamily="49" charset="0"/>
              </a:rPr>
              <a:t>text-indent:</a:t>
            </a:r>
            <a:r>
              <a:rPr lang="en-US" sz="2400" dirty="0"/>
              <a:t> (pixels or percentage) -- </a:t>
            </a:r>
            <a:r>
              <a:rPr lang="en-US" sz="2400" b="1" dirty="0">
                <a:latin typeface="Courier New" panose="02070309020205020404" pitchFamily="49" charset="0"/>
                <a:cs typeface="Courier New" panose="02070309020205020404" pitchFamily="49" charset="0"/>
              </a:rPr>
              <a:t>p{text-indent: 5%;}</a:t>
            </a:r>
          </a:p>
          <a:p>
            <a:pPr marL="0" indent="0">
              <a:spcAft>
                <a:spcPts val="600"/>
              </a:spcAft>
              <a:buNone/>
            </a:pPr>
            <a:r>
              <a:rPr lang="en-US" sz="2400" b="1" dirty="0">
                <a:latin typeface="Courier New" panose="02070309020205020404" pitchFamily="49" charset="0"/>
                <a:cs typeface="Courier New" panose="02070309020205020404" pitchFamily="49" charset="0"/>
              </a:rPr>
              <a:t>text-decoration:</a:t>
            </a:r>
            <a:r>
              <a:rPr lang="en-US" sz="2400" dirty="0"/>
              <a:t> (none, </a:t>
            </a:r>
            <a:r>
              <a:rPr lang="en-US" sz="2400" dirty="0" err="1"/>
              <a:t>overline</a:t>
            </a:r>
            <a:r>
              <a:rPr lang="en-US" sz="2400" dirty="0"/>
              <a:t>, underline, line-through) -- </a:t>
            </a:r>
            <a:r>
              <a:rPr lang="en-US" sz="2400" b="1" dirty="0">
                <a:latin typeface="Courier New" panose="02070309020205020404" pitchFamily="49" charset="0"/>
                <a:cs typeface="Courier New" panose="02070309020205020404" pitchFamily="49" charset="0"/>
              </a:rPr>
              <a:t>p{text-decoration: underline;}</a:t>
            </a:r>
          </a:p>
          <a:p>
            <a:pPr marL="0" indent="0">
              <a:spcAft>
                <a:spcPts val="600"/>
              </a:spcAft>
              <a:buNone/>
            </a:pPr>
            <a:r>
              <a:rPr lang="en-US" sz="2400" b="1" dirty="0">
                <a:latin typeface="Courier New" panose="02070309020205020404" pitchFamily="49" charset="0"/>
                <a:cs typeface="Courier New" panose="02070309020205020404" pitchFamily="49" charset="0"/>
              </a:rPr>
              <a:t>word-spacing:</a:t>
            </a:r>
            <a:r>
              <a:rPr lang="en-US" sz="2400" dirty="0"/>
              <a:t> (pixels) -- </a:t>
            </a:r>
            <a:r>
              <a:rPr lang="en-US" sz="2400" b="1" dirty="0">
                <a:latin typeface="Courier New" panose="02070309020205020404" pitchFamily="49" charset="0"/>
                <a:cs typeface="Courier New" panose="02070309020205020404" pitchFamily="49" charset="0"/>
              </a:rPr>
              <a:t>p{word-spacing: 5px;}</a:t>
            </a:r>
          </a:p>
          <a:p>
            <a:pPr marL="0" indent="0">
              <a:spcAft>
                <a:spcPts val="600"/>
              </a:spcAft>
              <a:buNone/>
            </a:pPr>
            <a:r>
              <a:rPr lang="en-US" sz="2400" b="1" dirty="0">
                <a:latin typeface="Courier New" panose="02070309020205020404" pitchFamily="49" charset="0"/>
                <a:cs typeface="Courier New" panose="02070309020205020404" pitchFamily="49" charset="0"/>
              </a:rPr>
              <a:t>letter-spacing:</a:t>
            </a:r>
            <a:r>
              <a:rPr lang="en-US" sz="2400" dirty="0"/>
              <a:t> (pixels) -- </a:t>
            </a:r>
            <a:r>
              <a:rPr lang="en-US" sz="2400" b="1" dirty="0">
                <a:latin typeface="Courier New" panose="02070309020205020404" pitchFamily="49" charset="0"/>
                <a:cs typeface="Courier New" panose="02070309020205020404" pitchFamily="49" charset="0"/>
              </a:rPr>
              <a:t>p{letter-spacing: 5px;}</a:t>
            </a:r>
          </a:p>
        </p:txBody>
      </p:sp>
    </p:spTree>
    <p:extLst>
      <p:ext uri="{BB962C8B-B14F-4D97-AF65-F5344CB8AC3E}">
        <p14:creationId xmlns:p14="http://schemas.microsoft.com/office/powerpoint/2010/main" val="426814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Text Properties</a:t>
            </a:r>
          </a:p>
        </p:txBody>
      </p:sp>
      <p:sp>
        <p:nvSpPr>
          <p:cNvPr id="3" name="Content Placeholder 2"/>
          <p:cNvSpPr>
            <a:spLocks noGrp="1"/>
          </p:cNvSpPr>
          <p:nvPr>
            <p:ph idx="1"/>
          </p:nvPr>
        </p:nvSpPr>
        <p:spPr>
          <a:xfrm>
            <a:off x="838200" y="1690688"/>
            <a:ext cx="11221528" cy="5219700"/>
          </a:xfrm>
        </p:spPr>
        <p:txBody>
          <a:bodyPr>
            <a:normAutofit/>
          </a:bodyPr>
          <a:lstStyle/>
          <a:p>
            <a:pPr marL="0" indent="0">
              <a:spcAft>
                <a:spcPts val="600"/>
              </a:spcAft>
              <a:buNone/>
            </a:pPr>
            <a:r>
              <a:rPr lang="en-US" sz="2400" b="1" dirty="0">
                <a:latin typeface="Courier New" panose="02070309020205020404" pitchFamily="49" charset="0"/>
                <a:cs typeface="Courier New" panose="02070309020205020404" pitchFamily="49" charset="0"/>
              </a:rPr>
              <a:t>line-height:</a:t>
            </a:r>
            <a:r>
              <a:rPr lang="en-US" sz="2400" dirty="0"/>
              <a:t> (pixels, percentage, number) --</a:t>
            </a:r>
            <a:br>
              <a:rPr lang="en-US" sz="2400" dirty="0"/>
            </a:br>
            <a:r>
              <a:rPr lang="en-US" sz="2400" b="1" dirty="0">
                <a:latin typeface="Courier New" panose="02070309020205020404" pitchFamily="49" charset="0"/>
                <a:cs typeface="Courier New" panose="02070309020205020404" pitchFamily="49" charset="0"/>
              </a:rPr>
              <a:t>p{line-height: 2;}  </a:t>
            </a:r>
            <a:r>
              <a:rPr lang="en-US" sz="2400" dirty="0">
                <a:solidFill>
                  <a:schemeClr val="accent6">
                    <a:lumMod val="75000"/>
                  </a:schemeClr>
                </a:solidFill>
              </a:rPr>
              <a:t>/* this is double space */</a:t>
            </a:r>
          </a:p>
          <a:p>
            <a:pPr marL="0" indent="0">
              <a:spcAft>
                <a:spcPts val="600"/>
              </a:spcAft>
              <a:buNone/>
            </a:pPr>
            <a:r>
              <a:rPr lang="en-US" sz="2400" b="1" dirty="0">
                <a:latin typeface="Courier New" panose="02070309020205020404" pitchFamily="49" charset="0"/>
                <a:cs typeface="Courier New" panose="02070309020205020404" pitchFamily="49" charset="0"/>
              </a:rPr>
              <a:t>color:</a:t>
            </a:r>
            <a:r>
              <a:rPr lang="en-US" sz="2400" dirty="0"/>
              <a:t> (name, hex, </a:t>
            </a:r>
            <a:r>
              <a:rPr lang="en-US" sz="2400" dirty="0" err="1"/>
              <a:t>rgb</a:t>
            </a:r>
            <a:r>
              <a:rPr lang="en-US" sz="2400" dirty="0"/>
              <a:t>, </a:t>
            </a:r>
            <a:r>
              <a:rPr lang="en-US" sz="2400" dirty="0" err="1"/>
              <a:t>rgba</a:t>
            </a:r>
            <a:r>
              <a:rPr lang="en-US" sz="2400" dirty="0"/>
              <a:t>) -- </a:t>
            </a:r>
            <a:r>
              <a:rPr lang="en-US" sz="2400" b="1" dirty="0">
                <a:latin typeface="Courier New" panose="02070309020205020404" pitchFamily="49" charset="0"/>
                <a:cs typeface="Courier New" panose="02070309020205020404" pitchFamily="49" charset="0"/>
              </a:rPr>
              <a:t>p{color: red;}</a:t>
            </a:r>
          </a:p>
          <a:p>
            <a:pPr marL="0" indent="0">
              <a:spcAft>
                <a:spcPts val="600"/>
              </a:spcAft>
              <a:buNone/>
            </a:pPr>
            <a:r>
              <a:rPr lang="en-US" sz="2400" b="1" dirty="0">
                <a:latin typeface="Courier New" panose="02070309020205020404" pitchFamily="49" charset="0"/>
                <a:cs typeface="Courier New" panose="02070309020205020404" pitchFamily="49" charset="0"/>
              </a:rPr>
              <a:t>font-family:</a:t>
            </a:r>
            <a:r>
              <a:rPr lang="en-US" sz="2400" dirty="0"/>
              <a:t> (</a:t>
            </a:r>
            <a:r>
              <a:rPr lang="en-US" sz="2400" dirty="0" err="1"/>
              <a:t>specific,to,general</a:t>
            </a:r>
            <a:r>
              <a:rPr lang="en-US" sz="2400" dirty="0"/>
              <a:t>) -- </a:t>
            </a:r>
            <a:br>
              <a:rPr lang="en-US" sz="2400" dirty="0"/>
            </a:br>
            <a:r>
              <a:rPr lang="en-US" sz="2400" b="1" dirty="0">
                <a:latin typeface="Courier New" panose="02070309020205020404" pitchFamily="49" charset="0"/>
                <a:cs typeface="Courier New" panose="02070309020205020404" pitchFamily="49" charset="0"/>
              </a:rPr>
              <a:t>p{</a:t>
            </a:r>
            <a:r>
              <a:rPr lang="en-US" sz="2400" b="1" dirty="0" err="1">
                <a:latin typeface="Courier New" panose="02070309020205020404" pitchFamily="49" charset="0"/>
                <a:cs typeface="Courier New" panose="02070309020205020404" pitchFamily="49" charset="0"/>
              </a:rPr>
              <a:t>font-family:”Times</a:t>
            </a:r>
            <a:r>
              <a:rPr lang="en-US" sz="2400" b="1" dirty="0">
                <a:latin typeface="Courier New" panose="02070309020205020404" pitchFamily="49" charset="0"/>
                <a:cs typeface="Courier New" panose="02070309020205020404" pitchFamily="49" charset="0"/>
              </a:rPr>
              <a:t> New Roman”, Georgia, Serif;}</a:t>
            </a:r>
          </a:p>
        </p:txBody>
      </p:sp>
    </p:spTree>
    <p:extLst>
      <p:ext uri="{BB962C8B-B14F-4D97-AF65-F5344CB8AC3E}">
        <p14:creationId xmlns:p14="http://schemas.microsoft.com/office/powerpoint/2010/main" val="163963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Text Properties</a:t>
            </a:r>
          </a:p>
        </p:txBody>
      </p:sp>
      <p:sp>
        <p:nvSpPr>
          <p:cNvPr id="3" name="Content Placeholder 2"/>
          <p:cNvSpPr>
            <a:spLocks noGrp="1"/>
          </p:cNvSpPr>
          <p:nvPr>
            <p:ph idx="1"/>
          </p:nvPr>
        </p:nvSpPr>
        <p:spPr>
          <a:xfrm>
            <a:off x="838200" y="1690688"/>
            <a:ext cx="11187023" cy="4063131"/>
          </a:xfrm>
        </p:spPr>
        <p:txBody>
          <a:bodyPr>
            <a:normAutofit/>
          </a:bodyPr>
          <a:lstStyle/>
          <a:p>
            <a:pPr marL="0" indent="0">
              <a:buNone/>
            </a:pPr>
            <a:r>
              <a:rPr lang="en-US" sz="2400" b="1" dirty="0">
                <a:latin typeface="Courier New" panose="02070309020205020404" pitchFamily="49" charset="0"/>
                <a:cs typeface="Courier New" panose="02070309020205020404" pitchFamily="49" charset="0"/>
              </a:rPr>
              <a:t>font-size:</a:t>
            </a:r>
            <a:r>
              <a:rPr lang="en-US" sz="2400" dirty="0"/>
              <a:t> (</a:t>
            </a:r>
            <a:r>
              <a:rPr lang="en-US" sz="2400" dirty="0" err="1"/>
              <a:t>px</a:t>
            </a:r>
            <a:r>
              <a:rPr lang="en-US" sz="2400" dirty="0"/>
              <a:t>, </a:t>
            </a:r>
            <a:r>
              <a:rPr lang="en-US" sz="2400" dirty="0" err="1"/>
              <a:t>pt</a:t>
            </a:r>
            <a:r>
              <a:rPr lang="en-US" sz="2400" dirty="0"/>
              <a:t>, </a:t>
            </a:r>
            <a:r>
              <a:rPr lang="en-US" sz="2400" dirty="0" err="1"/>
              <a:t>em</a:t>
            </a:r>
            <a:r>
              <a:rPr lang="en-US" sz="2400" dirty="0"/>
              <a:t>, or %) -- </a:t>
            </a:r>
            <a:r>
              <a:rPr lang="en-US" sz="2400" b="1" dirty="0">
                <a:latin typeface="Courier New" panose="02070309020205020404" pitchFamily="49" charset="0"/>
                <a:cs typeface="Courier New" panose="02070309020205020404" pitchFamily="49" charset="0"/>
              </a:rPr>
              <a:t>p{font-size: 10px;}</a:t>
            </a:r>
          </a:p>
          <a:p>
            <a:pPr marL="0" indent="0">
              <a:buNone/>
            </a:pPr>
            <a:r>
              <a:rPr lang="en-US" sz="2400" b="1" dirty="0">
                <a:latin typeface="Courier New" panose="02070309020205020404" pitchFamily="49" charset="0"/>
                <a:cs typeface="Courier New" panose="02070309020205020404" pitchFamily="49" charset="0"/>
              </a:rPr>
              <a:t>font-weight:</a:t>
            </a:r>
            <a:r>
              <a:rPr lang="en-US" sz="2400" dirty="0"/>
              <a:t> (lighter, normal, bold, bolder, or value 100-900) -- </a:t>
            </a:r>
          </a:p>
          <a:p>
            <a:pPr marL="457200" lvl="1" indent="0">
              <a:buNone/>
            </a:pPr>
            <a:r>
              <a:rPr lang="en-US" b="1" dirty="0">
                <a:latin typeface="Courier New" panose="02070309020205020404" pitchFamily="49" charset="0"/>
                <a:cs typeface="Courier New" panose="02070309020205020404" pitchFamily="49" charset="0"/>
              </a:rPr>
              <a:t>p{</a:t>
            </a:r>
            <a:r>
              <a:rPr lang="en-US" b="1" dirty="0" err="1">
                <a:latin typeface="Courier New" panose="02070309020205020404" pitchFamily="49" charset="0"/>
                <a:cs typeface="Courier New" panose="02070309020205020404" pitchFamily="49" charset="0"/>
              </a:rPr>
              <a:t>font-weight:bold</a:t>
            </a:r>
            <a:r>
              <a:rPr lang="en-US" b="1" dirty="0">
                <a:latin typeface="Courier New" panose="02070309020205020404" pitchFamily="49" charset="0"/>
                <a:cs typeface="Courier New" panose="02070309020205020404" pitchFamily="49" charset="0"/>
              </a:rPr>
              <a:t>;}</a:t>
            </a:r>
          </a:p>
          <a:p>
            <a:pPr marL="0" indent="0">
              <a:buNone/>
            </a:pPr>
            <a:r>
              <a:rPr lang="en-US" sz="2400" b="1" dirty="0">
                <a:latin typeface="Courier New" panose="02070309020205020404" pitchFamily="49" charset="0"/>
                <a:cs typeface="Courier New" panose="02070309020205020404" pitchFamily="49" charset="0"/>
              </a:rPr>
              <a:t>font-style:</a:t>
            </a:r>
            <a:r>
              <a:rPr lang="en-US" sz="2400" dirty="0"/>
              <a:t> (italic, oblique) -- </a:t>
            </a:r>
            <a:r>
              <a:rPr lang="en-US" sz="2400" b="1" dirty="0">
                <a:latin typeface="Courier New" panose="02070309020205020404" pitchFamily="49" charset="0"/>
                <a:cs typeface="Courier New" panose="02070309020205020404" pitchFamily="49" charset="0"/>
              </a:rPr>
              <a:t>p{</a:t>
            </a:r>
            <a:r>
              <a:rPr lang="en-US" sz="2400" b="1" dirty="0" err="1">
                <a:latin typeface="Courier New" panose="02070309020205020404" pitchFamily="49" charset="0"/>
                <a:cs typeface="Courier New" panose="02070309020205020404" pitchFamily="49" charset="0"/>
              </a:rPr>
              <a:t>font-style:italic</a:t>
            </a:r>
            <a:r>
              <a:rPr lang="en-US" sz="24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7604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Background</a:t>
            </a:r>
          </a:p>
        </p:txBody>
      </p:sp>
      <p:sp>
        <p:nvSpPr>
          <p:cNvPr id="3" name="Content Placeholder 2"/>
          <p:cNvSpPr>
            <a:spLocks noGrp="1"/>
          </p:cNvSpPr>
          <p:nvPr>
            <p:ph idx="1"/>
          </p:nvPr>
        </p:nvSpPr>
        <p:spPr>
          <a:xfrm>
            <a:off x="838200" y="1690688"/>
            <a:ext cx="11133666" cy="5082520"/>
          </a:xfrm>
        </p:spPr>
        <p:txBody>
          <a:bodyPr>
            <a:normAutofit/>
          </a:bodyPr>
          <a:lstStyle/>
          <a:p>
            <a:pPr marL="0" indent="0">
              <a:buNone/>
            </a:pPr>
            <a:r>
              <a:rPr lang="en-US" sz="2400" b="1" dirty="0">
                <a:latin typeface="Courier New" panose="02070309020205020404" pitchFamily="49" charset="0"/>
                <a:cs typeface="Courier New" panose="02070309020205020404" pitchFamily="49" charset="0"/>
              </a:rPr>
              <a:t>background-color:</a:t>
            </a:r>
            <a:r>
              <a:rPr lang="en-US" sz="2400" dirty="0"/>
              <a:t> (name, hex, </a:t>
            </a:r>
            <a:r>
              <a:rPr lang="en-US" sz="2400" dirty="0" err="1"/>
              <a:t>rgb</a:t>
            </a:r>
            <a:r>
              <a:rPr lang="en-US" sz="2400" dirty="0"/>
              <a:t>, </a:t>
            </a:r>
            <a:r>
              <a:rPr lang="en-US" sz="2400" dirty="0" err="1"/>
              <a:t>rgba</a:t>
            </a:r>
            <a:r>
              <a:rPr lang="en-US" sz="2400" dirty="0"/>
              <a:t>) -- </a:t>
            </a:r>
            <a:r>
              <a:rPr lang="en-US" sz="2400" b="1" dirty="0">
                <a:latin typeface="Courier New" panose="02070309020205020404" pitchFamily="49" charset="0"/>
                <a:cs typeface="Courier New" panose="02070309020205020404" pitchFamily="49" charset="0"/>
              </a:rPr>
              <a:t>p{background-color: green;}</a:t>
            </a:r>
          </a:p>
          <a:p>
            <a:pPr marL="0" indent="0">
              <a:buNone/>
            </a:pPr>
            <a:r>
              <a:rPr lang="en-US" sz="2400" b="1" dirty="0">
                <a:latin typeface="Courier New" panose="02070309020205020404" pitchFamily="49" charset="0"/>
                <a:cs typeface="Courier New" panose="02070309020205020404" pitchFamily="49" charset="0"/>
              </a:rPr>
              <a:t>background-image:</a:t>
            </a:r>
            <a:r>
              <a:rPr lang="en-US" sz="2400" dirty="0"/>
              <a:t> </a:t>
            </a:r>
            <a:r>
              <a:rPr lang="en-US" sz="2400" dirty="0" err="1"/>
              <a:t>url</a:t>
            </a:r>
            <a:r>
              <a:rPr lang="en-US" sz="2400" dirty="0"/>
              <a:t>(</a:t>
            </a:r>
            <a:r>
              <a:rPr lang="en-US" sz="2400" dirty="0" err="1"/>
              <a:t>imageLocation</a:t>
            </a:r>
            <a:r>
              <a:rPr lang="en-US" sz="2400" dirty="0"/>
              <a:t> relative or abs) -- </a:t>
            </a:r>
            <a:r>
              <a:rPr lang="en-US" sz="2400" b="1" dirty="0">
                <a:latin typeface="Courier New" panose="02070309020205020404" pitchFamily="49" charset="0"/>
                <a:cs typeface="Courier New" panose="02070309020205020404" pitchFamily="49" charset="0"/>
              </a:rPr>
              <a:t>p{background-image: </a:t>
            </a:r>
            <a:r>
              <a:rPr lang="en-US" sz="2400" b="1" dirty="0" err="1">
                <a:latin typeface="Courier New" panose="02070309020205020404" pitchFamily="49" charset="0"/>
                <a:cs typeface="Courier New" panose="02070309020205020404" pitchFamily="49" charset="0"/>
              </a:rPr>
              <a:t>url</a:t>
            </a:r>
            <a:r>
              <a:rPr lang="en-US" sz="2400" b="1" dirty="0">
                <a:latin typeface="Courier New" panose="02070309020205020404" pitchFamily="49" charset="0"/>
                <a:cs typeface="Courier New" panose="02070309020205020404" pitchFamily="49" charset="0"/>
              </a:rPr>
              <a:t>(“images/bg.jpg”);}</a:t>
            </a:r>
          </a:p>
          <a:p>
            <a:pPr marL="0" indent="0">
              <a:buNone/>
            </a:pPr>
            <a:r>
              <a:rPr lang="en-US" sz="2400" b="1" dirty="0">
                <a:latin typeface="Courier New" panose="02070309020205020404" pitchFamily="49" charset="0"/>
                <a:cs typeface="Courier New" panose="02070309020205020404" pitchFamily="49" charset="0"/>
              </a:rPr>
              <a:t>background-repeat:</a:t>
            </a:r>
            <a:r>
              <a:rPr lang="en-US" sz="2400" dirty="0"/>
              <a:t> (no-repeat, repeat-x, repeat-y, repeat) -- </a:t>
            </a:r>
            <a:r>
              <a:rPr lang="en-US" sz="2400" b="1" dirty="0">
                <a:latin typeface="Courier New" panose="02070309020205020404" pitchFamily="49" charset="0"/>
                <a:cs typeface="Courier New" panose="02070309020205020404" pitchFamily="49" charset="0"/>
              </a:rPr>
              <a:t>p{background-repeat: no-repeat;}</a:t>
            </a:r>
          </a:p>
          <a:p>
            <a:pPr marL="0" indent="0">
              <a:buNone/>
            </a:pPr>
            <a:r>
              <a:rPr lang="en-US" sz="2400" b="1" dirty="0">
                <a:latin typeface="Courier New" panose="02070309020205020404" pitchFamily="49" charset="0"/>
                <a:cs typeface="Courier New" panose="02070309020205020404" pitchFamily="49" charset="0"/>
              </a:rPr>
              <a:t>background-size:</a:t>
            </a:r>
            <a:r>
              <a:rPr lang="en-US" sz="2400" dirty="0"/>
              <a:t> (width and height in px or percent, or the word “cover”) -- </a:t>
            </a:r>
            <a:r>
              <a:rPr lang="en-US" sz="2400" b="1" dirty="0">
                <a:latin typeface="Courier New" panose="02070309020205020404" pitchFamily="49" charset="0"/>
                <a:cs typeface="Courier New" panose="02070309020205020404" pitchFamily="49" charset="0"/>
              </a:rPr>
              <a:t>p{background-size: cover;}</a:t>
            </a:r>
          </a:p>
        </p:txBody>
      </p:sp>
    </p:spTree>
    <p:extLst>
      <p:ext uri="{BB962C8B-B14F-4D97-AF65-F5344CB8AC3E}">
        <p14:creationId xmlns:p14="http://schemas.microsoft.com/office/powerpoint/2010/main" val="351072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Background</a:t>
            </a:r>
          </a:p>
        </p:txBody>
      </p:sp>
      <p:sp>
        <p:nvSpPr>
          <p:cNvPr id="3" name="Content Placeholder 2"/>
          <p:cNvSpPr>
            <a:spLocks noGrp="1"/>
          </p:cNvSpPr>
          <p:nvPr>
            <p:ph idx="1"/>
          </p:nvPr>
        </p:nvSpPr>
        <p:spPr>
          <a:xfrm>
            <a:off x="736601" y="1321860"/>
            <a:ext cx="9774646" cy="5082520"/>
          </a:xfrm>
        </p:spPr>
        <p:txBody>
          <a:bodyPr>
            <a:normAutofit/>
          </a:bodyPr>
          <a:lstStyle/>
          <a:p>
            <a:pPr marL="0" indent="0">
              <a:buNone/>
            </a:pPr>
            <a:r>
              <a:rPr lang="en-US" sz="2400" b="1" dirty="0">
                <a:latin typeface="Courier New" panose="02070309020205020404" pitchFamily="49" charset="0"/>
                <a:cs typeface="Courier New" panose="02070309020205020404" pitchFamily="49" charset="0"/>
              </a:rPr>
              <a:t>background-position:</a:t>
            </a:r>
            <a:r>
              <a:rPr lang="en-US" sz="2400" dirty="0"/>
              <a:t> (left, right, center, top, bottom, center)</a:t>
            </a:r>
          </a:p>
          <a:p>
            <a:pPr marL="0" indent="0">
              <a:buNone/>
            </a:pPr>
            <a:r>
              <a:rPr lang="en-US" sz="2400" b="1" dirty="0">
                <a:latin typeface="Courier New" panose="02070309020205020404" pitchFamily="49" charset="0"/>
                <a:cs typeface="Courier New" panose="02070309020205020404" pitchFamily="49" charset="0"/>
              </a:rPr>
              <a:t>background-attachment:</a:t>
            </a:r>
            <a:r>
              <a:rPr lang="en-US" sz="2400" dirty="0"/>
              <a:t> (fixed, scroll)</a:t>
            </a:r>
          </a:p>
          <a:p>
            <a:pPr marL="0" indent="0">
              <a:buNone/>
            </a:pPr>
            <a:br>
              <a:rPr lang="en-US" sz="2400" dirty="0"/>
            </a:br>
            <a:r>
              <a:rPr lang="en-US" sz="2400" b="1" dirty="0">
                <a:solidFill>
                  <a:srgbClr val="0070C0"/>
                </a:solidFill>
                <a:latin typeface="Courier New" panose="02070309020205020404" pitchFamily="49" charset="0"/>
                <a:cs typeface="Courier New" panose="02070309020205020404" pitchFamily="49" charset="0"/>
              </a:rPr>
              <a:t>body</a:t>
            </a:r>
            <a:r>
              <a:rPr lang="en-US" sz="2400" b="1" dirty="0">
                <a:latin typeface="Courier New" panose="02070309020205020404" pitchFamily="49" charset="0"/>
                <a:cs typeface="Courier New" panose="02070309020205020404" pitchFamily="49" charset="0"/>
              </a:rPr>
              <a:t>{</a:t>
            </a:r>
            <a:br>
              <a:rPr lang="en-US" sz="2400" b="1" dirty="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background-image</a:t>
            </a:r>
            <a:r>
              <a:rPr lang="en-US" sz="2400" b="1" dirty="0">
                <a:latin typeface="Courier New" panose="02070309020205020404" pitchFamily="49" charset="0"/>
                <a:cs typeface="Courier New" panose="02070309020205020404" pitchFamily="49" charset="0"/>
              </a:rPr>
              <a:t>: </a:t>
            </a:r>
            <a:r>
              <a:rPr lang="en-US" sz="2400" b="1" dirty="0" err="1">
                <a:latin typeface="Courier New" panose="02070309020205020404" pitchFamily="49" charset="0"/>
                <a:cs typeface="Courier New" panose="02070309020205020404" pitchFamily="49" charset="0"/>
              </a:rPr>
              <a:t>url</a:t>
            </a:r>
            <a:r>
              <a:rPr lang="en-US" sz="2400" b="1" dirty="0">
                <a:latin typeface="Courier New" panose="02070309020205020404" pitchFamily="49" charset="0"/>
                <a:cs typeface="Courier New" panose="02070309020205020404" pitchFamily="49" charset="0"/>
              </a:rPr>
              <a:t>(“images/bg.gif”);</a:t>
            </a:r>
            <a:br>
              <a:rPr lang="en-US" sz="2400" b="1" dirty="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background-repeat</a:t>
            </a:r>
            <a:r>
              <a:rPr lang="en-US" sz="2400" b="1" dirty="0">
                <a:latin typeface="Courier New" panose="02070309020205020404" pitchFamily="49" charset="0"/>
                <a:cs typeface="Courier New" panose="02070309020205020404" pitchFamily="49" charset="0"/>
              </a:rPr>
              <a:t>: no-repeat;</a:t>
            </a:r>
            <a:br>
              <a:rPr lang="en-US" sz="2400" b="1" dirty="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	</a:t>
            </a:r>
            <a:r>
              <a:rPr lang="en-US" sz="2400" b="1" dirty="0">
                <a:solidFill>
                  <a:srgbClr val="0070C0"/>
                </a:solidFill>
                <a:latin typeface="Courier New" panose="02070309020205020404" pitchFamily="49" charset="0"/>
                <a:cs typeface="Courier New" panose="02070309020205020404" pitchFamily="49" charset="0"/>
              </a:rPr>
              <a:t>background-size</a:t>
            </a:r>
            <a:r>
              <a:rPr lang="en-US" sz="2400" b="1" dirty="0">
                <a:latin typeface="Courier New" panose="02070309020205020404" pitchFamily="49" charset="0"/>
                <a:cs typeface="Courier New" panose="02070309020205020404" pitchFamily="49" charset="0"/>
              </a:rPr>
              <a:t>: 100% 100%;</a:t>
            </a:r>
            <a:br>
              <a:rPr lang="en-US" sz="2400" b="1" dirty="0">
                <a:latin typeface="Courier New" panose="02070309020205020404" pitchFamily="49" charset="0"/>
                <a:cs typeface="Courier New" panose="02070309020205020404" pitchFamily="49" charset="0"/>
              </a:rPr>
            </a:br>
            <a:r>
              <a:rPr lang="en-US" sz="2400" b="1"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29285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CSS Colors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58187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 Little More HTML</a:t>
            </a:r>
          </a:p>
        </p:txBody>
      </p:sp>
      <p:sp>
        <p:nvSpPr>
          <p:cNvPr id="3" name="Content Placeholder 2"/>
          <p:cNvSpPr>
            <a:spLocks noGrp="1"/>
          </p:cNvSpPr>
          <p:nvPr>
            <p:ph idx="1"/>
          </p:nvPr>
        </p:nvSpPr>
        <p:spPr>
          <a:xfrm>
            <a:off x="1119673" y="1363607"/>
            <a:ext cx="10448349" cy="4691960"/>
          </a:xfrm>
        </p:spPr>
        <p:txBody>
          <a:bodyPr>
            <a:noAutofit/>
          </a:bodyPr>
          <a:lstStyle/>
          <a:p>
            <a:pPr marL="0" indent="0">
              <a:buNone/>
            </a:pPr>
            <a:r>
              <a:rPr lang="en-US" sz="3200" b="1" dirty="0"/>
              <a:t>Similarities</a:t>
            </a:r>
            <a:endParaRPr lang="en-US" b="1" dirty="0"/>
          </a:p>
          <a:p>
            <a:pPr marL="0" indent="0">
              <a:buNone/>
            </a:pPr>
            <a:r>
              <a:rPr lang="en-US" dirty="0"/>
              <a:t>The value you assign to an </a:t>
            </a:r>
            <a:r>
              <a:rPr lang="en-US" b="1" dirty="0">
                <a:solidFill>
                  <a:srgbClr val="0070C0"/>
                </a:solidFill>
                <a:latin typeface="Courier New" panose="02070309020205020404" pitchFamily="49" charset="0"/>
                <a:cs typeface="Courier New" panose="02070309020205020404" pitchFamily="49" charset="0"/>
              </a:rPr>
              <a:t>id</a:t>
            </a:r>
            <a:r>
              <a:rPr lang="en-US" dirty="0"/>
              <a:t> or a </a:t>
            </a:r>
            <a:r>
              <a:rPr lang="en-US" b="1" dirty="0">
                <a:solidFill>
                  <a:srgbClr val="0070C0"/>
                </a:solidFill>
                <a:latin typeface="Courier New" panose="02070309020205020404" pitchFamily="49" charset="0"/>
                <a:cs typeface="Courier New" panose="02070309020205020404" pitchFamily="49" charset="0"/>
              </a:rPr>
              <a:t>class</a:t>
            </a:r>
            <a:r>
              <a:rPr lang="en-US" dirty="0"/>
              <a:t> can be most anything, as long as it starts with a letter or an underscore</a:t>
            </a:r>
          </a:p>
          <a:p>
            <a:pPr marL="0" indent="0">
              <a:buNone/>
            </a:pPr>
            <a:r>
              <a:rPr lang="en-US" sz="3200" b="1" dirty="0"/>
              <a:t>Other Errata</a:t>
            </a:r>
          </a:p>
          <a:p>
            <a:pPr marL="0" indent="0">
              <a:buNone/>
            </a:pPr>
            <a:r>
              <a:rPr lang="en-US" dirty="0"/>
              <a:t>We’ll see later how we can use classes to customize our styling</a:t>
            </a:r>
          </a:p>
          <a:p>
            <a:pPr marL="0" indent="0">
              <a:buNone/>
            </a:pPr>
            <a:r>
              <a:rPr lang="en-US" dirty="0"/>
              <a:t>We can use ids also, but we use them more with JavaScript…which is a bit beyond the scope of this class (but, feel free to enroll in CSCI 1720 - Intermediate Web!)</a:t>
            </a:r>
          </a:p>
        </p:txBody>
      </p:sp>
    </p:spTree>
    <p:extLst>
      <p:ext uri="{BB962C8B-B14F-4D97-AF65-F5344CB8AC3E}">
        <p14:creationId xmlns:p14="http://schemas.microsoft.com/office/powerpoint/2010/main" val="3572854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a:xfrm>
            <a:off x="838200" y="1403594"/>
            <a:ext cx="10515600" cy="4768605"/>
          </a:xfrm>
        </p:spPr>
        <p:txBody>
          <a:bodyPr>
            <a:normAutofit/>
          </a:bodyPr>
          <a:lstStyle/>
          <a:p>
            <a:pPr marL="0" indent="0">
              <a:buNone/>
            </a:pPr>
            <a:r>
              <a:rPr lang="en-US" dirty="0"/>
              <a:t>Effective use of colors can make or break a site</a:t>
            </a:r>
          </a:p>
          <a:p>
            <a:pPr marL="0" indent="0">
              <a:buNone/>
            </a:pPr>
            <a:r>
              <a:rPr lang="en-US" dirty="0"/>
              <a:t>CSS has a number of ways of defining color</a:t>
            </a:r>
          </a:p>
          <a:p>
            <a:pPr marL="0" indent="0">
              <a:buNone/>
            </a:pPr>
            <a:r>
              <a:rPr lang="en-US" dirty="0"/>
              <a:t>	</a:t>
            </a:r>
            <a:r>
              <a:rPr lang="en-US" dirty="0">
                <a:solidFill>
                  <a:schemeClr val="accent2">
                    <a:lumMod val="75000"/>
                  </a:schemeClr>
                </a:solidFill>
              </a:rPr>
              <a:t>Color keywords (“red,” “green,” “blue,” etc.)</a:t>
            </a:r>
          </a:p>
          <a:p>
            <a:pPr marL="0" indent="0">
              <a:buNone/>
            </a:pPr>
            <a:r>
              <a:rPr lang="en-US" dirty="0">
                <a:solidFill>
                  <a:schemeClr val="accent2">
                    <a:lumMod val="75000"/>
                  </a:schemeClr>
                </a:solidFill>
              </a:rPr>
              <a:t>	RGB (Red, Green, Blue)</a:t>
            </a:r>
          </a:p>
          <a:p>
            <a:pPr marL="0" indent="0">
              <a:buNone/>
            </a:pPr>
            <a:r>
              <a:rPr lang="en-US" dirty="0">
                <a:solidFill>
                  <a:schemeClr val="accent2">
                    <a:lumMod val="75000"/>
                  </a:schemeClr>
                </a:solidFill>
              </a:rPr>
              <a:t>	Hexadecimal</a:t>
            </a:r>
          </a:p>
          <a:p>
            <a:pPr marL="0" indent="0">
              <a:buNone/>
            </a:pPr>
            <a:r>
              <a:rPr lang="en-US" dirty="0">
                <a:solidFill>
                  <a:schemeClr val="accent2">
                    <a:lumMod val="75000"/>
                  </a:schemeClr>
                </a:solidFill>
              </a:rPr>
              <a:t>	</a:t>
            </a:r>
            <a:r>
              <a:rPr lang="en-US" dirty="0" err="1">
                <a:solidFill>
                  <a:schemeClr val="accent2">
                    <a:lumMod val="75000"/>
                  </a:schemeClr>
                </a:solidFill>
              </a:rPr>
              <a:t>RGBa</a:t>
            </a:r>
            <a:r>
              <a:rPr lang="en-US" dirty="0">
                <a:solidFill>
                  <a:schemeClr val="accent2">
                    <a:lumMod val="75000"/>
                  </a:schemeClr>
                </a:solidFill>
              </a:rPr>
              <a:t> (Red, Green, Blue, Alpha)</a:t>
            </a:r>
          </a:p>
          <a:p>
            <a:pPr marL="0" indent="0">
              <a:buNone/>
            </a:pPr>
            <a:r>
              <a:rPr lang="en-US" dirty="0"/>
              <a:t>	HSL (Hue, Saturation, Luminosity)</a:t>
            </a:r>
          </a:p>
          <a:p>
            <a:pPr marL="0" indent="0">
              <a:buNone/>
            </a:pPr>
            <a:r>
              <a:rPr lang="en-US" dirty="0"/>
              <a:t>	</a:t>
            </a:r>
            <a:r>
              <a:rPr lang="en-US" dirty="0" err="1"/>
              <a:t>HSLa</a:t>
            </a:r>
            <a:r>
              <a:rPr lang="en-US" dirty="0"/>
              <a:t> (Hue, Saturation, Luminosity, Alpha)</a:t>
            </a:r>
          </a:p>
          <a:p>
            <a:pPr marL="0" indent="0">
              <a:buNone/>
            </a:pPr>
            <a:r>
              <a:rPr lang="en-US" dirty="0"/>
              <a:t>We’ll look at the first four</a:t>
            </a:r>
          </a:p>
        </p:txBody>
      </p:sp>
    </p:spTree>
    <p:extLst>
      <p:ext uri="{BB962C8B-B14F-4D97-AF65-F5344CB8AC3E}">
        <p14:creationId xmlns:p14="http://schemas.microsoft.com/office/powerpoint/2010/main" val="1720672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a:xfrm>
            <a:off x="838200" y="1403594"/>
            <a:ext cx="10515600" cy="4768605"/>
          </a:xfrm>
        </p:spPr>
        <p:txBody>
          <a:bodyPr>
            <a:normAutofit/>
          </a:bodyPr>
          <a:lstStyle/>
          <a:p>
            <a:pPr marL="0" indent="0">
              <a:buNone/>
            </a:pPr>
            <a:r>
              <a:rPr lang="en-US" dirty="0"/>
              <a:t>Option 1 - named colors</a:t>
            </a:r>
          </a:p>
          <a:p>
            <a:pPr marL="0" indent="0">
              <a:buNone/>
            </a:pPr>
            <a:r>
              <a:rPr lang="en-US" dirty="0"/>
              <a:t>One option is to use the named color keywords. </a:t>
            </a:r>
          </a:p>
          <a:p>
            <a:pPr marL="0" indent="0">
              <a:buNone/>
            </a:pPr>
            <a:r>
              <a:rPr lang="en-US" sz="3200" dirty="0"/>
              <a:t>There are 17 standard colors </a:t>
            </a:r>
          </a:p>
          <a:p>
            <a:pPr marL="457200" lvl="1" indent="0">
              <a:buNone/>
            </a:pPr>
            <a:r>
              <a:rPr lang="en-US" dirty="0"/>
              <a:t>aqua, black, blue, fuchsia, gray, green, lime, </a:t>
            </a:r>
            <a:br>
              <a:rPr lang="en-US" dirty="0"/>
            </a:br>
            <a:r>
              <a:rPr lang="en-US" dirty="0"/>
              <a:t>maroon, navy, olive, orange, purple, red, silver, </a:t>
            </a:r>
            <a:br>
              <a:rPr lang="en-US" dirty="0"/>
            </a:br>
            <a:r>
              <a:rPr lang="en-US" dirty="0"/>
              <a:t>teal, white, and yellow</a:t>
            </a:r>
          </a:p>
          <a:p>
            <a:pPr marL="0" indent="0">
              <a:buNone/>
            </a:pPr>
            <a:r>
              <a:rPr lang="en-US" sz="3200" dirty="0"/>
              <a:t>There are 128 additional colors</a:t>
            </a:r>
          </a:p>
          <a:p>
            <a:pPr marL="457200" lvl="1" indent="0">
              <a:buNone/>
            </a:pPr>
            <a:r>
              <a:rPr lang="en-US" dirty="0" err="1"/>
              <a:t>BlanchedAlmond</a:t>
            </a:r>
            <a:r>
              <a:rPr lang="en-US" dirty="0"/>
              <a:t>, </a:t>
            </a:r>
            <a:r>
              <a:rPr lang="en-US" dirty="0" err="1"/>
              <a:t>ForestGreen</a:t>
            </a:r>
            <a:r>
              <a:rPr lang="en-US" dirty="0"/>
              <a:t>, </a:t>
            </a:r>
            <a:r>
              <a:rPr lang="en-US" dirty="0" err="1"/>
              <a:t>HoneyDew</a:t>
            </a:r>
            <a:r>
              <a:rPr lang="en-US" dirty="0"/>
              <a:t>, </a:t>
            </a:r>
            <a:r>
              <a:rPr lang="en-US" dirty="0" err="1"/>
              <a:t>WhiteSmoke</a:t>
            </a:r>
            <a:r>
              <a:rPr lang="en-US" dirty="0"/>
              <a:t>, </a:t>
            </a:r>
            <a:r>
              <a:rPr lang="en-US" dirty="0" err="1"/>
              <a:t>RebeccaPurple</a:t>
            </a:r>
            <a:endParaRPr lang="en-US" dirty="0"/>
          </a:p>
        </p:txBody>
      </p:sp>
      <p:pic>
        <p:nvPicPr>
          <p:cNvPr id="4" name="Picture 3">
            <a:extLst>
              <a:ext uri="{FF2B5EF4-FFF2-40B4-BE49-F238E27FC236}">
                <a16:creationId xmlns:a16="http://schemas.microsoft.com/office/drawing/2014/main" id="{D4152518-4D46-41A5-8AA6-8354657A836E}"/>
              </a:ext>
            </a:extLst>
          </p:cNvPr>
          <p:cNvPicPr>
            <a:picLocks noChangeAspect="1"/>
          </p:cNvPicPr>
          <p:nvPr/>
        </p:nvPicPr>
        <p:blipFill>
          <a:blip r:embed="rId2"/>
          <a:stretch>
            <a:fillRect/>
          </a:stretch>
        </p:blipFill>
        <p:spPr>
          <a:xfrm>
            <a:off x="7772399" y="2738437"/>
            <a:ext cx="3423877" cy="1700213"/>
          </a:xfrm>
          <a:prstGeom prst="rect">
            <a:avLst/>
          </a:prstGeom>
        </p:spPr>
      </p:pic>
    </p:spTree>
    <p:extLst>
      <p:ext uri="{BB962C8B-B14F-4D97-AF65-F5344CB8AC3E}">
        <p14:creationId xmlns:p14="http://schemas.microsoft.com/office/powerpoint/2010/main" val="195731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a:xfrm>
            <a:off x="838200" y="1403594"/>
            <a:ext cx="10515600" cy="4768605"/>
          </a:xfrm>
        </p:spPr>
        <p:txBody>
          <a:bodyPr>
            <a:normAutofit fontScale="92500" lnSpcReduction="20000"/>
          </a:bodyPr>
          <a:lstStyle/>
          <a:p>
            <a:pPr marL="0" indent="0">
              <a:buNone/>
            </a:pPr>
            <a:r>
              <a:rPr lang="en-US" dirty="0"/>
              <a:t>Purple was the favorite color of Rebecca Alison Meyer who passed away twelve hours into her sixth birthday from brain cancer. Rebecca was the daughter of prolific CSS standards pioneer Eric Meyer. Eric kept his online colleagues informed of the battle his daughter and family were waging through blog posts and brief updates on Twitter.</a:t>
            </a:r>
          </a:p>
          <a:p>
            <a:pPr marL="0" indent="0">
              <a:buNone/>
            </a:pPr>
            <a:r>
              <a:rPr lang="en-US" dirty="0"/>
              <a:t>After hearing the awful news, designer/author Jeffrey </a:t>
            </a:r>
            <a:r>
              <a:rPr lang="en-US" dirty="0" err="1"/>
              <a:t>Zeldman</a:t>
            </a:r>
            <a:r>
              <a:rPr lang="en-US" dirty="0"/>
              <a:t> decided to do something and started a Twitter hashtag campaign. What started as a hashtag charity campaign evidently transformed into a much larger project. Given Eric’s prolific work on CSS, it was proposed that the hex-value #663399, a shade of purple, be aliased to “</a:t>
            </a:r>
            <a:r>
              <a:rPr lang="en-US" dirty="0" err="1"/>
              <a:t>beccapurple</a:t>
            </a:r>
            <a:r>
              <a:rPr lang="en-US" dirty="0"/>
              <a:t>.”</a:t>
            </a:r>
          </a:p>
          <a:p>
            <a:pPr marL="0" indent="0">
              <a:buNone/>
            </a:pPr>
            <a:r>
              <a:rPr lang="en-US" dirty="0"/>
              <a:t>When informed of the initiative, Eric had one request if the standards body were to adopt the proposal: call it “</a:t>
            </a:r>
            <a:r>
              <a:rPr lang="en-US" dirty="0" err="1"/>
              <a:t>rebeccapurple</a:t>
            </a:r>
            <a:r>
              <a:rPr lang="en-US" dirty="0"/>
              <a:t>” instead. Eric writes that “Rebecca informed us that she was about to be a big girl of six years old, and Becca was a baby name. Once she turned six, she wanted everyone (not just me) to call her Rebecca, not Becca.”</a:t>
            </a:r>
          </a:p>
        </p:txBody>
      </p:sp>
      <p:pic>
        <p:nvPicPr>
          <p:cNvPr id="6" name="Picture 5">
            <a:extLst>
              <a:ext uri="{FF2B5EF4-FFF2-40B4-BE49-F238E27FC236}">
                <a16:creationId xmlns:a16="http://schemas.microsoft.com/office/drawing/2014/main" id="{8FD09C36-972D-4889-88D3-DC6B33BFB582}"/>
              </a:ext>
            </a:extLst>
          </p:cNvPr>
          <p:cNvPicPr>
            <a:picLocks noChangeAspect="1"/>
          </p:cNvPicPr>
          <p:nvPr/>
        </p:nvPicPr>
        <p:blipFill>
          <a:blip r:embed="rId2"/>
          <a:stretch>
            <a:fillRect/>
          </a:stretch>
        </p:blipFill>
        <p:spPr>
          <a:xfrm>
            <a:off x="9413966" y="0"/>
            <a:ext cx="2778034" cy="1379503"/>
          </a:xfrm>
          <a:prstGeom prst="rect">
            <a:avLst/>
          </a:prstGeom>
        </p:spPr>
      </p:pic>
    </p:spTree>
    <p:extLst>
      <p:ext uri="{BB962C8B-B14F-4D97-AF65-F5344CB8AC3E}">
        <p14:creationId xmlns:p14="http://schemas.microsoft.com/office/powerpoint/2010/main" val="911978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a:xfrm>
            <a:off x="838200" y="1514126"/>
            <a:ext cx="10515600" cy="4351338"/>
          </a:xfrm>
        </p:spPr>
        <p:txBody>
          <a:bodyPr>
            <a:normAutofit/>
          </a:bodyPr>
          <a:lstStyle/>
          <a:p>
            <a:pPr marL="0" indent="0">
              <a:spcAft>
                <a:spcPts val="1200"/>
              </a:spcAft>
              <a:buNone/>
            </a:pPr>
            <a:r>
              <a:rPr lang="en-US" dirty="0"/>
              <a:t>Option 2 is to signify the decimal value that represents the color.</a:t>
            </a:r>
          </a:p>
          <a:p>
            <a:pPr marL="0" indent="0">
              <a:spcAft>
                <a:spcPts val="1200"/>
              </a:spcAft>
              <a:buNone/>
            </a:pPr>
            <a:r>
              <a:rPr lang="en-US" sz="2800" dirty="0"/>
              <a:t>The colors on the screen are comprised of some mixture of </a:t>
            </a:r>
            <a:r>
              <a:rPr lang="en-US" sz="2800" dirty="0">
                <a:solidFill>
                  <a:schemeClr val="accent5"/>
                </a:solidFill>
              </a:rPr>
              <a:t>Red</a:t>
            </a:r>
            <a:r>
              <a:rPr lang="en-US" sz="2800" dirty="0"/>
              <a:t>, </a:t>
            </a:r>
            <a:r>
              <a:rPr lang="en-US" sz="2800" dirty="0">
                <a:solidFill>
                  <a:srgbClr val="00B050"/>
                </a:solidFill>
              </a:rPr>
              <a:t>Green</a:t>
            </a:r>
            <a:r>
              <a:rPr lang="en-US" sz="2800" dirty="0"/>
              <a:t>, and </a:t>
            </a:r>
            <a:r>
              <a:rPr lang="en-US" sz="2800" dirty="0">
                <a:solidFill>
                  <a:srgbClr val="0070C0"/>
                </a:solidFill>
              </a:rPr>
              <a:t>Blue</a:t>
            </a:r>
            <a:r>
              <a:rPr lang="en-US" sz="2800" dirty="0"/>
              <a:t> (</a:t>
            </a:r>
            <a:r>
              <a:rPr lang="en-US" sz="2800" dirty="0">
                <a:solidFill>
                  <a:srgbClr val="FF0000"/>
                </a:solidFill>
              </a:rPr>
              <a:t>R</a:t>
            </a:r>
            <a:r>
              <a:rPr lang="en-US" sz="2800" dirty="0">
                <a:solidFill>
                  <a:srgbClr val="00B050"/>
                </a:solidFill>
              </a:rPr>
              <a:t>G</a:t>
            </a:r>
            <a:r>
              <a:rPr lang="en-US" sz="2800" dirty="0">
                <a:solidFill>
                  <a:srgbClr val="0070C0"/>
                </a:solidFill>
              </a:rPr>
              <a:t>B</a:t>
            </a:r>
            <a:r>
              <a:rPr lang="en-US" sz="2800" dirty="0"/>
              <a:t>)</a:t>
            </a:r>
          </a:p>
          <a:p>
            <a:pPr marL="0" indent="0">
              <a:spcAft>
                <a:spcPts val="1200"/>
              </a:spcAft>
              <a:buNone/>
            </a:pPr>
            <a:r>
              <a:rPr lang="en-US" altLang="en-US" sz="2800" dirty="0"/>
              <a:t>Each color (R,G,B) can have a value from 0 (no color applied) to 255 (full color intensity)</a:t>
            </a:r>
          </a:p>
          <a:p>
            <a:pPr lvl="1"/>
            <a:endParaRPr lang="en-US" sz="2800" dirty="0"/>
          </a:p>
        </p:txBody>
      </p:sp>
    </p:spTree>
    <p:extLst>
      <p:ext uri="{BB962C8B-B14F-4D97-AF65-F5344CB8AC3E}">
        <p14:creationId xmlns:p14="http://schemas.microsoft.com/office/powerpoint/2010/main" val="38794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a:xfrm>
            <a:off x="711200" y="1614103"/>
            <a:ext cx="11044025" cy="4343905"/>
          </a:xfrm>
        </p:spPr>
        <p:txBody>
          <a:bodyPr>
            <a:normAutofit/>
          </a:bodyPr>
          <a:lstStyle/>
          <a:p>
            <a:pPr marL="0" indent="0">
              <a:spcAft>
                <a:spcPts val="1200"/>
              </a:spcAft>
              <a:buNone/>
            </a:pPr>
            <a:r>
              <a:rPr lang="en-US" dirty="0"/>
              <a:t>Express the RGB values in a comma delimited list</a:t>
            </a:r>
          </a:p>
          <a:p>
            <a:pPr marL="457200" lvl="1" indent="0">
              <a:spcAft>
                <a:spcPts val="1200"/>
              </a:spcAft>
              <a:buNone/>
            </a:pPr>
            <a:r>
              <a:rPr lang="en-US" sz="2800" dirty="0"/>
              <a:t>This would be accomplished by </a:t>
            </a:r>
            <a:r>
              <a:rPr lang="en-US" sz="2800" dirty="0" err="1"/>
              <a:t>rgb</a:t>
            </a:r>
            <a:r>
              <a:rPr lang="en-US" sz="2800" dirty="0"/>
              <a:t>(RED, GREEN, BLUE);</a:t>
            </a:r>
          </a:p>
          <a:p>
            <a:pPr marL="457200" lvl="1" indent="0">
              <a:spcAft>
                <a:spcPts val="1200"/>
              </a:spcAft>
              <a:buNone/>
            </a:pPr>
            <a:r>
              <a:rPr lang="en-US" sz="2800" dirty="0"/>
              <a:t>Example: color: </a:t>
            </a:r>
            <a:r>
              <a:rPr lang="en-US" sz="2800" dirty="0" err="1">
                <a:solidFill>
                  <a:srgbClr val="FF0000"/>
                </a:solidFill>
              </a:rPr>
              <a:t>rgb</a:t>
            </a:r>
            <a:r>
              <a:rPr lang="en-US" sz="2800" dirty="0">
                <a:solidFill>
                  <a:srgbClr val="FF0000"/>
                </a:solidFill>
              </a:rPr>
              <a:t>(255, 0, 0);   </a:t>
            </a:r>
            <a:r>
              <a:rPr lang="en-US" sz="2800" dirty="0">
                <a:solidFill>
                  <a:schemeClr val="accent6">
                    <a:lumMod val="75000"/>
                  </a:schemeClr>
                </a:solidFill>
              </a:rPr>
              <a:t>/* This would be red */</a:t>
            </a:r>
          </a:p>
          <a:p>
            <a:pPr marL="457200" lvl="1" indent="0">
              <a:spcAft>
                <a:spcPts val="1200"/>
              </a:spcAft>
              <a:buNone/>
            </a:pPr>
            <a:r>
              <a:rPr lang="en-US" sz="2800" dirty="0"/>
              <a:t>Example: color: </a:t>
            </a:r>
            <a:r>
              <a:rPr lang="en-US" sz="2800" dirty="0" err="1"/>
              <a:t>rgb</a:t>
            </a:r>
            <a:r>
              <a:rPr lang="en-US" sz="2800" dirty="0"/>
              <a:t>(255, 255, 255); </a:t>
            </a:r>
            <a:r>
              <a:rPr lang="en-US" sz="2800" dirty="0">
                <a:solidFill>
                  <a:schemeClr val="accent6">
                    <a:lumMod val="75000"/>
                  </a:schemeClr>
                </a:solidFill>
              </a:rPr>
              <a:t>/* This would be white */</a:t>
            </a:r>
          </a:p>
          <a:p>
            <a:pPr marL="457200" lvl="1" indent="0">
              <a:spcAft>
                <a:spcPts val="1200"/>
              </a:spcAft>
              <a:buNone/>
            </a:pPr>
            <a:r>
              <a:rPr lang="en-US" sz="2800" b="1" dirty="0">
                <a:solidFill>
                  <a:schemeClr val="accent2">
                    <a:lumMod val="75000"/>
                  </a:schemeClr>
                </a:solidFill>
              </a:rPr>
              <a:t>Note: </a:t>
            </a:r>
            <a:r>
              <a:rPr lang="en-US" sz="2800" b="1" u="sng" dirty="0">
                <a:solidFill>
                  <a:schemeClr val="accent2">
                    <a:lumMod val="75000"/>
                  </a:schemeClr>
                </a:solidFill>
              </a:rPr>
              <a:t>Do Not</a:t>
            </a:r>
            <a:r>
              <a:rPr lang="en-US" sz="2800" b="1" dirty="0">
                <a:solidFill>
                  <a:schemeClr val="accent2">
                    <a:lumMod val="75000"/>
                  </a:schemeClr>
                </a:solidFill>
              </a:rPr>
              <a:t> place a space between the ‘b’ in </a:t>
            </a:r>
            <a:r>
              <a:rPr lang="en-US" sz="2800" b="1" dirty="0" err="1">
                <a:solidFill>
                  <a:schemeClr val="accent2">
                    <a:lumMod val="75000"/>
                  </a:schemeClr>
                </a:solidFill>
              </a:rPr>
              <a:t>rgb</a:t>
            </a:r>
            <a:r>
              <a:rPr lang="en-US" sz="2800" b="1" dirty="0">
                <a:solidFill>
                  <a:schemeClr val="accent2">
                    <a:lumMod val="75000"/>
                  </a:schemeClr>
                </a:solidFill>
              </a:rPr>
              <a:t> and the opening </a:t>
            </a:r>
            <a:r>
              <a:rPr lang="en-US" sz="2800" b="1" dirty="0" err="1">
                <a:solidFill>
                  <a:schemeClr val="accent2">
                    <a:lumMod val="75000"/>
                  </a:schemeClr>
                </a:solidFill>
              </a:rPr>
              <a:t>paranthesis</a:t>
            </a:r>
            <a:r>
              <a:rPr lang="en-US" sz="2800" b="1" dirty="0">
                <a:solidFill>
                  <a:schemeClr val="accent2">
                    <a:lumMod val="75000"/>
                  </a:schemeClr>
                </a:solidFill>
              </a:rPr>
              <a:t> ( ‘(‘ )</a:t>
            </a:r>
          </a:p>
        </p:txBody>
      </p:sp>
    </p:spTree>
    <p:extLst>
      <p:ext uri="{BB962C8B-B14F-4D97-AF65-F5344CB8AC3E}">
        <p14:creationId xmlns:p14="http://schemas.microsoft.com/office/powerpoint/2010/main" val="974182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a:xfrm>
            <a:off x="2095500" y="1444123"/>
            <a:ext cx="8001000" cy="3158357"/>
          </a:xfrm>
        </p:spPr>
        <p:txBody>
          <a:bodyPr>
            <a:normAutofit/>
          </a:bodyPr>
          <a:lstStyle/>
          <a:p>
            <a:pPr>
              <a:lnSpc>
                <a:spcPct val="90000"/>
              </a:lnSpc>
              <a:buNone/>
            </a:pPr>
            <a:r>
              <a:rPr lang="en-US" altLang="en-US" dirty="0"/>
              <a:t>				</a:t>
            </a:r>
            <a:r>
              <a:rPr lang="en-US" altLang="en-US" b="1" dirty="0">
                <a:solidFill>
                  <a:srgbClr val="FF0000"/>
                </a:solidFill>
              </a:rPr>
              <a:t>R</a:t>
            </a:r>
            <a:r>
              <a:rPr lang="en-US" altLang="en-US" b="1" dirty="0"/>
              <a:t>		</a:t>
            </a:r>
            <a:r>
              <a:rPr lang="en-US" altLang="en-US" b="1" dirty="0">
                <a:solidFill>
                  <a:srgbClr val="00B050"/>
                </a:solidFill>
              </a:rPr>
              <a:t>G</a:t>
            </a:r>
            <a:r>
              <a:rPr lang="en-US" altLang="en-US" b="1" dirty="0"/>
              <a:t>		</a:t>
            </a:r>
            <a:r>
              <a:rPr lang="en-US" altLang="en-US" b="1" dirty="0">
                <a:solidFill>
                  <a:srgbClr val="0000FF"/>
                </a:solidFill>
              </a:rPr>
              <a:t>B</a:t>
            </a:r>
          </a:p>
          <a:p>
            <a:pPr>
              <a:lnSpc>
                <a:spcPct val="90000"/>
              </a:lnSpc>
              <a:buNone/>
            </a:pPr>
            <a:r>
              <a:rPr lang="en-US" altLang="en-US" dirty="0"/>
              <a:t>	</a:t>
            </a:r>
            <a:r>
              <a:rPr lang="en-US" altLang="en-US" b="1" dirty="0">
                <a:solidFill>
                  <a:srgbClr val="FF0000"/>
                </a:solidFill>
              </a:rPr>
              <a:t>Red</a:t>
            </a:r>
            <a:r>
              <a:rPr lang="en-US" altLang="en-US" dirty="0"/>
              <a:t>			255		0		0</a:t>
            </a:r>
          </a:p>
          <a:p>
            <a:pPr>
              <a:lnSpc>
                <a:spcPct val="90000"/>
              </a:lnSpc>
              <a:buNone/>
            </a:pPr>
            <a:r>
              <a:rPr lang="en-US" altLang="en-US" dirty="0"/>
              <a:t>	</a:t>
            </a:r>
            <a:r>
              <a:rPr lang="en-US" altLang="en-US" b="1" dirty="0">
                <a:solidFill>
                  <a:srgbClr val="00B050"/>
                </a:solidFill>
              </a:rPr>
              <a:t>Green</a:t>
            </a:r>
            <a:r>
              <a:rPr lang="en-US" altLang="en-US" dirty="0"/>
              <a:t>		0		255		0	</a:t>
            </a:r>
          </a:p>
          <a:p>
            <a:pPr>
              <a:lnSpc>
                <a:spcPct val="90000"/>
              </a:lnSpc>
              <a:buNone/>
            </a:pPr>
            <a:r>
              <a:rPr lang="en-US" altLang="en-US" dirty="0"/>
              <a:t>	</a:t>
            </a:r>
            <a:r>
              <a:rPr lang="en-US" altLang="en-US" b="1" dirty="0">
                <a:solidFill>
                  <a:srgbClr val="0000FF"/>
                </a:solidFill>
              </a:rPr>
              <a:t>Blue</a:t>
            </a:r>
            <a:r>
              <a:rPr lang="en-US" altLang="en-US" dirty="0"/>
              <a:t>			0		0		255</a:t>
            </a:r>
          </a:p>
          <a:p>
            <a:pPr>
              <a:lnSpc>
                <a:spcPct val="90000"/>
              </a:lnSpc>
              <a:buNone/>
            </a:pPr>
            <a:r>
              <a:rPr lang="en-US" altLang="en-US" dirty="0"/>
              <a:t>	</a:t>
            </a:r>
            <a:r>
              <a:rPr lang="en-US" altLang="en-US" b="1" dirty="0"/>
              <a:t>White</a:t>
            </a:r>
            <a:r>
              <a:rPr lang="en-US" altLang="en-US" dirty="0"/>
              <a:t>		255		255		255</a:t>
            </a:r>
          </a:p>
          <a:p>
            <a:pPr>
              <a:lnSpc>
                <a:spcPct val="90000"/>
              </a:lnSpc>
              <a:buNone/>
            </a:pPr>
            <a:r>
              <a:rPr lang="en-US" altLang="en-US" dirty="0"/>
              <a:t>	</a:t>
            </a:r>
            <a:r>
              <a:rPr lang="en-US" altLang="en-US" b="1" dirty="0"/>
              <a:t>Black</a:t>
            </a:r>
            <a:r>
              <a:rPr lang="en-US" altLang="en-US" dirty="0"/>
              <a:t>		0		0		0</a:t>
            </a:r>
          </a:p>
          <a:p>
            <a:pPr lvl="1"/>
            <a:endParaRPr lang="en-US" sz="2800" dirty="0"/>
          </a:p>
        </p:txBody>
      </p:sp>
    </p:spTree>
    <p:extLst>
      <p:ext uri="{BB962C8B-B14F-4D97-AF65-F5344CB8AC3E}">
        <p14:creationId xmlns:p14="http://schemas.microsoft.com/office/powerpoint/2010/main" val="384150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a:xfrm>
            <a:off x="556847" y="1535599"/>
            <a:ext cx="10553976" cy="4490942"/>
          </a:xfrm>
        </p:spPr>
        <p:txBody>
          <a:bodyPr>
            <a:normAutofit/>
          </a:bodyPr>
          <a:lstStyle/>
          <a:p>
            <a:pPr marL="0" indent="0">
              <a:spcAft>
                <a:spcPts val="600"/>
              </a:spcAft>
              <a:buNone/>
            </a:pPr>
            <a:r>
              <a:rPr lang="en-US" dirty="0"/>
              <a:t>Option 3 – Hexadecimal</a:t>
            </a:r>
          </a:p>
          <a:p>
            <a:pPr marL="0" indent="0">
              <a:spcAft>
                <a:spcPts val="600"/>
              </a:spcAft>
              <a:buNone/>
            </a:pPr>
            <a:endParaRPr lang="en-US" altLang="en-US" dirty="0"/>
          </a:p>
          <a:p>
            <a:pPr marL="0" indent="0">
              <a:spcAft>
                <a:spcPts val="600"/>
              </a:spcAft>
              <a:buNone/>
            </a:pPr>
            <a:r>
              <a:rPr lang="en-US" altLang="en-US" dirty="0"/>
              <a:t>Hexadecimal expresses single digits numbers 0-9, A, B, C, D, E, F.  These numbers would be equivalent to decimal numbers 0-15 (with F being equal to 15)</a:t>
            </a:r>
          </a:p>
          <a:p>
            <a:pPr marL="0" indent="0">
              <a:spcAft>
                <a:spcPts val="600"/>
              </a:spcAft>
              <a:buNone/>
            </a:pPr>
            <a:r>
              <a:rPr lang="en-US" dirty="0"/>
              <a:t>To represent the values 0-255, two hexadecimal digits are needed</a:t>
            </a:r>
          </a:p>
        </p:txBody>
      </p:sp>
      <p:pic>
        <p:nvPicPr>
          <p:cNvPr id="4" name="table"/>
          <p:cNvPicPr>
            <a:picLocks noChangeAspect="1"/>
          </p:cNvPicPr>
          <p:nvPr/>
        </p:nvPicPr>
        <p:blipFill>
          <a:blip r:embed="rId3"/>
          <a:stretch>
            <a:fillRect/>
          </a:stretch>
        </p:blipFill>
        <p:spPr>
          <a:xfrm>
            <a:off x="5235534" y="226059"/>
            <a:ext cx="5775780" cy="237299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99697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a:t>Colors</a:t>
            </a:r>
          </a:p>
        </p:txBody>
      </p:sp>
      <p:sp>
        <p:nvSpPr>
          <p:cNvPr id="10243" name="Rectangle 3"/>
          <p:cNvSpPr>
            <a:spLocks noGrp="1" noChangeArrowheads="1"/>
          </p:cNvSpPr>
          <p:nvPr>
            <p:ph idx="1"/>
          </p:nvPr>
        </p:nvSpPr>
        <p:spPr>
          <a:xfrm>
            <a:off x="2703922" y="816997"/>
            <a:ext cx="9488078" cy="4908163"/>
          </a:xfrm>
        </p:spPr>
        <p:txBody>
          <a:bodyPr>
            <a:noAutofit/>
          </a:bodyPr>
          <a:lstStyle/>
          <a:p>
            <a:pPr marL="0" indent="0">
              <a:buNone/>
            </a:pPr>
            <a:r>
              <a:rPr lang="en-US" sz="2800" dirty="0"/>
              <a:t>Option 3 – hexadecimal</a:t>
            </a:r>
          </a:p>
          <a:p>
            <a:pPr marL="457200" lvl="1" indent="0">
              <a:buNone/>
            </a:pPr>
            <a:r>
              <a:rPr lang="en-US" altLang="en-US" sz="2800" dirty="0"/>
              <a:t>To convert from decimal to hex, divide decimal number by 16.  Quotient (expressed in hex) is left digit, remainder (expressed in hex) is right digit</a:t>
            </a:r>
          </a:p>
          <a:p>
            <a:pPr marL="914400" lvl="2" indent="0">
              <a:buNone/>
            </a:pPr>
            <a:r>
              <a:rPr lang="en-US" altLang="en-US" sz="2400" dirty="0"/>
              <a:t>175</a:t>
            </a:r>
            <a:r>
              <a:rPr lang="en-US" altLang="en-US" sz="2400" baseline="-25000" dirty="0"/>
              <a:t>10</a:t>
            </a:r>
            <a:r>
              <a:rPr lang="en-US" altLang="en-US" sz="2400" dirty="0"/>
              <a:t> = 175/16 = 10 r 15 = AF</a:t>
            </a:r>
            <a:r>
              <a:rPr lang="en-US" altLang="en-US" sz="2400" baseline="-25000" dirty="0"/>
              <a:t>16</a:t>
            </a:r>
          </a:p>
          <a:p>
            <a:pPr marL="914400" lvl="2" indent="0">
              <a:buNone/>
            </a:pPr>
            <a:r>
              <a:rPr lang="en-US" altLang="en-US" sz="2400" dirty="0"/>
              <a:t>219</a:t>
            </a:r>
            <a:r>
              <a:rPr lang="en-US" altLang="en-US" sz="2400" baseline="-25000" dirty="0"/>
              <a:t>10 </a:t>
            </a:r>
            <a:r>
              <a:rPr lang="en-US" altLang="en-US" sz="2400" dirty="0"/>
              <a:t>= 219/16 = 13 r 11 = DB</a:t>
            </a:r>
            <a:r>
              <a:rPr lang="en-US" altLang="en-US" sz="2400" baseline="-25000" dirty="0"/>
              <a:t>16</a:t>
            </a:r>
            <a:r>
              <a:rPr lang="en-US" altLang="en-US" sz="2400" dirty="0"/>
              <a:t> </a:t>
            </a:r>
          </a:p>
          <a:p>
            <a:pPr marL="914400" lvl="2" indent="0">
              <a:buNone/>
            </a:pPr>
            <a:endParaRPr lang="en-US" altLang="en-US" sz="2400" dirty="0"/>
          </a:p>
          <a:p>
            <a:pPr marL="457200" lvl="1" indent="0">
              <a:buNone/>
            </a:pPr>
            <a:r>
              <a:rPr lang="en-US" altLang="en-US" sz="2800" dirty="0"/>
              <a:t>To convert from hex to decimal, convert left digit to decimal and multiply by 16, add to that the right digit converted to decimal</a:t>
            </a:r>
          </a:p>
          <a:p>
            <a:pPr marL="914400" lvl="2" indent="0">
              <a:buNone/>
            </a:pPr>
            <a:r>
              <a:rPr lang="en-US" altLang="en-US" sz="2400" dirty="0"/>
              <a:t>BC</a:t>
            </a:r>
            <a:r>
              <a:rPr lang="en-US" altLang="en-US" sz="2400" baseline="-25000" dirty="0"/>
              <a:t>16</a:t>
            </a:r>
            <a:r>
              <a:rPr lang="en-US" altLang="en-US" sz="2400" dirty="0"/>
              <a:t> = 11*16 +12 = 188</a:t>
            </a:r>
            <a:r>
              <a:rPr lang="en-US" altLang="en-US" sz="2400" baseline="-25000" dirty="0"/>
              <a:t>10</a:t>
            </a:r>
          </a:p>
          <a:p>
            <a:pPr marL="914400" lvl="2" indent="0">
              <a:buNone/>
            </a:pPr>
            <a:r>
              <a:rPr lang="en-US" altLang="en-US" sz="2400" dirty="0"/>
              <a:t>AA</a:t>
            </a:r>
            <a:r>
              <a:rPr lang="en-US" altLang="en-US" sz="2400" baseline="-25000" dirty="0"/>
              <a:t>16 </a:t>
            </a:r>
            <a:r>
              <a:rPr lang="en-US" altLang="en-US" sz="2400" dirty="0"/>
              <a:t>= 10*16 + 10 = 176</a:t>
            </a:r>
            <a:r>
              <a:rPr lang="en-US" altLang="en-US" sz="2400" baseline="-25000" dirty="0"/>
              <a:t>10</a:t>
            </a:r>
          </a:p>
        </p:txBody>
      </p:sp>
      <p:sp>
        <p:nvSpPr>
          <p:cNvPr id="2" name="TextBox 1"/>
          <p:cNvSpPr txBox="1"/>
          <p:nvPr/>
        </p:nvSpPr>
        <p:spPr>
          <a:xfrm rot="16200000">
            <a:off x="-460777" y="2820427"/>
            <a:ext cx="2999219" cy="954107"/>
          </a:xfrm>
          <a:prstGeom prst="rect">
            <a:avLst/>
          </a:prstGeom>
          <a:noFill/>
        </p:spPr>
        <p:txBody>
          <a:bodyPr wrap="none" rtlCol="0">
            <a:spAutoFit/>
          </a:bodyPr>
          <a:lstStyle/>
          <a:p>
            <a:pPr algn="ctr"/>
            <a:r>
              <a:rPr lang="en-US" sz="2800" dirty="0"/>
              <a:t>Or, just use a </a:t>
            </a:r>
          </a:p>
          <a:p>
            <a:pPr algn="ctr"/>
            <a:r>
              <a:rPr lang="en-US" sz="2800" dirty="0"/>
              <a:t>Scientific calculator</a:t>
            </a:r>
          </a:p>
        </p:txBody>
      </p:sp>
    </p:spTree>
    <p:extLst>
      <p:ext uri="{BB962C8B-B14F-4D97-AF65-F5344CB8AC3E}">
        <p14:creationId xmlns:p14="http://schemas.microsoft.com/office/powerpoint/2010/main" val="270036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4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24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en-US" altLang="en-US" dirty="0"/>
              <a:t>Colors</a:t>
            </a:r>
          </a:p>
        </p:txBody>
      </p:sp>
      <p:sp>
        <p:nvSpPr>
          <p:cNvPr id="10243" name="Rectangle 3"/>
          <p:cNvSpPr>
            <a:spLocks noGrp="1" noChangeArrowheads="1"/>
          </p:cNvSpPr>
          <p:nvPr>
            <p:ph idx="1"/>
          </p:nvPr>
        </p:nvSpPr>
        <p:spPr>
          <a:xfrm>
            <a:off x="709295" y="1430472"/>
            <a:ext cx="8292465" cy="4444365"/>
          </a:xfrm>
        </p:spPr>
        <p:txBody>
          <a:bodyPr>
            <a:normAutofit/>
          </a:bodyPr>
          <a:lstStyle/>
          <a:p>
            <a:pPr marL="0" indent="0">
              <a:buNone/>
            </a:pPr>
            <a:r>
              <a:rPr lang="en-US" dirty="0"/>
              <a:t>Option 3 – hexadecimal</a:t>
            </a:r>
          </a:p>
          <a:p>
            <a:pPr marL="457200" lvl="1" indent="0">
              <a:buNone/>
            </a:pPr>
            <a:r>
              <a:rPr lang="en-US" altLang="en-US" sz="2800" dirty="0"/>
              <a:t>Black			#000000</a:t>
            </a:r>
          </a:p>
          <a:p>
            <a:pPr marL="457200" lvl="1" indent="0">
              <a:buNone/>
            </a:pPr>
            <a:r>
              <a:rPr lang="en-US" altLang="en-US" sz="2800" dirty="0"/>
              <a:t>White			#FFFFFF</a:t>
            </a:r>
          </a:p>
          <a:p>
            <a:pPr marL="457200" lvl="1" indent="0">
              <a:buNone/>
            </a:pPr>
            <a:r>
              <a:rPr lang="en-US" altLang="en-US" sz="2800" dirty="0"/>
              <a:t>Red			#FF0000</a:t>
            </a:r>
          </a:p>
          <a:p>
            <a:pPr marL="457200" lvl="1" indent="0">
              <a:buNone/>
            </a:pPr>
            <a:r>
              <a:rPr lang="en-US" altLang="en-US" sz="2800" dirty="0"/>
              <a:t>Green			#00FF00</a:t>
            </a:r>
          </a:p>
          <a:p>
            <a:pPr marL="457200" lvl="1" indent="0">
              <a:buNone/>
            </a:pPr>
            <a:r>
              <a:rPr lang="en-US" altLang="en-US" sz="2800" dirty="0"/>
              <a:t>Blue			#0000FF</a:t>
            </a:r>
          </a:p>
          <a:p>
            <a:pPr marL="457200" lvl="1" indent="0">
              <a:buNone/>
            </a:pPr>
            <a:r>
              <a:rPr lang="en-US" altLang="en-US" sz="2800" dirty="0" err="1"/>
              <a:t>BlanchedAlmond</a:t>
            </a:r>
            <a:r>
              <a:rPr lang="en-US" altLang="en-US" sz="2800" dirty="0"/>
              <a:t>	#FFEBCD</a:t>
            </a:r>
          </a:p>
          <a:p>
            <a:pPr marL="457200" lvl="1" indent="0">
              <a:buNone/>
            </a:pPr>
            <a:r>
              <a:rPr lang="en-US" altLang="en-US" sz="2800" dirty="0" err="1"/>
              <a:t>DeepSkyBlue</a:t>
            </a:r>
            <a:r>
              <a:rPr lang="en-US" altLang="en-US" sz="2800" dirty="0"/>
              <a:t>		#00BFFF</a:t>
            </a:r>
          </a:p>
          <a:p>
            <a:pPr marL="457200" lvl="1" indent="0">
              <a:buNone/>
            </a:pPr>
            <a:r>
              <a:rPr lang="en-US" altLang="en-US" sz="2800" dirty="0" err="1"/>
              <a:t>GreenYellow</a:t>
            </a:r>
            <a:r>
              <a:rPr lang="en-US" altLang="en-US" sz="2800" dirty="0"/>
              <a:t>		#ADFF2F</a:t>
            </a:r>
          </a:p>
          <a:p>
            <a:pPr lvl="1"/>
            <a:endParaRPr lang="en-US" altLang="en-US" sz="2800" baseline="-25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8339" y="365124"/>
            <a:ext cx="3673475" cy="3673475"/>
          </a:xfrm>
          <a:prstGeom prst="rect">
            <a:avLst/>
          </a:prstGeom>
        </p:spPr>
      </p:pic>
    </p:spTree>
    <p:extLst>
      <p:ext uri="{BB962C8B-B14F-4D97-AF65-F5344CB8AC3E}">
        <p14:creationId xmlns:p14="http://schemas.microsoft.com/office/powerpoint/2010/main" val="2169204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500"/>
                                        <p:tgtEl>
                                          <p:spTgt spid="1024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animEffect transition="in" filter="fade">
                                      <p:cBhvr>
                                        <p:cTn id="11" dur="500"/>
                                        <p:tgtEl>
                                          <p:spTgt spid="1024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fade">
                                      <p:cBhvr>
                                        <p:cTn id="15" dur="500"/>
                                        <p:tgtEl>
                                          <p:spTgt spid="1024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243">
                                            <p:txEl>
                                              <p:pRg st="3" end="3"/>
                                            </p:txEl>
                                          </p:spTgt>
                                        </p:tgtEl>
                                        <p:attrNameLst>
                                          <p:attrName>style.visibility</p:attrName>
                                        </p:attrNameLst>
                                      </p:cBhvr>
                                      <p:to>
                                        <p:strVal val="visible"/>
                                      </p:to>
                                    </p:set>
                                    <p:animEffect transition="in" filter="fade">
                                      <p:cBhvr>
                                        <p:cTn id="19" dur="500"/>
                                        <p:tgtEl>
                                          <p:spTgt spid="1024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243">
                                            <p:txEl>
                                              <p:pRg st="4" end="4"/>
                                            </p:txEl>
                                          </p:spTgt>
                                        </p:tgtEl>
                                        <p:attrNameLst>
                                          <p:attrName>style.visibility</p:attrName>
                                        </p:attrNameLst>
                                      </p:cBhvr>
                                      <p:to>
                                        <p:strVal val="visible"/>
                                      </p:to>
                                    </p:set>
                                    <p:animEffect transition="in" filter="fade">
                                      <p:cBhvr>
                                        <p:cTn id="23" dur="500"/>
                                        <p:tgtEl>
                                          <p:spTgt spid="1024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0243">
                                            <p:txEl>
                                              <p:pRg st="5" end="5"/>
                                            </p:txEl>
                                          </p:spTgt>
                                        </p:tgtEl>
                                        <p:attrNameLst>
                                          <p:attrName>style.visibility</p:attrName>
                                        </p:attrNameLst>
                                      </p:cBhvr>
                                      <p:to>
                                        <p:strVal val="visible"/>
                                      </p:to>
                                    </p:set>
                                    <p:animEffect transition="in" filter="fade">
                                      <p:cBhvr>
                                        <p:cTn id="27" dur="500"/>
                                        <p:tgtEl>
                                          <p:spTgt spid="1024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10243">
                                            <p:txEl>
                                              <p:pRg st="6" end="6"/>
                                            </p:txEl>
                                          </p:spTgt>
                                        </p:tgtEl>
                                        <p:attrNameLst>
                                          <p:attrName>style.visibility</p:attrName>
                                        </p:attrNameLst>
                                      </p:cBhvr>
                                      <p:to>
                                        <p:strVal val="visible"/>
                                      </p:to>
                                    </p:set>
                                    <p:animEffect transition="in" filter="fade">
                                      <p:cBhvr>
                                        <p:cTn id="31" dur="500"/>
                                        <p:tgtEl>
                                          <p:spTgt spid="10243">
                                            <p:txEl>
                                              <p:pRg st="6" end="6"/>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243">
                                            <p:txEl>
                                              <p:pRg st="7" end="7"/>
                                            </p:txEl>
                                          </p:spTgt>
                                        </p:tgtEl>
                                        <p:attrNameLst>
                                          <p:attrName>style.visibility</p:attrName>
                                        </p:attrNameLst>
                                      </p:cBhvr>
                                      <p:to>
                                        <p:strVal val="visible"/>
                                      </p:to>
                                    </p:set>
                                    <p:animEffect transition="in" filter="fade">
                                      <p:cBhvr>
                                        <p:cTn id="35" dur="500"/>
                                        <p:tgtEl>
                                          <p:spTgt spid="10243">
                                            <p:txEl>
                                              <p:pRg st="7" end="7"/>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10243">
                                            <p:txEl>
                                              <p:pRg st="8" end="8"/>
                                            </p:txEl>
                                          </p:spTgt>
                                        </p:tgtEl>
                                        <p:attrNameLst>
                                          <p:attrName>style.visibility</p:attrName>
                                        </p:attrNameLst>
                                      </p:cBhvr>
                                      <p:to>
                                        <p:strVal val="visible"/>
                                      </p:to>
                                    </p:set>
                                    <p:animEffect transition="in" filter="fade">
                                      <p:cBhvr>
                                        <p:cTn id="39" dur="500"/>
                                        <p:tgtEl>
                                          <p:spTgt spid="102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a:xfrm>
            <a:off x="838200" y="1466032"/>
            <a:ext cx="10985631" cy="4343905"/>
          </a:xfrm>
        </p:spPr>
        <p:txBody>
          <a:bodyPr>
            <a:noAutofit/>
          </a:bodyPr>
          <a:lstStyle/>
          <a:p>
            <a:pPr marL="0" indent="0">
              <a:spcAft>
                <a:spcPts val="600"/>
              </a:spcAft>
              <a:buNone/>
            </a:pPr>
            <a:r>
              <a:rPr lang="en-US" dirty="0"/>
              <a:t>Option 4 would be to express the RGBA values</a:t>
            </a:r>
          </a:p>
          <a:p>
            <a:pPr marL="457200" lvl="1" indent="0">
              <a:spcAft>
                <a:spcPts val="600"/>
              </a:spcAft>
              <a:buNone/>
            </a:pPr>
            <a:r>
              <a:rPr lang="en-US" sz="2800" dirty="0"/>
              <a:t>Very similar to option 2, however this allows us to identify the opacity of the object by setting the Alpha parameter.  This ranges from 0.0 (fully transparent) to 1.0 (fully opaque)</a:t>
            </a:r>
          </a:p>
          <a:p>
            <a:pPr marL="457200" lvl="1" indent="0">
              <a:spcAft>
                <a:spcPts val="600"/>
              </a:spcAft>
              <a:buNone/>
            </a:pPr>
            <a:r>
              <a:rPr lang="en-US" sz="2800" dirty="0"/>
              <a:t>This is supported in IE9+, Firefox 3+, Chrome, Safari, Opera 10+</a:t>
            </a:r>
          </a:p>
          <a:p>
            <a:pPr marL="457200" lvl="1" indent="0">
              <a:spcAft>
                <a:spcPts val="600"/>
              </a:spcAft>
              <a:buNone/>
            </a:pPr>
            <a:r>
              <a:rPr lang="en-US" sz="2800" dirty="0" err="1">
                <a:solidFill>
                  <a:srgbClr val="FF0000"/>
                </a:solidFill>
              </a:rPr>
              <a:t>rgba</a:t>
            </a:r>
            <a:r>
              <a:rPr lang="en-US" sz="2800" dirty="0">
                <a:solidFill>
                  <a:srgbClr val="FF0000"/>
                </a:solidFill>
              </a:rPr>
              <a:t>(RED, GREEN, BLUE, ALPHA);</a:t>
            </a:r>
          </a:p>
          <a:p>
            <a:pPr marL="457200" lvl="1" indent="0">
              <a:spcAft>
                <a:spcPts val="600"/>
              </a:spcAft>
              <a:buNone/>
            </a:pPr>
            <a:r>
              <a:rPr lang="en-US" sz="2800" dirty="0"/>
              <a:t>Example: color: </a:t>
            </a:r>
            <a:r>
              <a:rPr lang="en-US" sz="2800" dirty="0" err="1"/>
              <a:t>rgba</a:t>
            </a:r>
            <a:r>
              <a:rPr lang="en-US" sz="2800" dirty="0"/>
              <a:t>(255, 0, 0, 0.3); </a:t>
            </a:r>
            <a:r>
              <a:rPr lang="en-US" sz="2800" dirty="0">
                <a:solidFill>
                  <a:schemeClr val="accent6">
                    <a:lumMod val="75000"/>
                  </a:schemeClr>
                </a:solidFill>
              </a:rPr>
              <a:t>/* red with opacity */</a:t>
            </a:r>
          </a:p>
        </p:txBody>
      </p:sp>
    </p:spTree>
    <p:extLst>
      <p:ext uri="{BB962C8B-B14F-4D97-AF65-F5344CB8AC3E}">
        <p14:creationId xmlns:p14="http://schemas.microsoft.com/office/powerpoint/2010/main" val="366221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Syntax / Use</a:t>
            </a:r>
          </a:p>
        </p:txBody>
      </p:sp>
      <p:sp>
        <p:nvSpPr>
          <p:cNvPr id="3" name="Content Placeholder 2"/>
          <p:cNvSpPr>
            <a:spLocks noGrp="1"/>
          </p:cNvSpPr>
          <p:nvPr>
            <p:ph idx="1"/>
          </p:nvPr>
        </p:nvSpPr>
        <p:spPr>
          <a:xfrm>
            <a:off x="1119673" y="1363607"/>
            <a:ext cx="10448349" cy="4691960"/>
          </a:xfrm>
        </p:spPr>
        <p:txBody>
          <a:bodyPr>
            <a:noAutofit/>
          </a:bodyPr>
          <a:lstStyle/>
          <a:p>
            <a:pPr marL="0" indent="0">
              <a:buNone/>
            </a:pPr>
            <a:r>
              <a:rPr lang="en-US" dirty="0"/>
              <a:t>Assigning a class or id to an element simply requires adding the appropriate attribute to the element’s opening tag</a:t>
            </a:r>
          </a:p>
          <a:p>
            <a:pPr marL="0" indent="0">
              <a:buNone/>
            </a:pPr>
            <a:endParaRPr lang="en-US" dirty="0"/>
          </a:p>
        </p:txBody>
      </p:sp>
      <p:pic>
        <p:nvPicPr>
          <p:cNvPr id="5" name="Picture 4">
            <a:extLst>
              <a:ext uri="{FF2B5EF4-FFF2-40B4-BE49-F238E27FC236}">
                <a16:creationId xmlns:a16="http://schemas.microsoft.com/office/drawing/2014/main" id="{D7D58D7A-0A0F-2C63-3739-09E4811476F9}"/>
              </a:ext>
            </a:extLst>
          </p:cNvPr>
          <p:cNvPicPr>
            <a:picLocks noChangeAspect="1"/>
          </p:cNvPicPr>
          <p:nvPr/>
        </p:nvPicPr>
        <p:blipFill>
          <a:blip r:embed="rId2"/>
          <a:stretch>
            <a:fillRect/>
          </a:stretch>
        </p:blipFill>
        <p:spPr>
          <a:xfrm>
            <a:off x="3447559" y="2230580"/>
            <a:ext cx="5296882" cy="4279402"/>
          </a:xfrm>
          <a:prstGeom prst="rect">
            <a:avLst/>
          </a:prstGeom>
        </p:spPr>
      </p:pic>
    </p:spTree>
    <p:extLst>
      <p:ext uri="{BB962C8B-B14F-4D97-AF65-F5344CB8AC3E}">
        <p14:creationId xmlns:p14="http://schemas.microsoft.com/office/powerpoint/2010/main" val="2051667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Colors</a:t>
            </a:r>
          </a:p>
        </p:txBody>
      </p:sp>
      <p:sp>
        <p:nvSpPr>
          <p:cNvPr id="3" name="Content Placeholder 2"/>
          <p:cNvSpPr>
            <a:spLocks noGrp="1"/>
          </p:cNvSpPr>
          <p:nvPr>
            <p:ph idx="1"/>
          </p:nvPr>
        </p:nvSpPr>
        <p:spPr>
          <a:xfrm>
            <a:off x="838200" y="1423691"/>
            <a:ext cx="8559800" cy="4351338"/>
          </a:xfrm>
        </p:spPr>
        <p:txBody>
          <a:bodyPr>
            <a:normAutofit/>
          </a:bodyPr>
          <a:lstStyle/>
          <a:p>
            <a:pPr marL="0" indent="0">
              <a:spcAft>
                <a:spcPts val="1200"/>
              </a:spcAft>
              <a:buNone/>
            </a:pPr>
            <a:r>
              <a:rPr lang="en-US" sz="2800" dirty="0"/>
              <a:t>So to change the font </a:t>
            </a:r>
            <a:br>
              <a:rPr lang="en-US" sz="2800" dirty="0"/>
            </a:br>
            <a:r>
              <a:rPr lang="en-US" sz="2800" dirty="0"/>
              <a:t>color of a paragraph to </a:t>
            </a:r>
            <a:br>
              <a:rPr lang="en-US" sz="2800" dirty="0"/>
            </a:br>
            <a:r>
              <a:rPr lang="en-US" sz="2800" dirty="0"/>
              <a:t>white we could do one </a:t>
            </a:r>
            <a:br>
              <a:rPr lang="en-US" sz="2800" dirty="0"/>
            </a:br>
            <a:r>
              <a:rPr lang="en-US" sz="2800" dirty="0"/>
              <a:t>of the following:</a:t>
            </a:r>
          </a:p>
        </p:txBody>
      </p:sp>
      <p:pic>
        <p:nvPicPr>
          <p:cNvPr id="7" name="Picture 6" descr="Text&#10;&#10;Description automatically generated">
            <a:extLst>
              <a:ext uri="{FF2B5EF4-FFF2-40B4-BE49-F238E27FC236}">
                <a16:creationId xmlns:a16="http://schemas.microsoft.com/office/drawing/2014/main" id="{0B9DF418-733C-40E0-8320-D331F5C53FF7}"/>
              </a:ext>
            </a:extLst>
          </p:cNvPr>
          <p:cNvPicPr>
            <a:picLocks noChangeAspect="1"/>
          </p:cNvPicPr>
          <p:nvPr/>
        </p:nvPicPr>
        <p:blipFill>
          <a:blip r:embed="rId2"/>
          <a:stretch>
            <a:fillRect/>
          </a:stretch>
        </p:blipFill>
        <p:spPr>
          <a:xfrm>
            <a:off x="4579843" y="2152539"/>
            <a:ext cx="4027993" cy="3622490"/>
          </a:xfrm>
          <a:prstGeom prst="rect">
            <a:avLst/>
          </a:prstGeom>
        </p:spPr>
      </p:pic>
    </p:spTree>
    <p:extLst>
      <p:ext uri="{BB962C8B-B14F-4D97-AF65-F5344CB8AC3E}">
        <p14:creationId xmlns:p14="http://schemas.microsoft.com/office/powerpoint/2010/main" val="201615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chart&#10;&#10;Description automatically generated">
            <a:extLst>
              <a:ext uri="{FF2B5EF4-FFF2-40B4-BE49-F238E27FC236}">
                <a16:creationId xmlns:a16="http://schemas.microsoft.com/office/drawing/2014/main" id="{C44F6BB8-DA00-492E-A4AA-24ABEBFB2CC2}"/>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036801" y="455136"/>
            <a:ext cx="8118397" cy="5412264"/>
          </a:xfrm>
        </p:spPr>
      </p:pic>
      <p:sp>
        <p:nvSpPr>
          <p:cNvPr id="2" name="Title 1"/>
          <p:cNvSpPr>
            <a:spLocks noGrp="1"/>
          </p:cNvSpPr>
          <p:nvPr>
            <p:ph type="title"/>
          </p:nvPr>
        </p:nvSpPr>
        <p:spPr/>
        <p:txBody>
          <a:bodyPr/>
          <a:lstStyle/>
          <a:p>
            <a:r>
              <a:rPr lang="en-US" dirty="0"/>
              <a:t>Questions?</a:t>
            </a:r>
          </a:p>
        </p:txBody>
      </p:sp>
    </p:spTree>
    <p:extLst>
      <p:ext uri="{BB962C8B-B14F-4D97-AF65-F5344CB8AC3E}">
        <p14:creationId xmlns:p14="http://schemas.microsoft.com/office/powerpoint/2010/main" val="26594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Quiz</a:t>
            </a:r>
          </a:p>
        </p:txBody>
      </p:sp>
      <p:sp>
        <p:nvSpPr>
          <p:cNvPr id="3" name="Content Placeholder 2"/>
          <p:cNvSpPr>
            <a:spLocks noGrp="1"/>
          </p:cNvSpPr>
          <p:nvPr>
            <p:ph idx="1"/>
          </p:nvPr>
        </p:nvSpPr>
        <p:spPr>
          <a:xfrm>
            <a:off x="838200" y="1466032"/>
            <a:ext cx="10985631" cy="4343905"/>
          </a:xfrm>
        </p:spPr>
        <p:txBody>
          <a:bodyPr>
            <a:noAutofit/>
          </a:bodyPr>
          <a:lstStyle/>
          <a:p>
            <a:pPr marL="0" indent="0">
              <a:spcAft>
                <a:spcPts val="600"/>
              </a:spcAft>
              <a:buNone/>
            </a:pPr>
            <a:r>
              <a:rPr lang="en-US" sz="2800" dirty="0">
                <a:solidFill>
                  <a:schemeClr val="tx1">
                    <a:lumMod val="85000"/>
                    <a:lumOff val="15000"/>
                  </a:schemeClr>
                </a:solidFill>
              </a:rPr>
              <a:t>1. Which of the following is not a valid class or id name?</a:t>
            </a:r>
          </a:p>
          <a:p>
            <a:pPr marL="514350" indent="-514350">
              <a:spcAft>
                <a:spcPts val="600"/>
              </a:spcAft>
              <a:buFont typeface="+mj-lt"/>
              <a:buAutoNum type="alphaUcPeriod"/>
            </a:pPr>
            <a:r>
              <a:rPr lang="en-US" dirty="0" err="1">
                <a:solidFill>
                  <a:schemeClr val="tx1">
                    <a:lumMod val="85000"/>
                    <a:lumOff val="15000"/>
                  </a:schemeClr>
                </a:solidFill>
              </a:rPr>
              <a:t>contentTwo</a:t>
            </a:r>
            <a:endParaRPr lang="en-US" dirty="0">
              <a:solidFill>
                <a:schemeClr val="tx1">
                  <a:lumMod val="85000"/>
                  <a:lumOff val="15000"/>
                </a:schemeClr>
              </a:solidFill>
            </a:endParaRPr>
          </a:p>
          <a:p>
            <a:pPr marL="514350" indent="-514350">
              <a:spcAft>
                <a:spcPts val="600"/>
              </a:spcAft>
              <a:buFont typeface="+mj-lt"/>
              <a:buAutoNum type="alphaUcPeriod"/>
            </a:pPr>
            <a:r>
              <a:rPr lang="en-US" sz="2800" dirty="0">
                <a:solidFill>
                  <a:schemeClr val="tx1">
                    <a:lumMod val="85000"/>
                    <a:lumOff val="15000"/>
                  </a:schemeClr>
                </a:solidFill>
              </a:rPr>
              <a:t>_content</a:t>
            </a:r>
          </a:p>
          <a:p>
            <a:pPr marL="514350" indent="-514350">
              <a:spcAft>
                <a:spcPts val="600"/>
              </a:spcAft>
              <a:buFont typeface="+mj-lt"/>
              <a:buAutoNum type="alphaUcPeriod"/>
            </a:pPr>
            <a:r>
              <a:rPr lang="en-US" dirty="0">
                <a:solidFill>
                  <a:schemeClr val="tx1">
                    <a:lumMod val="85000"/>
                    <a:lumOff val="15000"/>
                  </a:schemeClr>
                </a:solidFill>
              </a:rPr>
              <a:t>Content2</a:t>
            </a:r>
          </a:p>
          <a:p>
            <a:pPr marL="514350" indent="-514350">
              <a:spcAft>
                <a:spcPts val="600"/>
              </a:spcAft>
              <a:buFont typeface="+mj-lt"/>
              <a:buAutoNum type="alphaUcPeriod"/>
            </a:pPr>
            <a:r>
              <a:rPr lang="en-US" sz="2800" dirty="0">
                <a:solidFill>
                  <a:schemeClr val="tx1">
                    <a:lumMod val="85000"/>
                    <a:lumOff val="15000"/>
                  </a:schemeClr>
                </a:solidFill>
              </a:rPr>
              <a:t>$content</a:t>
            </a:r>
          </a:p>
        </p:txBody>
      </p:sp>
    </p:spTree>
    <p:extLst>
      <p:ext uri="{BB962C8B-B14F-4D97-AF65-F5344CB8AC3E}">
        <p14:creationId xmlns:p14="http://schemas.microsoft.com/office/powerpoint/2010/main" val="3820525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Quiz</a:t>
            </a:r>
          </a:p>
        </p:txBody>
      </p:sp>
      <p:sp>
        <p:nvSpPr>
          <p:cNvPr id="3" name="Content Placeholder 2"/>
          <p:cNvSpPr>
            <a:spLocks noGrp="1"/>
          </p:cNvSpPr>
          <p:nvPr>
            <p:ph idx="1"/>
          </p:nvPr>
        </p:nvSpPr>
        <p:spPr>
          <a:xfrm>
            <a:off x="838200" y="1466032"/>
            <a:ext cx="10985631" cy="4343905"/>
          </a:xfrm>
        </p:spPr>
        <p:txBody>
          <a:bodyPr>
            <a:noAutofit/>
          </a:bodyPr>
          <a:lstStyle/>
          <a:p>
            <a:pPr marL="0" indent="0">
              <a:spcAft>
                <a:spcPts val="600"/>
              </a:spcAft>
              <a:buNone/>
            </a:pPr>
            <a:r>
              <a:rPr lang="en-US" sz="2800" dirty="0">
                <a:solidFill>
                  <a:schemeClr val="tx1">
                    <a:lumMod val="85000"/>
                    <a:lumOff val="15000"/>
                  </a:schemeClr>
                </a:solidFill>
              </a:rPr>
              <a:t>2. What color is this: </a:t>
            </a:r>
            <a:r>
              <a:rPr lang="en-US" sz="2800" b="1" dirty="0">
                <a:solidFill>
                  <a:schemeClr val="tx1">
                    <a:lumMod val="85000"/>
                    <a:lumOff val="15000"/>
                  </a:schemeClr>
                </a:solidFill>
                <a:latin typeface="Courier New" panose="02070309020205020404" pitchFamily="49" charset="0"/>
                <a:cs typeface="Courier New" panose="02070309020205020404" pitchFamily="49" charset="0"/>
              </a:rPr>
              <a:t>#00FF00</a:t>
            </a:r>
            <a:r>
              <a:rPr lang="en-US" sz="2800" dirty="0">
                <a:solidFill>
                  <a:schemeClr val="tx1">
                    <a:lumMod val="85000"/>
                    <a:lumOff val="15000"/>
                  </a:schemeClr>
                </a:solidFill>
              </a:rPr>
              <a:t>?</a:t>
            </a:r>
          </a:p>
          <a:p>
            <a:pPr marL="514350" indent="-514350">
              <a:spcAft>
                <a:spcPts val="600"/>
              </a:spcAft>
              <a:buFont typeface="+mj-lt"/>
              <a:buAutoNum type="alphaUcPeriod"/>
            </a:pPr>
            <a:r>
              <a:rPr lang="en-US" sz="2800" dirty="0">
                <a:solidFill>
                  <a:schemeClr val="tx1">
                    <a:lumMod val="85000"/>
                    <a:lumOff val="15000"/>
                  </a:schemeClr>
                </a:solidFill>
              </a:rPr>
              <a:t> </a:t>
            </a:r>
          </a:p>
          <a:p>
            <a:pPr marL="514350" indent="-514350">
              <a:spcAft>
                <a:spcPts val="600"/>
              </a:spcAft>
              <a:buFont typeface="+mj-lt"/>
              <a:buAutoNum type="alphaUcPeriod"/>
            </a:pPr>
            <a:r>
              <a:rPr lang="en-US" dirty="0">
                <a:solidFill>
                  <a:schemeClr val="tx1">
                    <a:lumMod val="85000"/>
                    <a:lumOff val="15000"/>
                  </a:schemeClr>
                </a:solidFill>
              </a:rPr>
              <a:t> </a:t>
            </a:r>
          </a:p>
          <a:p>
            <a:pPr marL="514350" indent="-514350">
              <a:spcAft>
                <a:spcPts val="600"/>
              </a:spcAft>
              <a:buFont typeface="+mj-lt"/>
              <a:buAutoNum type="alphaUcPeriod"/>
            </a:pPr>
            <a:r>
              <a:rPr lang="en-US" sz="2800" dirty="0">
                <a:solidFill>
                  <a:schemeClr val="tx1">
                    <a:lumMod val="85000"/>
                    <a:lumOff val="15000"/>
                  </a:schemeClr>
                </a:solidFill>
              </a:rPr>
              <a:t> </a:t>
            </a:r>
          </a:p>
          <a:p>
            <a:pPr marL="514350" indent="-514350">
              <a:spcAft>
                <a:spcPts val="600"/>
              </a:spcAft>
              <a:buFont typeface="+mj-lt"/>
              <a:buAutoNum type="alphaUcPeriod"/>
            </a:pPr>
            <a:r>
              <a:rPr lang="en-US" dirty="0">
                <a:solidFill>
                  <a:schemeClr val="tx1">
                    <a:lumMod val="85000"/>
                    <a:lumOff val="15000"/>
                  </a:schemeClr>
                </a:solidFill>
              </a:rPr>
              <a:t> </a:t>
            </a:r>
            <a:endParaRPr lang="en-US" sz="2800" dirty="0">
              <a:solidFill>
                <a:schemeClr val="tx1">
                  <a:lumMod val="85000"/>
                  <a:lumOff val="15000"/>
                </a:schemeClr>
              </a:solidFill>
            </a:endParaRPr>
          </a:p>
        </p:txBody>
      </p:sp>
      <p:sp>
        <p:nvSpPr>
          <p:cNvPr id="4" name="Rectangle 3">
            <a:extLst>
              <a:ext uri="{FF2B5EF4-FFF2-40B4-BE49-F238E27FC236}">
                <a16:creationId xmlns:a16="http://schemas.microsoft.com/office/drawing/2014/main" id="{5A02F860-6923-421C-8E0F-0F169AB4CA65}"/>
              </a:ext>
            </a:extLst>
          </p:cNvPr>
          <p:cNvSpPr/>
          <p:nvPr/>
        </p:nvSpPr>
        <p:spPr>
          <a:xfrm>
            <a:off x="1533099" y="2065362"/>
            <a:ext cx="500418" cy="3957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73C702-8320-45FF-91C3-C4F4573C394F}"/>
              </a:ext>
            </a:extLst>
          </p:cNvPr>
          <p:cNvSpPr/>
          <p:nvPr/>
        </p:nvSpPr>
        <p:spPr>
          <a:xfrm>
            <a:off x="1533099" y="2664692"/>
            <a:ext cx="500418" cy="3957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196A3B-8A24-4049-8CDB-32F0B398846A}"/>
              </a:ext>
            </a:extLst>
          </p:cNvPr>
          <p:cNvSpPr/>
          <p:nvPr/>
        </p:nvSpPr>
        <p:spPr>
          <a:xfrm>
            <a:off x="1533099" y="3264022"/>
            <a:ext cx="500418" cy="39578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0F4064-D33C-4527-84D7-88DF728FB85E}"/>
              </a:ext>
            </a:extLst>
          </p:cNvPr>
          <p:cNvSpPr/>
          <p:nvPr/>
        </p:nvSpPr>
        <p:spPr>
          <a:xfrm>
            <a:off x="1533099" y="3863352"/>
            <a:ext cx="500418" cy="395785"/>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94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Quiz</a:t>
            </a:r>
          </a:p>
        </p:txBody>
      </p:sp>
      <p:sp>
        <p:nvSpPr>
          <p:cNvPr id="3" name="Content Placeholder 2"/>
          <p:cNvSpPr>
            <a:spLocks noGrp="1"/>
          </p:cNvSpPr>
          <p:nvPr>
            <p:ph idx="1"/>
          </p:nvPr>
        </p:nvSpPr>
        <p:spPr>
          <a:xfrm>
            <a:off x="838200" y="1466032"/>
            <a:ext cx="10985631" cy="4343905"/>
          </a:xfrm>
        </p:spPr>
        <p:txBody>
          <a:bodyPr>
            <a:noAutofit/>
          </a:bodyPr>
          <a:lstStyle/>
          <a:p>
            <a:pPr marL="0" indent="0">
              <a:spcAft>
                <a:spcPts val="600"/>
              </a:spcAft>
              <a:buNone/>
            </a:pPr>
            <a:r>
              <a:rPr lang="en-US" sz="2800" dirty="0">
                <a:solidFill>
                  <a:schemeClr val="tx1">
                    <a:lumMod val="85000"/>
                    <a:lumOff val="15000"/>
                  </a:schemeClr>
                </a:solidFill>
              </a:rPr>
              <a:t>3. Given the following code, what is th</a:t>
            </a:r>
            <a:r>
              <a:rPr lang="en-US" dirty="0">
                <a:solidFill>
                  <a:schemeClr val="tx1">
                    <a:lumMod val="85000"/>
                    <a:lumOff val="15000"/>
                  </a:schemeClr>
                </a:solidFill>
              </a:rPr>
              <a:t>e</a:t>
            </a:r>
            <a:br>
              <a:rPr lang="en-US" dirty="0">
                <a:solidFill>
                  <a:schemeClr val="tx1">
                    <a:lumMod val="85000"/>
                    <a:lumOff val="15000"/>
                  </a:schemeClr>
                </a:solidFill>
              </a:rPr>
            </a:br>
            <a:r>
              <a:rPr lang="en-US" dirty="0">
                <a:solidFill>
                  <a:schemeClr val="tx1">
                    <a:lumMod val="85000"/>
                    <a:lumOff val="15000"/>
                  </a:schemeClr>
                </a:solidFill>
              </a:rPr>
              <a:t>     background color of the paragraph?</a:t>
            </a:r>
            <a:endParaRPr lang="en-US" sz="2800" dirty="0">
              <a:solidFill>
                <a:schemeClr val="tx1">
                  <a:lumMod val="85000"/>
                  <a:lumOff val="15000"/>
                </a:schemeClr>
              </a:solidFill>
            </a:endParaRPr>
          </a:p>
          <a:p>
            <a:pPr marL="0" indent="0">
              <a:spcAft>
                <a:spcPts val="600"/>
              </a:spcAft>
              <a:buNone/>
            </a:pPr>
            <a:endParaRPr lang="en-US" sz="2800" dirty="0">
              <a:solidFill>
                <a:schemeClr val="tx1">
                  <a:lumMod val="85000"/>
                  <a:lumOff val="15000"/>
                </a:schemeClr>
              </a:solidFill>
            </a:endParaRPr>
          </a:p>
          <a:p>
            <a:pPr marL="514350" indent="-514350">
              <a:spcAft>
                <a:spcPts val="600"/>
              </a:spcAft>
              <a:buFont typeface="+mj-lt"/>
              <a:buAutoNum type="alphaUcPeriod"/>
            </a:pPr>
            <a:r>
              <a:rPr lang="en-US" sz="2800" dirty="0">
                <a:solidFill>
                  <a:schemeClr val="tx1">
                    <a:lumMod val="85000"/>
                    <a:lumOff val="15000"/>
                  </a:schemeClr>
                </a:solidFill>
              </a:rPr>
              <a:t> </a:t>
            </a:r>
          </a:p>
          <a:p>
            <a:pPr marL="514350" indent="-514350">
              <a:spcAft>
                <a:spcPts val="600"/>
              </a:spcAft>
              <a:buFont typeface="+mj-lt"/>
              <a:buAutoNum type="alphaUcPeriod"/>
            </a:pPr>
            <a:r>
              <a:rPr lang="en-US" dirty="0">
                <a:solidFill>
                  <a:schemeClr val="tx1">
                    <a:lumMod val="85000"/>
                    <a:lumOff val="15000"/>
                  </a:schemeClr>
                </a:solidFill>
              </a:rPr>
              <a:t> </a:t>
            </a:r>
          </a:p>
          <a:p>
            <a:pPr marL="514350" indent="-514350">
              <a:spcAft>
                <a:spcPts val="600"/>
              </a:spcAft>
              <a:buFont typeface="+mj-lt"/>
              <a:buAutoNum type="alphaUcPeriod"/>
            </a:pPr>
            <a:r>
              <a:rPr lang="en-US" sz="2800" dirty="0">
                <a:solidFill>
                  <a:schemeClr val="tx1">
                    <a:lumMod val="85000"/>
                    <a:lumOff val="15000"/>
                  </a:schemeClr>
                </a:solidFill>
              </a:rPr>
              <a:t> </a:t>
            </a:r>
          </a:p>
          <a:p>
            <a:pPr marL="514350" indent="-514350">
              <a:spcAft>
                <a:spcPts val="600"/>
              </a:spcAft>
              <a:buFont typeface="+mj-lt"/>
              <a:buAutoNum type="alphaUcPeriod"/>
            </a:pPr>
            <a:r>
              <a:rPr lang="en-US" dirty="0">
                <a:solidFill>
                  <a:schemeClr val="tx1">
                    <a:lumMod val="85000"/>
                    <a:lumOff val="15000"/>
                  </a:schemeClr>
                </a:solidFill>
              </a:rPr>
              <a:t> </a:t>
            </a:r>
            <a:endParaRPr lang="en-US" sz="2800" dirty="0">
              <a:solidFill>
                <a:schemeClr val="tx1">
                  <a:lumMod val="85000"/>
                  <a:lumOff val="15000"/>
                </a:schemeClr>
              </a:solidFill>
            </a:endParaRPr>
          </a:p>
        </p:txBody>
      </p:sp>
      <p:pic>
        <p:nvPicPr>
          <p:cNvPr id="7" name="Picture 6" descr="Shape, rectangle&#10;&#10;Description automatically generated">
            <a:extLst>
              <a:ext uri="{FF2B5EF4-FFF2-40B4-BE49-F238E27FC236}">
                <a16:creationId xmlns:a16="http://schemas.microsoft.com/office/drawing/2014/main" id="{AF6D974F-E77B-414F-90FD-8AB2A6E88E98}"/>
              </a:ext>
            </a:extLst>
          </p:cNvPr>
          <p:cNvPicPr>
            <a:picLocks noChangeAspect="1"/>
          </p:cNvPicPr>
          <p:nvPr/>
        </p:nvPicPr>
        <p:blipFill>
          <a:blip r:embed="rId2"/>
          <a:stretch>
            <a:fillRect/>
          </a:stretch>
        </p:blipFill>
        <p:spPr>
          <a:xfrm>
            <a:off x="1513719" y="3546708"/>
            <a:ext cx="1066892" cy="579170"/>
          </a:xfrm>
          <a:prstGeom prst="rect">
            <a:avLst/>
          </a:prstGeom>
        </p:spPr>
      </p:pic>
      <p:pic>
        <p:nvPicPr>
          <p:cNvPr id="9" name="Picture 8" descr="Text&#10;&#10;Description automatically generated">
            <a:extLst>
              <a:ext uri="{FF2B5EF4-FFF2-40B4-BE49-F238E27FC236}">
                <a16:creationId xmlns:a16="http://schemas.microsoft.com/office/drawing/2014/main" id="{B7367AC7-87D9-48D9-9B14-8902DE4D91E3}"/>
              </a:ext>
            </a:extLst>
          </p:cNvPr>
          <p:cNvPicPr>
            <a:picLocks noChangeAspect="1"/>
          </p:cNvPicPr>
          <p:nvPr/>
        </p:nvPicPr>
        <p:blipFill>
          <a:blip r:embed="rId3"/>
          <a:stretch>
            <a:fillRect/>
          </a:stretch>
        </p:blipFill>
        <p:spPr>
          <a:xfrm>
            <a:off x="6694190" y="174871"/>
            <a:ext cx="5335129" cy="5403237"/>
          </a:xfrm>
          <a:prstGeom prst="rect">
            <a:avLst/>
          </a:prstGeom>
        </p:spPr>
      </p:pic>
      <p:pic>
        <p:nvPicPr>
          <p:cNvPr id="11" name="Picture 10" descr="Shape&#10;&#10;Description automatically generated">
            <a:extLst>
              <a:ext uri="{FF2B5EF4-FFF2-40B4-BE49-F238E27FC236}">
                <a16:creationId xmlns:a16="http://schemas.microsoft.com/office/drawing/2014/main" id="{34D56C17-474A-4A28-8A52-D3879FDD4681}"/>
              </a:ext>
            </a:extLst>
          </p:cNvPr>
          <p:cNvPicPr>
            <a:picLocks noChangeAspect="1"/>
          </p:cNvPicPr>
          <p:nvPr/>
        </p:nvPicPr>
        <p:blipFill>
          <a:blip r:embed="rId4"/>
          <a:stretch>
            <a:fillRect/>
          </a:stretch>
        </p:blipFill>
        <p:spPr>
          <a:xfrm>
            <a:off x="1513719" y="2923149"/>
            <a:ext cx="1036410" cy="571550"/>
          </a:xfrm>
          <a:prstGeom prst="rect">
            <a:avLst/>
          </a:prstGeom>
        </p:spPr>
      </p:pic>
      <p:pic>
        <p:nvPicPr>
          <p:cNvPr id="13" name="Picture 12" descr="Text&#10;&#10;Description automatically generated">
            <a:extLst>
              <a:ext uri="{FF2B5EF4-FFF2-40B4-BE49-F238E27FC236}">
                <a16:creationId xmlns:a16="http://schemas.microsoft.com/office/drawing/2014/main" id="{EAA38A62-21B9-4EB8-82F0-FAC9FD06D65C}"/>
              </a:ext>
            </a:extLst>
          </p:cNvPr>
          <p:cNvPicPr>
            <a:picLocks noChangeAspect="1"/>
          </p:cNvPicPr>
          <p:nvPr/>
        </p:nvPicPr>
        <p:blipFill>
          <a:blip r:embed="rId5"/>
          <a:stretch>
            <a:fillRect/>
          </a:stretch>
        </p:blipFill>
        <p:spPr>
          <a:xfrm>
            <a:off x="1513719" y="4173338"/>
            <a:ext cx="1036410" cy="571550"/>
          </a:xfrm>
          <a:prstGeom prst="rect">
            <a:avLst/>
          </a:prstGeom>
        </p:spPr>
      </p:pic>
      <p:pic>
        <p:nvPicPr>
          <p:cNvPr id="15" name="Picture 14" descr="Shape&#10;&#10;Description automatically generated">
            <a:extLst>
              <a:ext uri="{FF2B5EF4-FFF2-40B4-BE49-F238E27FC236}">
                <a16:creationId xmlns:a16="http://schemas.microsoft.com/office/drawing/2014/main" id="{FD3187DB-D524-4DB2-95F2-3C018BD24143}"/>
              </a:ext>
            </a:extLst>
          </p:cNvPr>
          <p:cNvPicPr>
            <a:picLocks noChangeAspect="1"/>
          </p:cNvPicPr>
          <p:nvPr/>
        </p:nvPicPr>
        <p:blipFill>
          <a:blip r:embed="rId6"/>
          <a:stretch>
            <a:fillRect/>
          </a:stretch>
        </p:blipFill>
        <p:spPr>
          <a:xfrm>
            <a:off x="1513719" y="4789273"/>
            <a:ext cx="1017358" cy="552498"/>
          </a:xfrm>
          <a:prstGeom prst="rect">
            <a:avLst/>
          </a:prstGeom>
        </p:spPr>
      </p:pic>
    </p:spTree>
    <p:extLst>
      <p:ext uri="{BB962C8B-B14F-4D97-AF65-F5344CB8AC3E}">
        <p14:creationId xmlns:p14="http://schemas.microsoft.com/office/powerpoint/2010/main" val="159453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Quiz</a:t>
            </a:r>
          </a:p>
        </p:txBody>
      </p:sp>
      <p:sp>
        <p:nvSpPr>
          <p:cNvPr id="3" name="Content Placeholder 2"/>
          <p:cNvSpPr>
            <a:spLocks noGrp="1"/>
          </p:cNvSpPr>
          <p:nvPr>
            <p:ph idx="1"/>
          </p:nvPr>
        </p:nvSpPr>
        <p:spPr>
          <a:xfrm>
            <a:off x="838200" y="1466032"/>
            <a:ext cx="10985631" cy="4343905"/>
          </a:xfrm>
        </p:spPr>
        <p:txBody>
          <a:bodyPr>
            <a:noAutofit/>
          </a:bodyPr>
          <a:lstStyle/>
          <a:p>
            <a:pPr marL="0" indent="0">
              <a:spcAft>
                <a:spcPts val="600"/>
              </a:spcAft>
              <a:buNone/>
            </a:pPr>
            <a:r>
              <a:rPr lang="en-US" sz="2800" dirty="0">
                <a:solidFill>
                  <a:schemeClr val="tx1">
                    <a:lumMod val="85000"/>
                    <a:lumOff val="15000"/>
                  </a:schemeClr>
                </a:solidFill>
              </a:rPr>
              <a:t>4. What CSS property would we use to modify the display size of text?</a:t>
            </a:r>
          </a:p>
          <a:p>
            <a:pPr marL="514350" indent="-514350">
              <a:spcAft>
                <a:spcPts val="600"/>
              </a:spcAft>
              <a:buFont typeface="+mj-lt"/>
              <a:buAutoNum type="alphaUcPeriod"/>
            </a:pPr>
            <a:r>
              <a:rPr lang="en-US" b="1" dirty="0">
                <a:solidFill>
                  <a:srgbClr val="0070C0"/>
                </a:solidFill>
                <a:latin typeface="Courier New" panose="02070309020205020404" pitchFamily="49" charset="0"/>
                <a:cs typeface="Courier New" panose="02070309020205020404" pitchFamily="49" charset="0"/>
              </a:rPr>
              <a:t>font-size</a:t>
            </a:r>
          </a:p>
          <a:p>
            <a:pPr marL="514350" indent="-514350">
              <a:spcAft>
                <a:spcPts val="600"/>
              </a:spcAft>
              <a:buFont typeface="+mj-lt"/>
              <a:buAutoNum type="alphaUcPeriod"/>
            </a:pPr>
            <a:r>
              <a:rPr lang="en-US" b="1" dirty="0">
                <a:solidFill>
                  <a:srgbClr val="0070C0"/>
                </a:solidFill>
                <a:latin typeface="Courier New" panose="02070309020205020404" pitchFamily="49" charset="0"/>
                <a:cs typeface="Courier New" panose="02070309020205020404" pitchFamily="49" charset="0"/>
              </a:rPr>
              <a:t>text-size</a:t>
            </a:r>
          </a:p>
          <a:p>
            <a:pPr marL="514350" indent="-514350">
              <a:spcAft>
                <a:spcPts val="600"/>
              </a:spcAft>
              <a:buFont typeface="+mj-lt"/>
              <a:buAutoNum type="alphaUcPeriod"/>
            </a:pPr>
            <a:r>
              <a:rPr lang="en-US" b="1" dirty="0">
                <a:solidFill>
                  <a:srgbClr val="0070C0"/>
                </a:solidFill>
                <a:latin typeface="Courier New" panose="02070309020205020404" pitchFamily="49" charset="0"/>
                <a:cs typeface="Courier New" panose="02070309020205020404" pitchFamily="49" charset="0"/>
              </a:rPr>
              <a:t>size-font</a:t>
            </a:r>
          </a:p>
          <a:p>
            <a:pPr marL="514350" indent="-514350">
              <a:spcAft>
                <a:spcPts val="600"/>
              </a:spcAft>
              <a:buFont typeface="+mj-lt"/>
              <a:buAutoNum type="alphaUcPeriod"/>
            </a:pPr>
            <a:r>
              <a:rPr lang="en-US" b="1" dirty="0">
                <a:solidFill>
                  <a:srgbClr val="0070C0"/>
                </a:solidFill>
                <a:latin typeface="Courier New" panose="02070309020205020404" pitchFamily="49" charset="0"/>
                <a:cs typeface="Courier New" panose="02070309020205020404" pitchFamily="49" charset="0"/>
              </a:rPr>
              <a:t>text-points</a:t>
            </a:r>
          </a:p>
        </p:txBody>
      </p:sp>
    </p:spTree>
    <p:extLst>
      <p:ext uri="{BB962C8B-B14F-4D97-AF65-F5344CB8AC3E}">
        <p14:creationId xmlns:p14="http://schemas.microsoft.com/office/powerpoint/2010/main" val="2867983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Quiz</a:t>
            </a:r>
          </a:p>
        </p:txBody>
      </p:sp>
      <p:sp>
        <p:nvSpPr>
          <p:cNvPr id="3" name="Content Placeholder 2"/>
          <p:cNvSpPr>
            <a:spLocks noGrp="1"/>
          </p:cNvSpPr>
          <p:nvPr>
            <p:ph idx="1"/>
          </p:nvPr>
        </p:nvSpPr>
        <p:spPr>
          <a:xfrm>
            <a:off x="838200" y="1466032"/>
            <a:ext cx="10985631" cy="4343905"/>
          </a:xfrm>
        </p:spPr>
        <p:txBody>
          <a:bodyPr>
            <a:noAutofit/>
          </a:bodyPr>
          <a:lstStyle/>
          <a:p>
            <a:pPr marL="0" indent="0">
              <a:spcAft>
                <a:spcPts val="600"/>
              </a:spcAft>
              <a:buNone/>
            </a:pPr>
            <a:r>
              <a:rPr lang="en-US" sz="2800" dirty="0">
                <a:solidFill>
                  <a:schemeClr val="tx1">
                    <a:lumMod val="85000"/>
                    <a:lumOff val="15000"/>
                  </a:schemeClr>
                </a:solidFill>
              </a:rPr>
              <a:t>5. There is a strong relationship between user experience and layout?</a:t>
            </a:r>
          </a:p>
          <a:p>
            <a:pPr marL="514350" indent="-514350">
              <a:spcAft>
                <a:spcPts val="600"/>
              </a:spcAft>
              <a:buFont typeface="+mj-lt"/>
              <a:buAutoNum type="alphaUcPeriod"/>
            </a:pPr>
            <a:r>
              <a:rPr lang="en-US" dirty="0">
                <a:solidFill>
                  <a:schemeClr val="tx1">
                    <a:lumMod val="85000"/>
                    <a:lumOff val="15000"/>
                  </a:schemeClr>
                </a:solidFill>
              </a:rPr>
              <a:t>True</a:t>
            </a:r>
          </a:p>
          <a:p>
            <a:pPr marL="514350" indent="-514350">
              <a:spcAft>
                <a:spcPts val="600"/>
              </a:spcAft>
              <a:buFont typeface="+mj-lt"/>
              <a:buAutoNum type="alphaUcPeriod"/>
            </a:pPr>
            <a:r>
              <a:rPr lang="en-US" sz="2800" dirty="0">
                <a:solidFill>
                  <a:schemeClr val="tx1">
                    <a:lumMod val="85000"/>
                    <a:lumOff val="15000"/>
                  </a:schemeClr>
                </a:solidFill>
              </a:rPr>
              <a:t>False</a:t>
            </a:r>
          </a:p>
        </p:txBody>
      </p:sp>
    </p:spTree>
    <p:extLst>
      <p:ext uri="{BB962C8B-B14F-4D97-AF65-F5344CB8AC3E}">
        <p14:creationId xmlns:p14="http://schemas.microsoft.com/office/powerpoint/2010/main" val="3565023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Quiz</a:t>
            </a:r>
          </a:p>
        </p:txBody>
      </p:sp>
      <p:sp>
        <p:nvSpPr>
          <p:cNvPr id="3" name="Content Placeholder 2"/>
          <p:cNvSpPr>
            <a:spLocks noGrp="1"/>
          </p:cNvSpPr>
          <p:nvPr>
            <p:ph idx="1"/>
          </p:nvPr>
        </p:nvSpPr>
        <p:spPr>
          <a:xfrm>
            <a:off x="838200" y="1466032"/>
            <a:ext cx="10985631" cy="4343905"/>
          </a:xfrm>
        </p:spPr>
        <p:txBody>
          <a:bodyPr>
            <a:noAutofit/>
          </a:bodyPr>
          <a:lstStyle/>
          <a:p>
            <a:pPr marL="0" indent="0">
              <a:spcAft>
                <a:spcPts val="600"/>
              </a:spcAft>
              <a:buNone/>
            </a:pPr>
            <a:r>
              <a:rPr lang="en-US" sz="2800" dirty="0">
                <a:solidFill>
                  <a:schemeClr val="tx1">
                    <a:lumMod val="85000"/>
                    <a:lumOff val="15000"/>
                  </a:schemeClr>
                </a:solidFill>
              </a:rPr>
              <a:t>6. Which is the correct way to assign multiple classes to an element?</a:t>
            </a:r>
          </a:p>
          <a:p>
            <a:pPr marL="514350" indent="-514350">
              <a:spcAft>
                <a:spcPts val="600"/>
              </a:spcAft>
              <a:buFont typeface="+mj-lt"/>
              <a:buAutoNum type="alphaUcPeriod"/>
            </a:pPr>
            <a:r>
              <a:rPr lang="en-US" dirty="0">
                <a:solidFill>
                  <a:schemeClr val="tx1">
                    <a:lumMod val="85000"/>
                    <a:lumOff val="15000"/>
                  </a:schemeClr>
                </a:solidFill>
                <a:latin typeface="Courier New" panose="02070309020205020404" pitchFamily="49" charset="0"/>
                <a:cs typeface="Courier New" panose="02070309020205020404" pitchFamily="49" charset="0"/>
              </a:rPr>
              <a:t>&lt;p class="md high-contrast centered"&gt;</a:t>
            </a:r>
          </a:p>
          <a:p>
            <a:pPr marL="514350" indent="-514350">
              <a:spcAft>
                <a:spcPts val="600"/>
              </a:spcAft>
              <a:buFont typeface="+mj-lt"/>
              <a:buAutoNum type="alphaUcPeriod"/>
            </a:pPr>
            <a:r>
              <a:rPr lang="en-US" dirty="0">
                <a:solidFill>
                  <a:schemeClr val="tx1">
                    <a:lumMod val="85000"/>
                    <a:lumOff val="15000"/>
                  </a:schemeClr>
                </a:solidFill>
                <a:latin typeface="Courier New" panose="02070309020205020404" pitchFamily="49" charset="0"/>
                <a:cs typeface="Courier New" panose="02070309020205020404" pitchFamily="49" charset="0"/>
              </a:rPr>
              <a:t>&lt;p class="md, high-contrast, centered"&gt; </a:t>
            </a:r>
          </a:p>
          <a:p>
            <a:pPr marL="514350" indent="-514350">
              <a:spcAft>
                <a:spcPts val="600"/>
              </a:spcAft>
              <a:buFont typeface="+mj-lt"/>
              <a:buAutoNum type="alphaUcPeriod"/>
            </a:pPr>
            <a:r>
              <a:rPr lang="en-US" dirty="0">
                <a:solidFill>
                  <a:schemeClr val="tx1">
                    <a:lumMod val="85000"/>
                    <a:lumOff val="15000"/>
                  </a:schemeClr>
                </a:solidFill>
                <a:latin typeface="Courier New" panose="02070309020205020404" pitchFamily="49" charset="0"/>
                <a:cs typeface="Courier New" panose="02070309020205020404" pitchFamily="49" charset="0"/>
              </a:rPr>
              <a:t>&lt;p class="md + high-contrast + centered"&gt; </a:t>
            </a:r>
          </a:p>
          <a:p>
            <a:pPr marL="514350" indent="-514350">
              <a:spcAft>
                <a:spcPts val="600"/>
              </a:spcAft>
              <a:buFont typeface="+mj-lt"/>
              <a:buAutoNum type="alphaUcPeriod"/>
            </a:pPr>
            <a:r>
              <a:rPr lang="en-US" dirty="0">
                <a:solidFill>
                  <a:schemeClr val="tx1">
                    <a:lumMod val="85000"/>
                    <a:lumOff val="15000"/>
                  </a:schemeClr>
                </a:solidFill>
                <a:latin typeface="Courier New" panose="02070309020205020404" pitchFamily="49" charset="0"/>
                <a:cs typeface="Courier New" panose="02070309020205020404" pitchFamily="49" charset="0"/>
              </a:rPr>
              <a:t>&lt;p class="md/high-contrast/centered"&gt;</a:t>
            </a:r>
            <a:endParaRPr lang="en-US" sz="2800" dirty="0">
              <a:solidFill>
                <a:schemeClr val="tx1">
                  <a:lumMod val="85000"/>
                  <a:lumOff val="15000"/>
                </a:schemeClr>
              </a:solidFill>
            </a:endParaRPr>
          </a:p>
        </p:txBody>
      </p:sp>
    </p:spTree>
    <p:extLst>
      <p:ext uri="{BB962C8B-B14F-4D97-AF65-F5344CB8AC3E}">
        <p14:creationId xmlns:p14="http://schemas.microsoft.com/office/powerpoint/2010/main" val="279775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Quiz</a:t>
            </a:r>
          </a:p>
        </p:txBody>
      </p:sp>
      <p:sp>
        <p:nvSpPr>
          <p:cNvPr id="3" name="Content Placeholder 2"/>
          <p:cNvSpPr>
            <a:spLocks noGrp="1"/>
          </p:cNvSpPr>
          <p:nvPr>
            <p:ph idx="1"/>
          </p:nvPr>
        </p:nvSpPr>
        <p:spPr>
          <a:xfrm>
            <a:off x="838200" y="1466032"/>
            <a:ext cx="10985631" cy="4343905"/>
          </a:xfrm>
        </p:spPr>
        <p:txBody>
          <a:bodyPr>
            <a:noAutofit/>
          </a:bodyPr>
          <a:lstStyle/>
          <a:p>
            <a:pPr marL="0" indent="0">
              <a:spcAft>
                <a:spcPts val="600"/>
              </a:spcAft>
              <a:buNone/>
            </a:pPr>
            <a:r>
              <a:rPr lang="en-US" sz="2800" dirty="0">
                <a:solidFill>
                  <a:schemeClr val="tx1">
                    <a:lumMod val="85000"/>
                    <a:lumOff val="15000"/>
                  </a:schemeClr>
                </a:solidFill>
              </a:rPr>
              <a:t>7. Which of the following </a:t>
            </a:r>
            <a:r>
              <a:rPr lang="en-US" dirty="0">
                <a:solidFill>
                  <a:schemeClr val="tx1">
                    <a:lumMod val="85000"/>
                    <a:lumOff val="15000"/>
                  </a:schemeClr>
                </a:solidFill>
              </a:rPr>
              <a:t>correctly shows how to create a class in CSS</a:t>
            </a:r>
            <a:r>
              <a:rPr lang="en-US" sz="2800" dirty="0">
                <a:solidFill>
                  <a:schemeClr val="tx1">
                    <a:lumMod val="85000"/>
                    <a:lumOff val="15000"/>
                  </a:schemeClr>
                </a:solidFill>
              </a:rPr>
              <a:t>?</a:t>
            </a:r>
          </a:p>
          <a:p>
            <a:pPr marL="514350" indent="-514350">
              <a:spcAft>
                <a:spcPts val="600"/>
              </a:spcAft>
              <a:buFont typeface="+mj-lt"/>
              <a:buAutoNum type="alphaUcPeriod"/>
            </a:pPr>
            <a:r>
              <a:rPr lang="en-US" b="1" dirty="0">
                <a:solidFill>
                  <a:schemeClr val="tx1">
                    <a:lumMod val="85000"/>
                    <a:lumOff val="15000"/>
                  </a:schemeClr>
                </a:solidFill>
                <a:latin typeface="Courier New" panose="02070309020205020404" pitchFamily="49" charset="0"/>
                <a:cs typeface="Courier New" panose="02070309020205020404" pitchFamily="49" charset="0"/>
              </a:rPr>
              <a:t>.image { }</a:t>
            </a:r>
          </a:p>
          <a:p>
            <a:pPr marL="514350" indent="-514350">
              <a:spcAft>
                <a:spcPts val="600"/>
              </a:spcAft>
              <a:buFont typeface="+mj-lt"/>
              <a:buAutoNum type="alphaUcPeriod"/>
            </a:pPr>
            <a:r>
              <a:rPr lang="en-US" sz="2800" b="1" dirty="0" err="1">
                <a:solidFill>
                  <a:schemeClr val="tx1">
                    <a:lumMod val="85000"/>
                    <a:lumOff val="15000"/>
                  </a:schemeClr>
                </a:solidFill>
                <a:latin typeface="Courier New" panose="02070309020205020404" pitchFamily="49" charset="0"/>
                <a:cs typeface="Courier New" panose="02070309020205020404" pitchFamily="49" charset="0"/>
              </a:rPr>
              <a:t>p.image</a:t>
            </a:r>
            <a:r>
              <a:rPr lang="en-US" sz="2800" b="1" dirty="0">
                <a:solidFill>
                  <a:schemeClr val="tx1">
                    <a:lumMod val="85000"/>
                    <a:lumOff val="15000"/>
                  </a:schemeClr>
                </a:solidFill>
                <a:latin typeface="Courier New" panose="02070309020205020404" pitchFamily="49" charset="0"/>
                <a:cs typeface="Courier New" panose="02070309020205020404" pitchFamily="49" charset="0"/>
              </a:rPr>
              <a:t> { }</a:t>
            </a:r>
          </a:p>
          <a:p>
            <a:pPr marL="514350" indent="-514350">
              <a:spcAft>
                <a:spcPts val="600"/>
              </a:spcAft>
              <a:buFont typeface="+mj-lt"/>
              <a:buAutoNum type="alphaUcPeriod"/>
            </a:pPr>
            <a:r>
              <a:rPr lang="en-US" b="1" dirty="0" err="1">
                <a:solidFill>
                  <a:schemeClr val="tx1">
                    <a:lumMod val="85000"/>
                    <a:lumOff val="15000"/>
                  </a:schemeClr>
                </a:solidFill>
                <a:latin typeface="Courier New" panose="02070309020205020404" pitchFamily="49" charset="0"/>
                <a:cs typeface="Courier New" panose="02070309020205020404" pitchFamily="49" charset="0"/>
              </a:rPr>
              <a:t>div.image</a:t>
            </a:r>
            <a:r>
              <a:rPr lang="en-US" b="1" dirty="0">
                <a:solidFill>
                  <a:schemeClr val="tx1">
                    <a:lumMod val="85000"/>
                    <a:lumOff val="15000"/>
                  </a:schemeClr>
                </a:solidFill>
                <a:latin typeface="Courier New" panose="02070309020205020404" pitchFamily="49" charset="0"/>
                <a:cs typeface="Courier New" panose="02070309020205020404" pitchFamily="49" charset="0"/>
              </a:rPr>
              <a:t> { }</a:t>
            </a:r>
          </a:p>
          <a:p>
            <a:pPr marL="514350" indent="-514350">
              <a:spcAft>
                <a:spcPts val="600"/>
              </a:spcAft>
              <a:buFont typeface="+mj-lt"/>
              <a:buAutoNum type="alphaUcPeriod"/>
            </a:pPr>
            <a:r>
              <a:rPr lang="en-US" sz="2800" b="1" dirty="0">
                <a:solidFill>
                  <a:schemeClr val="tx1">
                    <a:lumMod val="85000"/>
                    <a:lumOff val="15000"/>
                  </a:schemeClr>
                </a:solidFill>
                <a:latin typeface="Courier New" panose="02070309020205020404" pitchFamily="49" charset="0"/>
                <a:cs typeface="Courier New" panose="02070309020205020404" pitchFamily="49" charset="0"/>
              </a:rPr>
              <a:t>All of the above are correct</a:t>
            </a:r>
          </a:p>
        </p:txBody>
      </p:sp>
    </p:spTree>
    <p:extLst>
      <p:ext uri="{BB962C8B-B14F-4D97-AF65-F5344CB8AC3E}">
        <p14:creationId xmlns:p14="http://schemas.microsoft.com/office/powerpoint/2010/main" val="2687671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Quiz</a:t>
            </a:r>
          </a:p>
        </p:txBody>
      </p:sp>
      <p:sp>
        <p:nvSpPr>
          <p:cNvPr id="3" name="Content Placeholder 2"/>
          <p:cNvSpPr>
            <a:spLocks noGrp="1"/>
          </p:cNvSpPr>
          <p:nvPr>
            <p:ph idx="1"/>
          </p:nvPr>
        </p:nvSpPr>
        <p:spPr>
          <a:xfrm>
            <a:off x="838200" y="1466032"/>
            <a:ext cx="10985631" cy="4343905"/>
          </a:xfrm>
        </p:spPr>
        <p:txBody>
          <a:bodyPr>
            <a:noAutofit/>
          </a:bodyPr>
          <a:lstStyle/>
          <a:p>
            <a:pPr marL="0" indent="0">
              <a:spcAft>
                <a:spcPts val="600"/>
              </a:spcAft>
              <a:buNone/>
            </a:pPr>
            <a:r>
              <a:rPr lang="en-US" sz="2800" dirty="0">
                <a:solidFill>
                  <a:schemeClr val="tx1">
                    <a:lumMod val="85000"/>
                    <a:lumOff val="15000"/>
                  </a:schemeClr>
                </a:solidFill>
              </a:rPr>
              <a:t>8. What is the current, “official” version of CSS?</a:t>
            </a:r>
          </a:p>
          <a:p>
            <a:pPr marL="514350" indent="-514350">
              <a:spcAft>
                <a:spcPts val="600"/>
              </a:spcAft>
              <a:buFont typeface="+mj-lt"/>
              <a:buAutoNum type="alphaUcPeriod"/>
            </a:pPr>
            <a:r>
              <a:rPr lang="en-US" dirty="0">
                <a:solidFill>
                  <a:schemeClr val="tx1">
                    <a:lumMod val="85000"/>
                    <a:lumOff val="15000"/>
                  </a:schemeClr>
                </a:solidFill>
              </a:rPr>
              <a:t>1</a:t>
            </a:r>
          </a:p>
          <a:p>
            <a:pPr marL="514350" indent="-514350">
              <a:spcAft>
                <a:spcPts val="600"/>
              </a:spcAft>
              <a:buFont typeface="+mj-lt"/>
              <a:buAutoNum type="alphaUcPeriod"/>
            </a:pPr>
            <a:r>
              <a:rPr lang="en-US" sz="2800" dirty="0">
                <a:solidFill>
                  <a:schemeClr val="tx1">
                    <a:lumMod val="85000"/>
                    <a:lumOff val="15000"/>
                  </a:schemeClr>
                </a:solidFill>
              </a:rPr>
              <a:t>2</a:t>
            </a:r>
          </a:p>
          <a:p>
            <a:pPr marL="514350" indent="-514350">
              <a:spcAft>
                <a:spcPts val="600"/>
              </a:spcAft>
              <a:buFont typeface="+mj-lt"/>
              <a:buAutoNum type="alphaUcPeriod"/>
            </a:pPr>
            <a:r>
              <a:rPr lang="en-US" dirty="0">
                <a:solidFill>
                  <a:schemeClr val="tx1">
                    <a:lumMod val="85000"/>
                    <a:lumOff val="15000"/>
                  </a:schemeClr>
                </a:solidFill>
              </a:rPr>
              <a:t>2.1</a:t>
            </a:r>
          </a:p>
          <a:p>
            <a:pPr marL="514350" indent="-514350">
              <a:spcAft>
                <a:spcPts val="600"/>
              </a:spcAft>
              <a:buFont typeface="+mj-lt"/>
              <a:buAutoNum type="alphaUcPeriod"/>
            </a:pPr>
            <a:r>
              <a:rPr lang="en-US" sz="2800" dirty="0">
                <a:solidFill>
                  <a:schemeClr val="tx1">
                    <a:lumMod val="85000"/>
                    <a:lumOff val="15000"/>
                  </a:schemeClr>
                </a:solidFill>
              </a:rPr>
              <a:t>3</a:t>
            </a:r>
          </a:p>
          <a:p>
            <a:pPr marL="514350" indent="-514350">
              <a:spcAft>
                <a:spcPts val="600"/>
              </a:spcAft>
              <a:buFont typeface="+mj-lt"/>
              <a:buAutoNum type="alphaUcPeriod"/>
            </a:pPr>
            <a:r>
              <a:rPr lang="en-US" dirty="0">
                <a:solidFill>
                  <a:schemeClr val="tx1">
                    <a:lumMod val="85000"/>
                    <a:lumOff val="15000"/>
                  </a:schemeClr>
                </a:solidFill>
              </a:rPr>
              <a:t>4</a:t>
            </a:r>
            <a:endParaRPr lang="en-US" sz="2800" dirty="0">
              <a:solidFill>
                <a:schemeClr val="tx1">
                  <a:lumMod val="85000"/>
                  <a:lumOff val="15000"/>
                </a:schemeClr>
              </a:solidFill>
            </a:endParaRPr>
          </a:p>
        </p:txBody>
      </p:sp>
    </p:spTree>
    <p:extLst>
      <p:ext uri="{BB962C8B-B14F-4D97-AF65-F5344CB8AC3E}">
        <p14:creationId xmlns:p14="http://schemas.microsoft.com/office/powerpoint/2010/main" val="384194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Multiple Classes</a:t>
            </a:r>
          </a:p>
        </p:txBody>
      </p:sp>
      <p:sp>
        <p:nvSpPr>
          <p:cNvPr id="3" name="Content Placeholder 2"/>
          <p:cNvSpPr>
            <a:spLocks noGrp="1"/>
          </p:cNvSpPr>
          <p:nvPr>
            <p:ph idx="1"/>
          </p:nvPr>
        </p:nvSpPr>
        <p:spPr>
          <a:xfrm>
            <a:off x="1119673" y="1363607"/>
            <a:ext cx="10448349" cy="1645450"/>
          </a:xfrm>
        </p:spPr>
        <p:txBody>
          <a:bodyPr>
            <a:noAutofit/>
          </a:bodyPr>
          <a:lstStyle/>
          <a:p>
            <a:pPr marL="0" indent="0">
              <a:buNone/>
            </a:pPr>
            <a:r>
              <a:rPr lang="en-US" sz="2400" dirty="0"/>
              <a:t>We can assign multiple classes to an element to further specify its presentation</a:t>
            </a:r>
          </a:p>
          <a:p>
            <a:pPr marL="0" indent="0">
              <a:buNone/>
            </a:pPr>
            <a:r>
              <a:rPr lang="en-US" sz="2400" dirty="0"/>
              <a:t>For example, let’s say we have classes defined to display text as red (named </a:t>
            </a:r>
            <a:r>
              <a:rPr lang="en-US" sz="2400" dirty="0">
                <a:solidFill>
                  <a:srgbClr val="0070C0"/>
                </a:solidFill>
                <a:latin typeface="Courier New" panose="02070309020205020404" pitchFamily="49" charset="0"/>
                <a:cs typeface="Courier New" panose="02070309020205020404" pitchFamily="49" charset="0"/>
              </a:rPr>
              <a:t>red-text</a:t>
            </a:r>
            <a:r>
              <a:rPr lang="en-US" sz="2400" dirty="0"/>
              <a:t>) and to change the element’s </a:t>
            </a:r>
            <a:r>
              <a:rPr lang="en-US" sz="2400" dirty="0" err="1"/>
              <a:t>backfround</a:t>
            </a:r>
            <a:r>
              <a:rPr lang="en-US" sz="2400" dirty="0"/>
              <a:t> color to light gray (named </a:t>
            </a:r>
            <a:r>
              <a:rPr lang="en-US" sz="2400" dirty="0">
                <a:solidFill>
                  <a:srgbClr val="0070C0"/>
                </a:solidFill>
                <a:latin typeface="Courier New" panose="02070309020205020404" pitchFamily="49" charset="0"/>
                <a:cs typeface="Courier New" panose="02070309020205020404" pitchFamily="49" charset="0"/>
              </a:rPr>
              <a:t>gray-background</a:t>
            </a:r>
            <a:r>
              <a:rPr lang="en-US" sz="2400" dirty="0"/>
              <a:t>)</a:t>
            </a:r>
          </a:p>
          <a:p>
            <a:pPr marL="0" indent="0">
              <a:buNone/>
            </a:pPr>
            <a:endParaRPr lang="en-US" dirty="0"/>
          </a:p>
        </p:txBody>
      </p:sp>
      <p:pic>
        <p:nvPicPr>
          <p:cNvPr id="5" name="Picture 4" descr="Text&#10;&#10;Description automatically generated">
            <a:extLst>
              <a:ext uri="{FF2B5EF4-FFF2-40B4-BE49-F238E27FC236}">
                <a16:creationId xmlns:a16="http://schemas.microsoft.com/office/drawing/2014/main" id="{2B2C640C-AAEB-471E-86C0-4A60DD975C22}"/>
              </a:ext>
            </a:extLst>
          </p:cNvPr>
          <p:cNvPicPr>
            <a:picLocks noChangeAspect="1"/>
          </p:cNvPicPr>
          <p:nvPr/>
        </p:nvPicPr>
        <p:blipFill>
          <a:blip r:embed="rId2"/>
          <a:stretch>
            <a:fillRect/>
          </a:stretch>
        </p:blipFill>
        <p:spPr>
          <a:xfrm>
            <a:off x="3015064" y="3009057"/>
            <a:ext cx="6161872" cy="1261386"/>
          </a:xfrm>
          <a:prstGeom prst="rect">
            <a:avLst/>
          </a:prstGeom>
        </p:spPr>
      </p:pic>
      <p:sp>
        <p:nvSpPr>
          <p:cNvPr id="6" name="Content Placeholder 2">
            <a:extLst>
              <a:ext uri="{FF2B5EF4-FFF2-40B4-BE49-F238E27FC236}">
                <a16:creationId xmlns:a16="http://schemas.microsoft.com/office/drawing/2014/main" id="{C5D6AAE1-F565-4F8F-9A05-CCDDCE492581}"/>
              </a:ext>
            </a:extLst>
          </p:cNvPr>
          <p:cNvSpPr txBox="1">
            <a:spLocks/>
          </p:cNvSpPr>
          <p:nvPr/>
        </p:nvSpPr>
        <p:spPr>
          <a:xfrm>
            <a:off x="1119672" y="4385667"/>
            <a:ext cx="10448349" cy="16454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orbel Light" panose="020B03030202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orbel Light" panose="020B03030202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orbel Light" panose="020B03030202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orbel Light" panose="020B03030202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spcAft>
                <a:spcPts val="1200"/>
              </a:spcAft>
              <a:buFont typeface="Arial" panose="020B0604020202020204" pitchFamily="34" charset="0"/>
              <a:buNone/>
            </a:pPr>
            <a:r>
              <a:rPr lang="en-US" sz="2400" dirty="0">
                <a:latin typeface="Ink Free" panose="03080402000500000000" pitchFamily="66" charset="0"/>
              </a:rPr>
              <a:t>Notice that the list of classes is space-separated. We can use as many classes as we need (not just two)</a:t>
            </a:r>
          </a:p>
          <a:p>
            <a:pPr marL="0" indent="0">
              <a:spcBef>
                <a:spcPts val="600"/>
              </a:spcBef>
              <a:spcAft>
                <a:spcPts val="1200"/>
              </a:spcAft>
              <a:buFont typeface="Arial" panose="020B0604020202020204" pitchFamily="34" charset="0"/>
              <a:buNone/>
            </a:pPr>
            <a:r>
              <a:rPr lang="en-US" sz="2400" dirty="0">
                <a:latin typeface="Ink Free" panose="03080402000500000000" pitchFamily="66" charset="0"/>
              </a:rPr>
              <a:t>We’ll discuss the mechanics of ‘defining’ classes soon</a:t>
            </a:r>
          </a:p>
          <a:p>
            <a:pPr marL="0" indent="0">
              <a:buFont typeface="Arial" panose="020B0604020202020204" pitchFamily="34" charset="0"/>
              <a:buNone/>
            </a:pPr>
            <a:endParaRPr lang="en-US" dirty="0"/>
          </a:p>
        </p:txBody>
      </p:sp>
      <p:pic>
        <p:nvPicPr>
          <p:cNvPr id="8" name="Picture 7" descr="Icon&#10;&#10;Description automatically generated">
            <a:extLst>
              <a:ext uri="{FF2B5EF4-FFF2-40B4-BE49-F238E27FC236}">
                <a16:creationId xmlns:a16="http://schemas.microsoft.com/office/drawing/2014/main" id="{78D97126-21A9-44AF-BC84-2661FB07F05D}"/>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3979" y="4385667"/>
            <a:ext cx="465937" cy="465937"/>
          </a:xfrm>
          <a:prstGeom prst="rect">
            <a:avLst/>
          </a:prstGeom>
        </p:spPr>
      </p:pic>
      <p:pic>
        <p:nvPicPr>
          <p:cNvPr id="10" name="Picture 9" descr="Icon&#10;&#10;Description automatically generated">
            <a:extLst>
              <a:ext uri="{FF2B5EF4-FFF2-40B4-BE49-F238E27FC236}">
                <a16:creationId xmlns:a16="http://schemas.microsoft.com/office/drawing/2014/main" id="{1A40035F-0915-43E4-9FEA-1C7F1811C21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8857" y="5208392"/>
            <a:ext cx="465937" cy="465937"/>
          </a:xfrm>
          <a:prstGeom prst="rect">
            <a:avLst/>
          </a:prstGeom>
        </p:spPr>
      </p:pic>
    </p:spTree>
    <p:extLst>
      <p:ext uri="{BB962C8B-B14F-4D97-AF65-F5344CB8AC3E}">
        <p14:creationId xmlns:p14="http://schemas.microsoft.com/office/powerpoint/2010/main" val="88296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Quiz</a:t>
            </a:r>
          </a:p>
        </p:txBody>
      </p:sp>
      <p:sp>
        <p:nvSpPr>
          <p:cNvPr id="3" name="Content Placeholder 2"/>
          <p:cNvSpPr>
            <a:spLocks noGrp="1"/>
          </p:cNvSpPr>
          <p:nvPr>
            <p:ph idx="1"/>
          </p:nvPr>
        </p:nvSpPr>
        <p:spPr>
          <a:xfrm>
            <a:off x="838200" y="1466032"/>
            <a:ext cx="10985631" cy="4343905"/>
          </a:xfrm>
        </p:spPr>
        <p:txBody>
          <a:bodyPr>
            <a:noAutofit/>
          </a:bodyPr>
          <a:lstStyle/>
          <a:p>
            <a:pPr marL="0" indent="0">
              <a:spcAft>
                <a:spcPts val="600"/>
              </a:spcAft>
              <a:buNone/>
            </a:pPr>
            <a:r>
              <a:rPr lang="en-US" sz="2800" dirty="0">
                <a:solidFill>
                  <a:schemeClr val="tx1">
                    <a:lumMod val="85000"/>
                    <a:lumOff val="15000"/>
                  </a:schemeClr>
                </a:solidFill>
              </a:rPr>
              <a:t>9. What color is this: </a:t>
            </a:r>
            <a:r>
              <a:rPr lang="en-US" sz="2800" b="1" dirty="0" err="1">
                <a:solidFill>
                  <a:schemeClr val="tx1">
                    <a:lumMod val="85000"/>
                    <a:lumOff val="15000"/>
                  </a:schemeClr>
                </a:solidFill>
                <a:latin typeface="Courier New" panose="02070309020205020404" pitchFamily="49" charset="0"/>
                <a:cs typeface="Courier New" panose="02070309020205020404" pitchFamily="49" charset="0"/>
              </a:rPr>
              <a:t>rgb</a:t>
            </a:r>
            <a:r>
              <a:rPr lang="en-US" sz="2800" b="1" dirty="0">
                <a:solidFill>
                  <a:schemeClr val="tx1">
                    <a:lumMod val="85000"/>
                    <a:lumOff val="15000"/>
                  </a:schemeClr>
                </a:solidFill>
                <a:latin typeface="Courier New" panose="02070309020205020404" pitchFamily="49" charset="0"/>
                <a:cs typeface="Courier New" panose="02070309020205020404" pitchFamily="49" charset="0"/>
              </a:rPr>
              <a:t>(255,0,0)</a:t>
            </a:r>
            <a:r>
              <a:rPr lang="en-US" sz="2800" dirty="0">
                <a:solidFill>
                  <a:schemeClr val="tx1">
                    <a:lumMod val="85000"/>
                    <a:lumOff val="15000"/>
                  </a:schemeClr>
                </a:solidFill>
              </a:rPr>
              <a:t>?</a:t>
            </a:r>
          </a:p>
          <a:p>
            <a:pPr marL="514350" indent="-514350">
              <a:spcAft>
                <a:spcPts val="600"/>
              </a:spcAft>
              <a:buFont typeface="+mj-lt"/>
              <a:buAutoNum type="alphaUcPeriod"/>
            </a:pPr>
            <a:r>
              <a:rPr lang="en-US" sz="2800" dirty="0">
                <a:solidFill>
                  <a:schemeClr val="tx1">
                    <a:lumMod val="85000"/>
                    <a:lumOff val="15000"/>
                  </a:schemeClr>
                </a:solidFill>
              </a:rPr>
              <a:t> </a:t>
            </a:r>
          </a:p>
          <a:p>
            <a:pPr marL="514350" indent="-514350">
              <a:spcAft>
                <a:spcPts val="600"/>
              </a:spcAft>
              <a:buFont typeface="+mj-lt"/>
              <a:buAutoNum type="alphaUcPeriod"/>
            </a:pPr>
            <a:r>
              <a:rPr lang="en-US" dirty="0">
                <a:solidFill>
                  <a:schemeClr val="tx1">
                    <a:lumMod val="85000"/>
                    <a:lumOff val="15000"/>
                  </a:schemeClr>
                </a:solidFill>
              </a:rPr>
              <a:t> </a:t>
            </a:r>
          </a:p>
          <a:p>
            <a:pPr marL="514350" indent="-514350">
              <a:spcAft>
                <a:spcPts val="600"/>
              </a:spcAft>
              <a:buFont typeface="+mj-lt"/>
              <a:buAutoNum type="alphaUcPeriod"/>
            </a:pPr>
            <a:r>
              <a:rPr lang="en-US" sz="2800" dirty="0">
                <a:solidFill>
                  <a:schemeClr val="tx1">
                    <a:lumMod val="85000"/>
                    <a:lumOff val="15000"/>
                  </a:schemeClr>
                </a:solidFill>
              </a:rPr>
              <a:t> </a:t>
            </a:r>
          </a:p>
          <a:p>
            <a:pPr marL="514350" indent="-514350">
              <a:spcAft>
                <a:spcPts val="600"/>
              </a:spcAft>
              <a:buFont typeface="+mj-lt"/>
              <a:buAutoNum type="alphaUcPeriod"/>
            </a:pPr>
            <a:r>
              <a:rPr lang="en-US" dirty="0">
                <a:solidFill>
                  <a:schemeClr val="tx1">
                    <a:lumMod val="85000"/>
                    <a:lumOff val="15000"/>
                  </a:schemeClr>
                </a:solidFill>
              </a:rPr>
              <a:t> </a:t>
            </a:r>
            <a:endParaRPr lang="en-US" sz="2800" dirty="0">
              <a:solidFill>
                <a:schemeClr val="tx1">
                  <a:lumMod val="85000"/>
                  <a:lumOff val="15000"/>
                </a:schemeClr>
              </a:solidFill>
            </a:endParaRPr>
          </a:p>
        </p:txBody>
      </p:sp>
      <p:sp>
        <p:nvSpPr>
          <p:cNvPr id="4" name="Rectangle 3">
            <a:extLst>
              <a:ext uri="{FF2B5EF4-FFF2-40B4-BE49-F238E27FC236}">
                <a16:creationId xmlns:a16="http://schemas.microsoft.com/office/drawing/2014/main" id="{5A02F860-6923-421C-8E0F-0F169AB4CA65}"/>
              </a:ext>
            </a:extLst>
          </p:cNvPr>
          <p:cNvSpPr/>
          <p:nvPr/>
        </p:nvSpPr>
        <p:spPr>
          <a:xfrm>
            <a:off x="1533099" y="2065362"/>
            <a:ext cx="500418" cy="39578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6973C702-8320-45FF-91C3-C4F4573C394F}"/>
              </a:ext>
            </a:extLst>
          </p:cNvPr>
          <p:cNvSpPr/>
          <p:nvPr/>
        </p:nvSpPr>
        <p:spPr>
          <a:xfrm>
            <a:off x="1533099" y="2664692"/>
            <a:ext cx="500418" cy="39578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196A3B-8A24-4049-8CDB-32F0B398846A}"/>
              </a:ext>
            </a:extLst>
          </p:cNvPr>
          <p:cNvSpPr/>
          <p:nvPr/>
        </p:nvSpPr>
        <p:spPr>
          <a:xfrm>
            <a:off x="1533099" y="3264022"/>
            <a:ext cx="500418" cy="395785"/>
          </a:xfrm>
          <a:prstGeom prst="rect">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2C0F4064-D33C-4527-84D7-88DF728FB85E}"/>
              </a:ext>
            </a:extLst>
          </p:cNvPr>
          <p:cNvSpPr/>
          <p:nvPr/>
        </p:nvSpPr>
        <p:spPr>
          <a:xfrm>
            <a:off x="1533099" y="3863352"/>
            <a:ext cx="500418" cy="395785"/>
          </a:xfrm>
          <a:prstGeom prst="rect">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565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Quiz</a:t>
            </a:r>
          </a:p>
        </p:txBody>
      </p:sp>
      <p:sp>
        <p:nvSpPr>
          <p:cNvPr id="3" name="Content Placeholder 2"/>
          <p:cNvSpPr>
            <a:spLocks noGrp="1"/>
          </p:cNvSpPr>
          <p:nvPr>
            <p:ph idx="1"/>
          </p:nvPr>
        </p:nvSpPr>
        <p:spPr>
          <a:xfrm>
            <a:off x="838200" y="1466032"/>
            <a:ext cx="10985631" cy="4343905"/>
          </a:xfrm>
        </p:spPr>
        <p:txBody>
          <a:bodyPr>
            <a:noAutofit/>
          </a:bodyPr>
          <a:lstStyle/>
          <a:p>
            <a:pPr marL="0" indent="0">
              <a:spcAft>
                <a:spcPts val="600"/>
              </a:spcAft>
              <a:buNone/>
            </a:pPr>
            <a:r>
              <a:rPr lang="en-US" sz="2800" dirty="0">
                <a:solidFill>
                  <a:schemeClr val="tx1">
                    <a:lumMod val="85000"/>
                    <a:lumOff val="15000"/>
                  </a:schemeClr>
                </a:solidFill>
              </a:rPr>
              <a:t>10. Given the following CSS rule, which is a selector?</a:t>
            </a:r>
          </a:p>
          <a:p>
            <a:pPr marL="514350" indent="-514350">
              <a:spcAft>
                <a:spcPts val="600"/>
              </a:spcAft>
              <a:buFont typeface="+mj-lt"/>
              <a:buAutoNum type="alphaUcPeriod"/>
            </a:pPr>
            <a:r>
              <a:rPr lang="en-US" dirty="0">
                <a:solidFill>
                  <a:schemeClr val="tx1">
                    <a:lumMod val="85000"/>
                    <a:lumOff val="15000"/>
                  </a:schemeClr>
                </a:solidFill>
              </a:rPr>
              <a:t>p</a:t>
            </a:r>
          </a:p>
          <a:p>
            <a:pPr marL="514350" indent="-514350">
              <a:spcAft>
                <a:spcPts val="600"/>
              </a:spcAft>
              <a:buFont typeface="+mj-lt"/>
              <a:buAutoNum type="alphaUcPeriod"/>
            </a:pPr>
            <a:r>
              <a:rPr lang="en-US" sz="2800" dirty="0">
                <a:solidFill>
                  <a:schemeClr val="tx1">
                    <a:lumMod val="85000"/>
                    <a:lumOff val="15000"/>
                  </a:schemeClr>
                </a:solidFill>
              </a:rPr>
              <a:t>{ }</a:t>
            </a:r>
          </a:p>
          <a:p>
            <a:pPr marL="514350" indent="-514350">
              <a:spcAft>
                <a:spcPts val="600"/>
              </a:spcAft>
              <a:buFont typeface="+mj-lt"/>
              <a:buAutoNum type="alphaUcPeriod"/>
            </a:pPr>
            <a:r>
              <a:rPr lang="en-US" dirty="0">
                <a:solidFill>
                  <a:schemeClr val="tx1">
                    <a:lumMod val="85000"/>
                    <a:lumOff val="15000"/>
                  </a:schemeClr>
                </a:solidFill>
              </a:rPr>
              <a:t>width</a:t>
            </a:r>
          </a:p>
          <a:p>
            <a:pPr marL="514350" indent="-514350">
              <a:spcAft>
                <a:spcPts val="600"/>
              </a:spcAft>
              <a:buFont typeface="+mj-lt"/>
              <a:buAutoNum type="alphaUcPeriod"/>
            </a:pPr>
            <a:r>
              <a:rPr lang="en-US" sz="2800" dirty="0">
                <a:solidFill>
                  <a:schemeClr val="tx1">
                    <a:lumMod val="85000"/>
                    <a:lumOff val="15000"/>
                  </a:schemeClr>
                </a:solidFill>
              </a:rPr>
              <a:t>300px</a:t>
            </a:r>
          </a:p>
          <a:p>
            <a:pPr marL="514350" indent="-514350">
              <a:spcAft>
                <a:spcPts val="600"/>
              </a:spcAft>
              <a:buFont typeface="+mj-lt"/>
              <a:buAutoNum type="alphaUcPeriod"/>
            </a:pPr>
            <a:r>
              <a:rPr lang="en-US" dirty="0">
                <a:solidFill>
                  <a:schemeClr val="tx1">
                    <a:lumMod val="85000"/>
                    <a:lumOff val="15000"/>
                  </a:schemeClr>
                </a:solidFill>
              </a:rPr>
              <a:t>;</a:t>
            </a:r>
            <a:endParaRPr lang="en-US" sz="2800" dirty="0">
              <a:solidFill>
                <a:schemeClr val="tx1">
                  <a:lumMod val="85000"/>
                  <a:lumOff val="15000"/>
                </a:schemeClr>
              </a:solidFill>
            </a:endParaRPr>
          </a:p>
        </p:txBody>
      </p:sp>
      <p:pic>
        <p:nvPicPr>
          <p:cNvPr id="5" name="Picture 4" descr="Text&#10;&#10;Description automatically generated">
            <a:extLst>
              <a:ext uri="{FF2B5EF4-FFF2-40B4-BE49-F238E27FC236}">
                <a16:creationId xmlns:a16="http://schemas.microsoft.com/office/drawing/2014/main" id="{6DDFD1F0-2C3B-46C7-A998-C63F9CBBC834}"/>
              </a:ext>
            </a:extLst>
          </p:cNvPr>
          <p:cNvPicPr>
            <a:picLocks noChangeAspect="1"/>
          </p:cNvPicPr>
          <p:nvPr/>
        </p:nvPicPr>
        <p:blipFill>
          <a:blip r:embed="rId2"/>
          <a:stretch>
            <a:fillRect/>
          </a:stretch>
        </p:blipFill>
        <p:spPr>
          <a:xfrm>
            <a:off x="5205619" y="2145590"/>
            <a:ext cx="4440687" cy="3015690"/>
          </a:xfrm>
          <a:prstGeom prst="rect">
            <a:avLst/>
          </a:prstGeom>
        </p:spPr>
      </p:pic>
    </p:spTree>
    <p:extLst>
      <p:ext uri="{BB962C8B-B14F-4D97-AF65-F5344CB8AC3E}">
        <p14:creationId xmlns:p14="http://schemas.microsoft.com/office/powerpoint/2010/main" val="212797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Sources</a:t>
            </a:r>
          </a:p>
        </p:txBody>
      </p:sp>
      <p:sp>
        <p:nvSpPr>
          <p:cNvPr id="6" name="Content Placeholder 5"/>
          <p:cNvSpPr>
            <a:spLocks noGrp="1"/>
          </p:cNvSpPr>
          <p:nvPr>
            <p:ph idx="1"/>
          </p:nvPr>
        </p:nvSpPr>
        <p:spPr>
          <a:xfrm>
            <a:off x="1422397" y="1813458"/>
            <a:ext cx="8974669" cy="4586439"/>
          </a:xfrm>
        </p:spPr>
        <p:txBody>
          <a:bodyPr>
            <a:normAutofit/>
          </a:bodyPr>
          <a:lstStyle/>
          <a:p>
            <a:r>
              <a:rPr lang="en-US" sz="1100" dirty="0"/>
              <a:t>“CSS Legal Color Values”, W3Schools, Retrieved from http://www.w3schools.com/cssref/css_colors_legal.asp</a:t>
            </a:r>
          </a:p>
          <a:p>
            <a:r>
              <a:rPr lang="en-US" sz="1100" dirty="0"/>
              <a:t>“HTML Color Names”, W3Schools, Retrieved from http://www.w3schools.com/html/html_colornames.asp</a:t>
            </a:r>
          </a:p>
          <a:p>
            <a:r>
              <a:rPr lang="en-US" sz="1100" dirty="0"/>
              <a:t>“HTML Reference”, W3Schools, Retrieved from </a:t>
            </a:r>
            <a:r>
              <a:rPr lang="en-US" sz="1100" dirty="0">
                <a:hlinkClick r:id="rId2"/>
              </a:rPr>
              <a:t>http://www.w3schools.com/tags/default.asp</a:t>
            </a:r>
            <a:endParaRPr lang="en-US" sz="1100" dirty="0"/>
          </a:p>
          <a:p>
            <a:r>
              <a:rPr lang="en-US" sz="1100" dirty="0"/>
              <a:t>“HTML Reference”, W3Schools, Retrieved from http://www.w3schools.com/tags/default.asp</a:t>
            </a:r>
          </a:p>
          <a:p>
            <a:r>
              <a:rPr lang="en-US" sz="1100" dirty="0"/>
              <a:t>“HTML Symbols”, W3Schools, Retrieved from http://www.w3schools.com/html/html_symbols.asp</a:t>
            </a:r>
          </a:p>
          <a:p>
            <a:r>
              <a:rPr lang="en-US" sz="1100" dirty="0" err="1"/>
              <a:t>Kooser</a:t>
            </a:r>
            <a:r>
              <a:rPr lang="en-US" sz="1100" dirty="0"/>
              <a:t>, A. “3 percent of American adults still cling to dial-up Internet”, W3Schools, August 2013, Retrieved From </a:t>
            </a:r>
            <a:r>
              <a:rPr lang="en-US" sz="1100" dirty="0">
                <a:hlinkClick r:id="rId3"/>
              </a:rPr>
              <a:t>http://www.cnet.com/news/3-percent-of-american-adults-still-cling-to-dial-up-internet/</a:t>
            </a:r>
            <a:endParaRPr lang="en-US" sz="1100" dirty="0"/>
          </a:p>
          <a:p>
            <a:r>
              <a:rPr lang="en-US" sz="1100" dirty="0" err="1"/>
              <a:t>Duckett</a:t>
            </a:r>
            <a:r>
              <a:rPr lang="en-US" sz="1100" dirty="0"/>
              <a:t>, J. (2011). HTML &amp; CSS: Design and build websites. </a:t>
            </a:r>
            <a:r>
              <a:rPr lang="en-US" sz="1100" dirty="0" err="1"/>
              <a:t>Indianapolis,IN</a:t>
            </a:r>
            <a:r>
              <a:rPr lang="en-US" sz="1100" dirty="0"/>
              <a:t>: John Wiley &amp; Sons.</a:t>
            </a:r>
          </a:p>
          <a:p>
            <a:endParaRPr lang="en-US" sz="1100" dirty="0"/>
          </a:p>
        </p:txBody>
      </p:sp>
    </p:spTree>
    <p:extLst>
      <p:ext uri="{BB962C8B-B14F-4D97-AF65-F5344CB8AC3E}">
        <p14:creationId xmlns:p14="http://schemas.microsoft.com/office/powerpoint/2010/main" val="431312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768"/>
            <a:ext cx="10515600" cy="701675"/>
          </a:xfrm>
        </p:spPr>
        <p:txBody>
          <a:bodyPr/>
          <a:lstStyle/>
          <a:p>
            <a:r>
              <a:rPr lang="en-US" dirty="0"/>
              <a:t>Copyrights</a:t>
            </a:r>
          </a:p>
        </p:txBody>
      </p:sp>
      <p:sp>
        <p:nvSpPr>
          <p:cNvPr id="3" name="Content Placeholder 2"/>
          <p:cNvSpPr>
            <a:spLocks noGrp="1"/>
          </p:cNvSpPr>
          <p:nvPr>
            <p:ph sz="quarter" idx="1"/>
          </p:nvPr>
        </p:nvSpPr>
        <p:spPr>
          <a:xfrm>
            <a:off x="179942" y="2038120"/>
            <a:ext cx="11832115" cy="3371161"/>
          </a:xfrm>
        </p:spPr>
        <p:txBody>
          <a:bodyPr>
            <a:noAutofit/>
          </a:bodyPr>
          <a:lstStyle/>
          <a:p>
            <a:pPr marL="0" indent="0">
              <a:spcBef>
                <a:spcPct val="50000"/>
              </a:spcBef>
            </a:pPr>
            <a:r>
              <a:rPr lang="en-GB" sz="1100" dirty="0"/>
              <a:t>Microsoft, Windows, Excel, Outlook, and PowerPoint are registered trademarks of Microsoft Corporation. </a:t>
            </a:r>
            <a:endParaRPr lang="de-DE" sz="1100" dirty="0"/>
          </a:p>
          <a:p>
            <a:pPr marL="0" indent="0">
              <a:spcBef>
                <a:spcPct val="50000"/>
              </a:spcBef>
            </a:pPr>
            <a:r>
              <a:rPr lang="en-GB" sz="1100" dirty="0"/>
              <a:t>IBM, DB2, DB2 Universal Database, System i, System i5, System p, System p5, System x, System z, System z10, System z9, z10, z9, iSeries, pSeries, xSeries, zSeries, eServer, z/VM, z/OS, i5/OS, S/390, OS/390, OS/400, AS/400, S/390 Parallel Enterprise Server, PowerVM, Power Architecture, POWER6+, POWER6, POWER5+, POWER5, POWER, OpenPower, PowerPC, BatchPipes, BladeCenter, System Storage, GPFS, HACMP, RETAIN, DB2 Connect, RACF, Redbooks, OS/2, Parallel Sysplex, MVS/ESA, AIX, Intelligent Miner, WebSphere, Netfinity, Tivoli and Informix are trademarks or registered trademarks of IBM Corporation.</a:t>
            </a:r>
            <a:endParaRPr lang="de-DE" sz="1100" dirty="0"/>
          </a:p>
          <a:p>
            <a:pPr marL="0" indent="0">
              <a:spcBef>
                <a:spcPct val="50000"/>
              </a:spcBef>
            </a:pPr>
            <a:r>
              <a:rPr lang="en-GB" sz="1100" dirty="0"/>
              <a:t>Linux is the registered trademark of Linus Torvalds in the U.S. and other countries.</a:t>
            </a:r>
            <a:endParaRPr lang="de-DE" sz="1100" dirty="0"/>
          </a:p>
          <a:p>
            <a:pPr marL="0" indent="0">
              <a:spcBef>
                <a:spcPct val="50000"/>
              </a:spcBef>
            </a:pPr>
            <a:r>
              <a:rPr lang="en-GB" sz="1100" dirty="0"/>
              <a:t>Oracle is a registered trademark of Oracle Corporation. </a:t>
            </a:r>
            <a:endParaRPr lang="de-DE" sz="1100" dirty="0"/>
          </a:p>
          <a:p>
            <a:pPr marL="0" indent="0">
              <a:spcBef>
                <a:spcPct val="50000"/>
              </a:spcBef>
            </a:pPr>
            <a:r>
              <a:rPr lang="en-GB" sz="1100" dirty="0"/>
              <a:t>HTML, XML, XHTML and W3C are trademarks or registered trademarks of W3C®, World Wide Web Consortium, Massachusetts Institute of Technology.</a:t>
            </a:r>
            <a:endParaRPr lang="de-DE" sz="1100" dirty="0"/>
          </a:p>
          <a:p>
            <a:pPr marL="0" indent="0">
              <a:spcBef>
                <a:spcPct val="50000"/>
              </a:spcBef>
            </a:pPr>
            <a:r>
              <a:rPr lang="en-GB" sz="1100" dirty="0"/>
              <a:t>Java is a registered trademark of Sun Microsystems, Inc.</a:t>
            </a:r>
            <a:endParaRPr lang="de-DE" sz="1100" dirty="0"/>
          </a:p>
          <a:p>
            <a:pPr marL="0" indent="0">
              <a:spcBef>
                <a:spcPct val="50000"/>
              </a:spcBef>
            </a:pPr>
            <a:r>
              <a:rPr lang="en-GB" sz="1100" dirty="0"/>
              <a:t>JavaScript is a registered trademark of Sun Microsystems, Inc., used under license for technology invented and implemented by Netscape. </a:t>
            </a:r>
            <a:endParaRPr lang="de-DE" sz="1100" dirty="0"/>
          </a:p>
          <a:p>
            <a:pPr marL="0" indent="0">
              <a:spcBef>
                <a:spcPct val="50000"/>
              </a:spcBef>
            </a:pPr>
            <a:r>
              <a:rPr lang="en-GB" sz="1100" dirty="0"/>
              <a:t>SAP, R/3, SAP NetWeaver, Duet, PartnerEdge, ByDesign, SAP Business ByDesign, and other SAP products and services mentioned herein as well as their respective logos are trademarks or registered trademarks of SAP AG in Germany and other countries. </a:t>
            </a:r>
            <a:endParaRPr lang="de-DE" sz="1100" dirty="0"/>
          </a:p>
          <a:p>
            <a:pPr marL="0" indent="0">
              <a:spcBef>
                <a:spcPct val="50000"/>
              </a:spcBef>
            </a:pPr>
            <a:r>
              <a:rPr lang="en-GB" sz="1100" dirty="0"/>
              <a:t>Business Objects and the Business Objects logo, BusinessObjects, Crystal Reports, Crystal Decisions, Web Intelligence, Xcelsius, and other Business Objects products and services mentioned herein as well as their respective logos are trademarks or registered trademarks of Business Objects S.A. in the United States and in other countries. Business Objects is an SAP company.</a:t>
            </a:r>
          </a:p>
          <a:p>
            <a:pPr marL="0" indent="0">
              <a:spcBef>
                <a:spcPct val="50000"/>
              </a:spcBef>
            </a:pPr>
            <a:r>
              <a:rPr lang="en-GB" sz="1100" dirty="0"/>
              <a:t>ERPsim is a registered copyright of ERPsim Labs, HEC Montreal.</a:t>
            </a:r>
          </a:p>
          <a:p>
            <a:pPr marL="0" indent="0">
              <a:spcBef>
                <a:spcPct val="50000"/>
              </a:spcBef>
            </a:pPr>
            <a:r>
              <a:rPr lang="de-DE" sz="1100" dirty="0"/>
              <a:t>Other products mentioned in this presentation are trademarks of their respective owners.</a:t>
            </a:r>
            <a:endParaRPr lang="en-GB" sz="1100" dirty="0"/>
          </a:p>
        </p:txBody>
      </p:sp>
      <p:sp>
        <p:nvSpPr>
          <p:cNvPr id="4" name="Content Placeholder 6"/>
          <p:cNvSpPr txBox="1">
            <a:spLocks/>
          </p:cNvSpPr>
          <p:nvPr/>
        </p:nvSpPr>
        <p:spPr>
          <a:xfrm>
            <a:off x="3200400" y="835443"/>
            <a:ext cx="5791200" cy="993354"/>
          </a:xfrm>
          <a:prstGeom prst="rect">
            <a:avLst/>
          </a:prstGeom>
        </p:spPr>
        <p:txBody>
          <a:bodyPr vert="horz">
            <a:normAutofit/>
          </a:bodyPr>
          <a:lstStyle/>
          <a:p>
            <a:pPr marL="228600" indent="-228600" algn="ctr">
              <a:spcAft>
                <a:spcPts val="300"/>
              </a:spcAft>
              <a:buClr>
                <a:schemeClr val="accent2"/>
              </a:buClr>
              <a:buSzPct val="90000"/>
              <a:defRPr/>
            </a:pPr>
            <a:r>
              <a:rPr lang="en-US" dirty="0">
                <a:latin typeface="Calibri" pitchFamily="34" charset="0"/>
              </a:rPr>
              <a:t>Presentation prepared by and copyright of John Ramsey, East Tennessee State University, Department of Computing . (</a:t>
            </a:r>
            <a:r>
              <a:rPr lang="en-US" dirty="0">
                <a:latin typeface="Calibri" pitchFamily="34" charset="0"/>
                <a:hlinkClick r:id="rId3"/>
              </a:rPr>
              <a:t>ramseyjw@etsu.edu</a:t>
            </a:r>
            <a:r>
              <a:rPr lang="en-US" dirty="0">
                <a:latin typeface="Calibri" pitchFamily="34" charset="0"/>
              </a:rPr>
              <a:t>)</a:t>
            </a:r>
          </a:p>
        </p:txBody>
      </p:sp>
      <p:pic>
        <p:nvPicPr>
          <p:cNvPr id="6" name="Picture 5" descr="sm-C&amp;IS-Logo.jpg"/>
          <p:cNvPicPr>
            <a:picLocks noChangeAspect="1"/>
          </p:cNvPicPr>
          <p:nvPr/>
        </p:nvPicPr>
        <p:blipFill>
          <a:blip r:embed="rId4" cstate="print"/>
          <a:stretch>
            <a:fillRect/>
          </a:stretch>
        </p:blipFill>
        <p:spPr>
          <a:xfrm>
            <a:off x="9551454" y="759243"/>
            <a:ext cx="945096" cy="1197121"/>
          </a:xfrm>
          <a:prstGeom prst="rect">
            <a:avLst/>
          </a:prstGeom>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30200" t="23395" r="33350" b="20101"/>
          <a:stretch/>
        </p:blipFill>
        <p:spPr>
          <a:xfrm>
            <a:off x="882771" y="835443"/>
            <a:ext cx="1221451" cy="1120921"/>
          </a:xfrm>
          <a:prstGeom prst="rect">
            <a:avLst/>
          </a:prstGeom>
          <a:effectLst>
            <a:glow rad="101600">
              <a:schemeClr val="accent1">
                <a:satMod val="175000"/>
                <a:alpha val="40000"/>
              </a:schemeClr>
            </a:glow>
          </a:effectLst>
        </p:spPr>
      </p:pic>
    </p:spTree>
    <p:extLst>
      <p:ext uri="{BB962C8B-B14F-4D97-AF65-F5344CB8AC3E}">
        <p14:creationId xmlns:p14="http://schemas.microsoft.com/office/powerpoint/2010/main" val="422606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div Element</a:t>
            </a:r>
          </a:p>
        </p:txBody>
      </p:sp>
      <p:sp>
        <p:nvSpPr>
          <p:cNvPr id="3" name="Content Placeholder 2"/>
          <p:cNvSpPr>
            <a:spLocks noGrp="1"/>
          </p:cNvSpPr>
          <p:nvPr>
            <p:ph idx="1"/>
          </p:nvPr>
        </p:nvSpPr>
        <p:spPr>
          <a:xfrm>
            <a:off x="838200" y="1690688"/>
            <a:ext cx="10515600" cy="4351338"/>
          </a:xfrm>
        </p:spPr>
        <p:txBody>
          <a:bodyPr/>
          <a:lstStyle/>
          <a:p>
            <a:pPr marL="0" indent="0">
              <a:spcAft>
                <a:spcPts val="600"/>
              </a:spcAft>
              <a:buNone/>
            </a:pPr>
            <a:r>
              <a:rPr lang="en-US" dirty="0"/>
              <a:t>Allows you to group a set of elements together in one </a:t>
            </a:r>
            <a:r>
              <a:rPr lang="en-US" dirty="0">
                <a:solidFill>
                  <a:srgbClr val="FF0000"/>
                </a:solidFill>
              </a:rPr>
              <a:t>block level </a:t>
            </a:r>
            <a:r>
              <a:rPr lang="en-US" dirty="0"/>
              <a:t>box (container)</a:t>
            </a:r>
          </a:p>
          <a:p>
            <a:pPr marL="0" indent="0">
              <a:spcAft>
                <a:spcPts val="600"/>
              </a:spcAft>
              <a:buNone/>
            </a:pPr>
            <a:r>
              <a:rPr lang="en-US" dirty="0"/>
              <a:t>Typically used to define a web page’s structure, or layout</a:t>
            </a:r>
          </a:p>
          <a:p>
            <a:pPr marL="0" indent="0">
              <a:spcAft>
                <a:spcPts val="600"/>
              </a:spcAft>
              <a:buNone/>
            </a:pPr>
            <a:r>
              <a:rPr lang="en-US" dirty="0"/>
              <a:t>Often nested</a:t>
            </a:r>
          </a:p>
          <a:p>
            <a:pPr marL="0" indent="0">
              <a:spcAft>
                <a:spcPts val="600"/>
              </a:spcAft>
              <a:buNone/>
            </a:pPr>
            <a:r>
              <a:rPr lang="en-US" dirty="0"/>
              <a:t>Page layout is the part of graphic design that deals in the arrangement of visual elements on a page </a:t>
            </a:r>
          </a:p>
          <a:p>
            <a:pPr marL="0" indent="0">
              <a:spcAft>
                <a:spcPts val="600"/>
              </a:spcAft>
              <a:buNone/>
            </a:pPr>
            <a:r>
              <a:rPr lang="en-US" dirty="0"/>
              <a:t>It generally involves organizational principles of composition to achieve specific communication objectives. (More on that later)</a:t>
            </a:r>
          </a:p>
        </p:txBody>
      </p:sp>
    </p:spTree>
    <p:extLst>
      <p:ext uri="{BB962C8B-B14F-4D97-AF65-F5344CB8AC3E}">
        <p14:creationId xmlns:p14="http://schemas.microsoft.com/office/powerpoint/2010/main" val="2014013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20075</TotalTime>
  <Words>4179</Words>
  <Application>Microsoft Office PowerPoint</Application>
  <PresentationFormat>Widescreen</PresentationFormat>
  <Paragraphs>425</Paragraphs>
  <Slides>83</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83</vt:i4>
      </vt:variant>
    </vt:vector>
  </HeadingPairs>
  <TitlesOfParts>
    <vt:vector size="90" baseType="lpstr">
      <vt:lpstr>Arial</vt:lpstr>
      <vt:lpstr>Calibri</vt:lpstr>
      <vt:lpstr>Corbel Light</vt:lpstr>
      <vt:lpstr>Courier New</vt:lpstr>
      <vt:lpstr>Ink Free</vt:lpstr>
      <vt:lpstr>Wingdings</vt:lpstr>
      <vt:lpstr>Office Theme</vt:lpstr>
      <vt:lpstr>More HTML  Tags and Attributes / Intro to CSS</vt:lpstr>
      <vt:lpstr>HTML</vt:lpstr>
      <vt:lpstr>A Little More HTML</vt:lpstr>
      <vt:lpstr>A Little More HTML</vt:lpstr>
      <vt:lpstr>A Little More HTML</vt:lpstr>
      <vt:lpstr>A Little More HTML</vt:lpstr>
      <vt:lpstr>Syntax / Use</vt:lpstr>
      <vt:lpstr>Multiple Classes</vt:lpstr>
      <vt:lpstr>The div Element</vt:lpstr>
      <vt:lpstr>Layout</vt:lpstr>
      <vt:lpstr>Layout</vt:lpstr>
      <vt:lpstr>Layout</vt:lpstr>
      <vt:lpstr>PowerPoint Presentation</vt:lpstr>
      <vt:lpstr>PowerPoint Presentation</vt:lpstr>
      <vt:lpstr>Key Issues with Layout</vt:lpstr>
      <vt:lpstr>Key Issues with Layout</vt:lpstr>
      <vt:lpstr>Our Future with HTML</vt:lpstr>
      <vt:lpstr>Introduction to CSS  (Cascading Style Sheets)</vt:lpstr>
      <vt:lpstr>Beginning CSS</vt:lpstr>
      <vt:lpstr>The Power of CSS</vt:lpstr>
      <vt:lpstr>What is CSS?</vt:lpstr>
      <vt:lpstr>Advantages</vt:lpstr>
      <vt:lpstr>Disadvantages</vt:lpstr>
      <vt:lpstr>Versions</vt:lpstr>
      <vt:lpstr>The Power of CSS</vt:lpstr>
      <vt:lpstr>The Power of CSS</vt:lpstr>
      <vt:lpstr>Ways to Define Styles</vt:lpstr>
      <vt:lpstr>Ways to Define Styles</vt:lpstr>
      <vt:lpstr>External Style Sheets</vt:lpstr>
      <vt:lpstr>External Style Sheets</vt:lpstr>
      <vt:lpstr>External Style Sheets</vt:lpstr>
      <vt:lpstr>Embedded Style Sheets</vt:lpstr>
      <vt:lpstr>Embedded Style Sheets</vt:lpstr>
      <vt:lpstr>Embedded Style Sheets</vt:lpstr>
      <vt:lpstr>Inline Style</vt:lpstr>
      <vt:lpstr>Inline Style</vt:lpstr>
      <vt:lpstr>Order of Operations</vt:lpstr>
      <vt:lpstr>Order of Operation</vt:lpstr>
      <vt:lpstr>PowerPoint Presentation</vt:lpstr>
      <vt:lpstr>Order of Operation</vt:lpstr>
      <vt:lpstr>Order of Operation</vt:lpstr>
      <vt:lpstr>Order of Operation</vt:lpstr>
      <vt:lpstr>Commenting</vt:lpstr>
      <vt:lpstr>Commenting</vt:lpstr>
      <vt:lpstr>Commenting</vt:lpstr>
      <vt:lpstr>IDs &amp; Classes</vt:lpstr>
      <vt:lpstr>ID Attribute</vt:lpstr>
      <vt:lpstr>ID Attribute</vt:lpstr>
      <vt:lpstr>Class Attribute</vt:lpstr>
      <vt:lpstr>Class Attribute</vt:lpstr>
      <vt:lpstr>Class Attribute</vt:lpstr>
      <vt:lpstr>Class Attribute</vt:lpstr>
      <vt:lpstr>CSS Text Properties</vt:lpstr>
      <vt:lpstr>CSS Text Properties</vt:lpstr>
      <vt:lpstr>CSS Text Properties</vt:lpstr>
      <vt:lpstr>CSS Text Properties</vt:lpstr>
      <vt:lpstr>CSS Background</vt:lpstr>
      <vt:lpstr>CSS Background</vt:lpstr>
      <vt:lpstr>CSS Colors</vt:lpstr>
      <vt:lpstr>Colors</vt:lpstr>
      <vt:lpstr>Colors</vt:lpstr>
      <vt:lpstr>Colors</vt:lpstr>
      <vt:lpstr>Colors</vt:lpstr>
      <vt:lpstr>Colors</vt:lpstr>
      <vt:lpstr>Colors</vt:lpstr>
      <vt:lpstr>Colors</vt:lpstr>
      <vt:lpstr>Colors</vt:lpstr>
      <vt:lpstr>Colors</vt:lpstr>
      <vt:lpstr>Colors</vt:lpstr>
      <vt:lpstr>Colors</vt:lpstr>
      <vt:lpstr>Questions?</vt:lpstr>
      <vt:lpstr>Lecture Quiz</vt:lpstr>
      <vt:lpstr>Lecture Quiz</vt:lpstr>
      <vt:lpstr>Lecture Quiz</vt:lpstr>
      <vt:lpstr>Lecture Quiz</vt:lpstr>
      <vt:lpstr>Lecture Quiz</vt:lpstr>
      <vt:lpstr>Lecture Quiz</vt:lpstr>
      <vt:lpstr>Lecture Quiz</vt:lpstr>
      <vt:lpstr>Lecture Quiz</vt:lpstr>
      <vt:lpstr>Lecture Quiz</vt:lpstr>
      <vt:lpstr>Lecture Quiz</vt:lpstr>
      <vt:lpstr>Sources</vt:lpstr>
      <vt:lpstr>Copyrights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Jack Ramsey</dc:creator>
  <cp:lastModifiedBy>Jack Ramsey</cp:lastModifiedBy>
  <cp:revision>101</cp:revision>
  <dcterms:created xsi:type="dcterms:W3CDTF">2015-01-07T14:02:51Z</dcterms:created>
  <dcterms:modified xsi:type="dcterms:W3CDTF">2023-06-26T16:13:31Z</dcterms:modified>
</cp:coreProperties>
</file>