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5"/>
  </p:notesMasterIdLst>
  <p:sldIdLst>
    <p:sldId id="312" r:id="rId2"/>
    <p:sldId id="260" r:id="rId3"/>
    <p:sldId id="261" r:id="rId4"/>
    <p:sldId id="372" r:id="rId5"/>
    <p:sldId id="373" r:id="rId6"/>
    <p:sldId id="371" r:id="rId7"/>
    <p:sldId id="374" r:id="rId8"/>
    <p:sldId id="311" r:id="rId9"/>
    <p:sldId id="262" r:id="rId10"/>
    <p:sldId id="375" r:id="rId11"/>
    <p:sldId id="263" r:id="rId12"/>
    <p:sldId id="376" r:id="rId13"/>
    <p:sldId id="264" r:id="rId14"/>
    <p:sldId id="265" r:id="rId15"/>
    <p:sldId id="266" r:id="rId16"/>
    <p:sldId id="304" r:id="rId17"/>
    <p:sldId id="361" r:id="rId18"/>
    <p:sldId id="360" r:id="rId19"/>
    <p:sldId id="267" r:id="rId20"/>
    <p:sldId id="377" r:id="rId21"/>
    <p:sldId id="268" r:id="rId22"/>
    <p:sldId id="283" r:id="rId23"/>
    <p:sldId id="271" r:id="rId24"/>
    <p:sldId id="324" r:id="rId25"/>
    <p:sldId id="313" r:id="rId26"/>
    <p:sldId id="378" r:id="rId27"/>
    <p:sldId id="314" r:id="rId28"/>
    <p:sldId id="315" r:id="rId29"/>
    <p:sldId id="316" r:id="rId30"/>
    <p:sldId id="317" r:id="rId31"/>
    <p:sldId id="318" r:id="rId32"/>
    <p:sldId id="319" r:id="rId33"/>
    <p:sldId id="356" r:id="rId34"/>
    <p:sldId id="357" r:id="rId35"/>
    <p:sldId id="379" r:id="rId36"/>
    <p:sldId id="380" r:id="rId37"/>
    <p:sldId id="320" r:id="rId38"/>
    <p:sldId id="321" r:id="rId39"/>
    <p:sldId id="381" r:id="rId40"/>
    <p:sldId id="322" r:id="rId41"/>
    <p:sldId id="382" r:id="rId42"/>
    <p:sldId id="383" r:id="rId43"/>
    <p:sldId id="347" r:id="rId44"/>
    <p:sldId id="348" r:id="rId45"/>
    <p:sldId id="349" r:id="rId46"/>
    <p:sldId id="362" r:id="rId47"/>
    <p:sldId id="363" r:id="rId48"/>
    <p:sldId id="272" r:id="rId49"/>
    <p:sldId id="364" r:id="rId50"/>
    <p:sldId id="365" r:id="rId51"/>
    <p:sldId id="366" r:id="rId52"/>
    <p:sldId id="367" r:id="rId53"/>
    <p:sldId id="277" r:id="rId54"/>
    <p:sldId id="278" r:id="rId55"/>
    <p:sldId id="368" r:id="rId56"/>
    <p:sldId id="325" r:id="rId57"/>
    <p:sldId id="281" r:id="rId58"/>
    <p:sldId id="369" r:id="rId59"/>
    <p:sldId id="384" r:id="rId60"/>
    <p:sldId id="338" r:id="rId61"/>
    <p:sldId id="326" r:id="rId62"/>
    <p:sldId id="327" r:id="rId63"/>
    <p:sldId id="328" r:id="rId64"/>
    <p:sldId id="329" r:id="rId65"/>
    <p:sldId id="385" r:id="rId66"/>
    <p:sldId id="330" r:id="rId67"/>
    <p:sldId id="386" r:id="rId68"/>
    <p:sldId id="331" r:id="rId69"/>
    <p:sldId id="332" r:id="rId70"/>
    <p:sldId id="333" r:id="rId71"/>
    <p:sldId id="358" r:id="rId72"/>
    <p:sldId id="387" r:id="rId73"/>
    <p:sldId id="388" r:id="rId74"/>
    <p:sldId id="389" r:id="rId75"/>
    <p:sldId id="390" r:id="rId76"/>
    <p:sldId id="391" r:id="rId77"/>
    <p:sldId id="335" r:id="rId78"/>
    <p:sldId id="336" r:id="rId79"/>
    <p:sldId id="337" r:id="rId80"/>
    <p:sldId id="339" r:id="rId81"/>
    <p:sldId id="392" r:id="rId82"/>
    <p:sldId id="340" r:id="rId83"/>
    <p:sldId id="341" r:id="rId84"/>
    <p:sldId id="342" r:id="rId85"/>
    <p:sldId id="343" r:id="rId86"/>
    <p:sldId id="359" r:id="rId87"/>
    <p:sldId id="393" r:id="rId88"/>
    <p:sldId id="404" r:id="rId89"/>
    <p:sldId id="344" r:id="rId90"/>
    <p:sldId id="346" r:id="rId91"/>
    <p:sldId id="310" r:id="rId92"/>
    <p:sldId id="394" r:id="rId93"/>
    <p:sldId id="395" r:id="rId94"/>
    <p:sldId id="396" r:id="rId95"/>
    <p:sldId id="397" r:id="rId96"/>
    <p:sldId id="398" r:id="rId97"/>
    <p:sldId id="399" r:id="rId98"/>
    <p:sldId id="400" r:id="rId99"/>
    <p:sldId id="401" r:id="rId100"/>
    <p:sldId id="402" r:id="rId101"/>
    <p:sldId id="403" r:id="rId102"/>
    <p:sldId id="282" r:id="rId103"/>
    <p:sldId id="259" r:id="rId10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2D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75" d="100"/>
          <a:sy n="75" d="100"/>
        </p:scale>
        <p:origin x="319" y="2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C5A10F-CF37-4AC7-82BD-75A953686F83}" type="datetimeFigureOut">
              <a:rPr lang="en-US" smtClean="0"/>
              <a:t>6/16/2023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F5FE12-90FA-47AA-A354-9C8BF1C8A060}" type="slidenum">
              <a:rPr lang="en-US" smtClean="0"/>
              <a:t>‹#›</a:t>
            </a:fld>
            <a:endParaRPr lang="en-US" dirty="0"/>
          </a:p>
        </p:txBody>
      </p:sp>
    </p:spTree>
    <p:extLst>
      <p:ext uri="{BB962C8B-B14F-4D97-AF65-F5344CB8AC3E}">
        <p14:creationId xmlns:p14="http://schemas.microsoft.com/office/powerpoint/2010/main" val="4104964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http://www.cnet.com/news/3-percent-of-american-adults-still-cling-to-dial-up-internet/</a:t>
            </a:r>
          </a:p>
        </p:txBody>
      </p:sp>
      <p:sp>
        <p:nvSpPr>
          <p:cNvPr id="4" name="Slide Number Placeholder 3"/>
          <p:cNvSpPr>
            <a:spLocks noGrp="1"/>
          </p:cNvSpPr>
          <p:nvPr>
            <p:ph type="sldNum" sz="quarter" idx="10"/>
          </p:nvPr>
        </p:nvSpPr>
        <p:spPr/>
        <p:txBody>
          <a:bodyPr/>
          <a:lstStyle/>
          <a:p>
            <a:fld id="{16B0E1EA-FA4F-4A7C-B078-1ADFC3817528}" type="slidenum">
              <a:rPr lang="en-US" smtClean="0"/>
              <a:pPr/>
              <a:t>37</a:t>
            </a:fld>
            <a:endParaRPr lang="en-US"/>
          </a:p>
        </p:txBody>
      </p:sp>
    </p:spTree>
    <p:extLst>
      <p:ext uri="{BB962C8B-B14F-4D97-AF65-F5344CB8AC3E}">
        <p14:creationId xmlns:p14="http://schemas.microsoft.com/office/powerpoint/2010/main" val="599306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t>http://chopsticker.files.wordpress.com/2007/09/personasample2-p1.jpg</a:t>
            </a:r>
            <a:endParaRPr lang="en-US" dirty="0"/>
          </a:p>
        </p:txBody>
      </p:sp>
      <p:sp>
        <p:nvSpPr>
          <p:cNvPr id="4" name="Slide Number Placeholder 3"/>
          <p:cNvSpPr>
            <a:spLocks noGrp="1"/>
          </p:cNvSpPr>
          <p:nvPr>
            <p:ph type="sldNum" sz="quarter" idx="10"/>
          </p:nvPr>
        </p:nvSpPr>
        <p:spPr/>
        <p:txBody>
          <a:bodyPr/>
          <a:lstStyle/>
          <a:p>
            <a:fld id="{16B0E1EA-FA4F-4A7C-B078-1ADFC3817528}" type="slidenum">
              <a:rPr lang="en-US" smtClean="0"/>
              <a:t>67</a:t>
            </a:fld>
            <a:endParaRPr lang="en-US"/>
          </a:p>
        </p:txBody>
      </p:sp>
    </p:spTree>
    <p:extLst>
      <p:ext uri="{BB962C8B-B14F-4D97-AF65-F5344CB8AC3E}">
        <p14:creationId xmlns:p14="http://schemas.microsoft.com/office/powerpoint/2010/main" val="3227322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9FDC29E-9426-4CEE-8701-247767B1C976}" type="slidenum">
              <a:rPr lang="en-US" altLang="en-US">
                <a:latin typeface="Arial" panose="020B0604020202020204" pitchFamily="34" charset="0"/>
              </a:rPr>
              <a:pPr/>
              <a:t>78</a:t>
            </a:fld>
            <a:endParaRPr lang="en-US" altLang="en-US">
              <a:latin typeface="Arial" panose="020B0604020202020204" pitchFamily="34" charset="0"/>
            </a:endParaRPr>
          </a:p>
        </p:txBody>
      </p:sp>
    </p:spTree>
    <p:extLst>
      <p:ext uri="{BB962C8B-B14F-4D97-AF65-F5344CB8AC3E}">
        <p14:creationId xmlns:p14="http://schemas.microsoft.com/office/powerpoint/2010/main" val="2221089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Requirements gathering is a critical</a:t>
            </a:r>
            <a:r>
              <a:rPr lang="en-US" baseline="0" dirty="0"/>
              <a:t> skill in creating an effective website. Often, the client has a general sense of what he or she wants, but lacks knowledge about implementation details that are needed to create a successful site. It is the job of the design team to obtain, or elicit, those details from the client and other sources.</a:t>
            </a:r>
            <a:endParaRPr lang="en-US" dirty="0"/>
          </a:p>
        </p:txBody>
      </p:sp>
      <p:sp>
        <p:nvSpPr>
          <p:cNvPr id="4" name="Slide Number Placeholder 3"/>
          <p:cNvSpPr>
            <a:spLocks noGrp="1"/>
          </p:cNvSpPr>
          <p:nvPr>
            <p:ph type="sldNum" sz="quarter" idx="10"/>
          </p:nvPr>
        </p:nvSpPr>
        <p:spPr/>
        <p:txBody>
          <a:bodyPr/>
          <a:lstStyle/>
          <a:p>
            <a:fld id="{A9F5FE12-90FA-47AA-A354-9C8BF1C8A060}" type="slidenum">
              <a:rPr lang="en-US" smtClean="0"/>
              <a:t>80</a:t>
            </a:fld>
            <a:endParaRPr lang="en-US" dirty="0"/>
          </a:p>
        </p:txBody>
      </p:sp>
    </p:spTree>
    <p:extLst>
      <p:ext uri="{BB962C8B-B14F-4D97-AF65-F5344CB8AC3E}">
        <p14:creationId xmlns:p14="http://schemas.microsoft.com/office/powerpoint/2010/main" val="1564433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Requirements are specific statements that describe elements of the final product that must be present for the product to be successful. General requirements can be identified by the designer and are generally common to all projects. But each project’s needs will be unique, or will include unique requirements that must be identified early in the design process. Requirements must be identified on</a:t>
            </a:r>
            <a:r>
              <a:rPr lang="en-US" baseline="0" dirty="0"/>
              <a:t> behalf of the client, the site users, and other parties with an interest in the site, or stakeholders. For example, if a team was designing a website for a public education institution, knowledge of the Federal Education Rights and Privacy Act would be critical to ensure that there were no inadvertent violations of the act in the final product. In this case, the Federal Government would also be considered to be a stakeholder.</a:t>
            </a:r>
            <a:endParaRPr lang="en-US" dirty="0"/>
          </a:p>
        </p:txBody>
      </p:sp>
      <p:sp>
        <p:nvSpPr>
          <p:cNvPr id="4" name="Slide Number Placeholder 3"/>
          <p:cNvSpPr>
            <a:spLocks noGrp="1"/>
          </p:cNvSpPr>
          <p:nvPr>
            <p:ph type="sldNum" sz="quarter" idx="10"/>
          </p:nvPr>
        </p:nvSpPr>
        <p:spPr/>
        <p:txBody>
          <a:bodyPr/>
          <a:lstStyle/>
          <a:p>
            <a:fld id="{A9F5FE12-90FA-47AA-A354-9C8BF1C8A060}" type="slidenum">
              <a:rPr lang="en-US" smtClean="0"/>
              <a:t>81</a:t>
            </a:fld>
            <a:endParaRPr lang="en-US" dirty="0"/>
          </a:p>
        </p:txBody>
      </p:sp>
    </p:spTree>
    <p:extLst>
      <p:ext uri="{BB962C8B-B14F-4D97-AF65-F5344CB8AC3E}">
        <p14:creationId xmlns:p14="http://schemas.microsoft.com/office/powerpoint/2010/main" val="2724336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Requirements are specific statements that describe elements of the final product that must be present for the product to be successful. General requirements can be identified by the designer and are generally common to all projects. But each project’s needs will be unique, or will include unique requirements that must be identified early in the design process. Requirements must be identified on</a:t>
            </a:r>
            <a:r>
              <a:rPr lang="en-US" baseline="0" dirty="0"/>
              <a:t> behalf of the client, the site users, and other parties with an interest in the site, or stakeholders. For example, if a team was designing a website for a public education institution, knowledge of the Federal Education Rights and Privacy Act would be critical to ensure that there were no inadvertent violations of the act in the final product. In this case, the Federal Government would also be considered to be a stakeholder.</a:t>
            </a:r>
            <a:endParaRPr lang="en-US" dirty="0"/>
          </a:p>
        </p:txBody>
      </p:sp>
      <p:sp>
        <p:nvSpPr>
          <p:cNvPr id="4" name="Slide Number Placeholder 3"/>
          <p:cNvSpPr>
            <a:spLocks noGrp="1"/>
          </p:cNvSpPr>
          <p:nvPr>
            <p:ph type="sldNum" sz="quarter" idx="10"/>
          </p:nvPr>
        </p:nvSpPr>
        <p:spPr/>
        <p:txBody>
          <a:bodyPr/>
          <a:lstStyle/>
          <a:p>
            <a:fld id="{A9F5FE12-90FA-47AA-A354-9C8BF1C8A060}" type="slidenum">
              <a:rPr lang="en-US" smtClean="0"/>
              <a:t>82</a:t>
            </a:fld>
            <a:endParaRPr lang="en-US" dirty="0"/>
          </a:p>
        </p:txBody>
      </p:sp>
    </p:spTree>
    <p:extLst>
      <p:ext uri="{BB962C8B-B14F-4D97-AF65-F5344CB8AC3E}">
        <p14:creationId xmlns:p14="http://schemas.microsoft.com/office/powerpoint/2010/main" val="2447656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617852D-11F8-44D2-AF0E-EC25331826A8}" type="slidenum">
              <a:rPr lang="en-US" altLang="en-US">
                <a:latin typeface="Calibri" panose="020F0502020204030204" pitchFamily="34" charset="0"/>
              </a:rPr>
              <a:pPr eaLnBrk="1" hangingPunct="1"/>
              <a:t>83</a:t>
            </a:fld>
            <a:endParaRPr lang="en-US" altLang="en-US">
              <a:latin typeface="Calibri" panose="020F0502020204030204" pitchFamily="34" charset="0"/>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The process used to learn and understand</a:t>
            </a:r>
            <a:r>
              <a:rPr lang="en-US" altLang="en-US" baseline="0" dirty="0"/>
              <a:t> the needs of a site’s users is requirements analysis. Requirements analysis includes requirements elicitation - communicating with end users, clients, and other stakeholders to discover what is required for a successful product. There are a variety of tasks that can be used to elicit requirements. Another component of requirements analysis is user task analysis - the determination of how the requirements, once identified, can best be implemented and supported by the site’s design. Thus, designers must first determine what functionality must be present in the site’s implementation. Then they have to determine how that functionality should be implemented.</a:t>
            </a:r>
            <a:endParaRPr lang="en-US" altLang="en-US" dirty="0"/>
          </a:p>
        </p:txBody>
      </p:sp>
    </p:spTree>
    <p:extLst>
      <p:ext uri="{BB962C8B-B14F-4D97-AF65-F5344CB8AC3E}">
        <p14:creationId xmlns:p14="http://schemas.microsoft.com/office/powerpoint/2010/main" val="4090932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If you meet with a group of users and simply ask "What do you want?" you'll likely get some general information that may be helpful.  (Top of mind information) The key to getting truly useful information is asking probing questions that force the customer to further reflect and consider. This can be considered as much</a:t>
            </a:r>
            <a:r>
              <a:rPr lang="en-US" altLang="en-US" baseline="0" dirty="0"/>
              <a:t> art as science. Thorough knowledge of web design and implementation, coupled with experience, enables the designer to ask more pointed questions, or “drill down” to find out the specific information they need to meet the needs of all of the project’s stakeholders.</a:t>
            </a:r>
            <a:endParaRPr lang="en-US" alt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1757171-D71B-4587-9526-EA8E366B98BD}" type="slidenum">
              <a:rPr lang="en-US" altLang="en-US">
                <a:latin typeface="Calibri" panose="020F0502020204030204" pitchFamily="34" charset="0"/>
              </a:rPr>
              <a:pPr eaLnBrk="1" hangingPunct="1"/>
              <a:t>84</a:t>
            </a:fld>
            <a:endParaRPr lang="en-US" altLang="en-US">
              <a:latin typeface="Calibri" panose="020F0502020204030204" pitchFamily="34" charset="0"/>
            </a:endParaRPr>
          </a:p>
        </p:txBody>
      </p:sp>
    </p:spTree>
    <p:extLst>
      <p:ext uri="{BB962C8B-B14F-4D97-AF65-F5344CB8AC3E}">
        <p14:creationId xmlns:p14="http://schemas.microsoft.com/office/powerpoint/2010/main" val="3725316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techniques that can be employed to elicit requirements. Some of the more popular techniques</a:t>
            </a:r>
            <a:r>
              <a:rPr lang="en-US" baseline="0" dirty="0"/>
              <a:t> include interviews and questionnaires; brain storming sessions; storyboards; role playing; and prototyping. Prototyping, in particular, plays a valuable role in the design process. In its initial stages, the designer is trying to determine the client’s wishes with regard to site organization, appearance, and navigation, not specific content. A series of well-prepared drawings can quickly and efficiently accomplish this instead of wasting a lot of coding time producing a more limited set of options, which may well all prove to be unsatisfactory to the client. Requirements elicitation can be an iterative process, meaning that you have to repeat the steps several times before the client is satisfied. Bear in mind also, your client is probably also a busy person, and scheduling lengthy meetings to interview or brainstorm may prove to be a challenge. This is particularly true in the event that the client doesn’t really know much about the design process and doesn’t understand the need for all the questions you’re asking. “Can’t you just make me a site? Everybody else has one!”</a:t>
            </a:r>
            <a:endParaRPr lang="en-US" dirty="0"/>
          </a:p>
        </p:txBody>
      </p:sp>
      <p:sp>
        <p:nvSpPr>
          <p:cNvPr id="4" name="Slide Number Placeholder 3"/>
          <p:cNvSpPr>
            <a:spLocks noGrp="1"/>
          </p:cNvSpPr>
          <p:nvPr>
            <p:ph type="sldNum" sz="quarter" idx="10"/>
          </p:nvPr>
        </p:nvSpPr>
        <p:spPr/>
        <p:txBody>
          <a:bodyPr/>
          <a:lstStyle/>
          <a:p>
            <a:fld id="{A9F5FE12-90FA-47AA-A354-9C8BF1C8A060}" type="slidenum">
              <a:rPr lang="en-US" smtClean="0"/>
              <a:t>85</a:t>
            </a:fld>
            <a:endParaRPr lang="en-US" dirty="0"/>
          </a:p>
        </p:txBody>
      </p:sp>
    </p:spTree>
    <p:extLst>
      <p:ext uri="{BB962C8B-B14F-4D97-AF65-F5344CB8AC3E}">
        <p14:creationId xmlns:p14="http://schemas.microsoft.com/office/powerpoint/2010/main" val="8822692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techniques that can be employed to elicit requirements. Some of the more popular techniques</a:t>
            </a:r>
            <a:r>
              <a:rPr lang="en-US" baseline="0" dirty="0"/>
              <a:t> include interviews and questionnaires; brain storming sessions; storyboards; role playing; and prototyping. Prototyping, in particular, plays a valuable role in the design process. In its initial stages, the designer is trying to determine the client’s wishes with regard to site organization, appearance, and navigation, not specific content. A series of well-prepared drawings can quickly and efficiently accomplish this instead of wasting a lot of coding time producing a more limited set of options, which may well all prove to be unsatisfactory to the client. Requirements elicitation can be an iterative process, meaning that you have to repeat the steps several times before the client is satisfied. Bear in mind also, your client is probably also a busy person, and scheduling lengthy meetings to interview or brainstorm may prove to be a challenge. This is particularly true in the event that the client doesn’t really know much about the design process and doesn’t understand the need for all the questions you’re asking. “Can’t you just make me a site? Everybody else has one!”</a:t>
            </a:r>
            <a:endParaRPr lang="en-US" dirty="0"/>
          </a:p>
        </p:txBody>
      </p:sp>
      <p:sp>
        <p:nvSpPr>
          <p:cNvPr id="4" name="Slide Number Placeholder 3"/>
          <p:cNvSpPr>
            <a:spLocks noGrp="1"/>
          </p:cNvSpPr>
          <p:nvPr>
            <p:ph type="sldNum" sz="quarter" idx="10"/>
          </p:nvPr>
        </p:nvSpPr>
        <p:spPr/>
        <p:txBody>
          <a:bodyPr/>
          <a:lstStyle/>
          <a:p>
            <a:fld id="{A9F5FE12-90FA-47AA-A354-9C8BF1C8A060}" type="slidenum">
              <a:rPr lang="en-US" smtClean="0"/>
              <a:t>86</a:t>
            </a:fld>
            <a:endParaRPr lang="en-US" dirty="0"/>
          </a:p>
        </p:txBody>
      </p:sp>
    </p:spTree>
    <p:extLst>
      <p:ext uri="{BB962C8B-B14F-4D97-AF65-F5344CB8AC3E}">
        <p14:creationId xmlns:p14="http://schemas.microsoft.com/office/powerpoint/2010/main" val="24224855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techniques that can be employed to elicit requirements. Some of the more popular techniques</a:t>
            </a:r>
            <a:r>
              <a:rPr lang="en-US" baseline="0" dirty="0"/>
              <a:t> include interviews and questionnaires; brain storming sessions; storyboards; role playing; and prototyping. Prototyping, in particular, plays a valuable role in the design process. In its initial stages, the designer is trying to determine the client’s wishes with regard to site organization, appearance, and navigation, not specific content. A series of well-prepared drawings can quickly and efficiently accomplish this instead of wasting a lot of coding time producing a more limited set of options, which may well all prove to be unsatisfactory to the client. Requirements elicitation can be an iterative process, meaning that you have to repeat the steps several times before the client is satisfied. Bear in mind also, your client is probably also a busy person, and scheduling lengthy meetings to interview or brainstorm may prove to be a challenge. This is particularly true in the event that the client doesn’t really know much about the design process and doesn’t understand the need for all the questions you’re asking. “Can’t you just make me a site? Everybody else has one!”</a:t>
            </a:r>
            <a:endParaRPr lang="en-US" dirty="0"/>
          </a:p>
        </p:txBody>
      </p:sp>
      <p:sp>
        <p:nvSpPr>
          <p:cNvPr id="4" name="Slide Number Placeholder 3"/>
          <p:cNvSpPr>
            <a:spLocks noGrp="1"/>
          </p:cNvSpPr>
          <p:nvPr>
            <p:ph type="sldNum" sz="quarter" idx="10"/>
          </p:nvPr>
        </p:nvSpPr>
        <p:spPr/>
        <p:txBody>
          <a:bodyPr/>
          <a:lstStyle/>
          <a:p>
            <a:fld id="{A9F5FE12-90FA-47AA-A354-9C8BF1C8A060}" type="slidenum">
              <a:rPr lang="en-US" smtClean="0"/>
              <a:t>87</a:t>
            </a:fld>
            <a:endParaRPr lang="en-US" dirty="0"/>
          </a:p>
        </p:txBody>
      </p:sp>
    </p:spTree>
    <p:extLst>
      <p:ext uri="{BB962C8B-B14F-4D97-AF65-F5344CB8AC3E}">
        <p14:creationId xmlns:p14="http://schemas.microsoft.com/office/powerpoint/2010/main" val="1577533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http://www.cnet.com/news/3-percent-of-american-adults-still-cling-to-dial-up-internet/</a:t>
            </a:r>
          </a:p>
        </p:txBody>
      </p:sp>
      <p:sp>
        <p:nvSpPr>
          <p:cNvPr id="4" name="Slide Number Placeholder 3"/>
          <p:cNvSpPr>
            <a:spLocks noGrp="1"/>
          </p:cNvSpPr>
          <p:nvPr>
            <p:ph type="sldNum" sz="quarter" idx="10"/>
          </p:nvPr>
        </p:nvSpPr>
        <p:spPr/>
        <p:txBody>
          <a:bodyPr/>
          <a:lstStyle/>
          <a:p>
            <a:fld id="{16B0E1EA-FA4F-4A7C-B078-1ADFC3817528}" type="slidenum">
              <a:rPr lang="en-US" smtClean="0"/>
              <a:pPr/>
              <a:t>38</a:t>
            </a:fld>
            <a:endParaRPr lang="en-US"/>
          </a:p>
        </p:txBody>
      </p:sp>
    </p:spTree>
    <p:extLst>
      <p:ext uri="{BB962C8B-B14F-4D97-AF65-F5344CB8AC3E}">
        <p14:creationId xmlns:p14="http://schemas.microsoft.com/office/powerpoint/2010/main" val="11077653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techniques that can be employed to elicit requirements. Some of the more popular techniques</a:t>
            </a:r>
            <a:r>
              <a:rPr lang="en-US" baseline="0" dirty="0"/>
              <a:t> include interviews and questionnaires; brain storming sessions; storyboards; role playing; and prototyping. Prototyping, in particular, plays a valuable role in the design process. In its initial stages, the designer is trying to determine the client’s wishes with regard to site organization, appearance, and navigation, not specific content. A series of well-prepared drawings can quickly and efficiently accomplish this instead of wasting a lot of coding time producing a more limited set of options, which may well all prove to be unsatisfactory to the client. Requirements elicitation can be an iterative process, meaning that you have to repeat the steps several times before the client is satisfied. Bear in mind also, your client is probably also a busy person, and scheduling lengthy meetings to interview or brainstorm may prove to be a challenge. This is particularly true in the event that the client doesn’t really know much about the design process and doesn’t understand the need for all the questions you’re asking. “Can’t you just make me a site? Everybody else has one!”</a:t>
            </a:r>
            <a:endParaRPr lang="en-US" dirty="0"/>
          </a:p>
        </p:txBody>
      </p:sp>
      <p:sp>
        <p:nvSpPr>
          <p:cNvPr id="4" name="Slide Number Placeholder 3"/>
          <p:cNvSpPr>
            <a:spLocks noGrp="1"/>
          </p:cNvSpPr>
          <p:nvPr>
            <p:ph type="sldNum" sz="quarter" idx="10"/>
          </p:nvPr>
        </p:nvSpPr>
        <p:spPr/>
        <p:txBody>
          <a:bodyPr/>
          <a:lstStyle/>
          <a:p>
            <a:fld id="{A9F5FE12-90FA-47AA-A354-9C8BF1C8A060}" type="slidenum">
              <a:rPr lang="en-US" smtClean="0"/>
              <a:t>88</a:t>
            </a:fld>
            <a:endParaRPr lang="en-US" dirty="0"/>
          </a:p>
        </p:txBody>
      </p:sp>
    </p:spTree>
    <p:extLst>
      <p:ext uri="{BB962C8B-B14F-4D97-AF65-F5344CB8AC3E}">
        <p14:creationId xmlns:p14="http://schemas.microsoft.com/office/powerpoint/2010/main" val="30759970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Customers:</a:t>
            </a:r>
          </a:p>
          <a:p>
            <a:r>
              <a:rPr lang="en-US" altLang="en-US" dirty="0"/>
              <a:t>Why do you shop at Super Toyland?</a:t>
            </a:r>
          </a:p>
          <a:p>
            <a:r>
              <a:rPr lang="en-US" altLang="en-US" dirty="0"/>
              <a:t>What other toy stores do you shop?</a:t>
            </a:r>
          </a:p>
          <a:p>
            <a:r>
              <a:rPr lang="en-US" altLang="en-US" dirty="0"/>
              <a:t>Have you shopped other toy store web sites?  What things did you like/dislike?</a:t>
            </a:r>
          </a:p>
          <a:p>
            <a:r>
              <a:rPr lang="en-US" altLang="en-US" dirty="0"/>
              <a:t>When you enter Super Toyland do you typically go to just one section of the store or do you browse several sections? Where do you go?</a:t>
            </a:r>
          </a:p>
          <a:p>
            <a:endParaRPr lang="en-US" altLang="en-US" dirty="0"/>
          </a:p>
          <a:p>
            <a:r>
              <a:rPr lang="en-US" altLang="en-US" dirty="0"/>
              <a:t>Management:</a:t>
            </a:r>
          </a:p>
          <a:p>
            <a:r>
              <a:rPr lang="en-US" altLang="en-US" dirty="0"/>
              <a:t>Why do you want a web site for Super Toyland?</a:t>
            </a:r>
          </a:p>
          <a:p>
            <a:r>
              <a:rPr lang="en-US" altLang="en-US" dirty="0"/>
              <a:t>Have you examined the web sites of your competitors?  What things do you like/dislike?</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9BCEEB3-350F-4958-AF36-E127594C9923}" type="slidenum">
              <a:rPr lang="en-US" altLang="en-US">
                <a:latin typeface="Calibri" panose="020F0502020204030204" pitchFamily="34" charset="0"/>
              </a:rPr>
              <a:pPr eaLnBrk="1" hangingPunct="1"/>
              <a:t>89</a:t>
            </a:fld>
            <a:endParaRPr lang="en-US" altLang="en-US">
              <a:latin typeface="Calibri" panose="020F0502020204030204" pitchFamily="34" charset="0"/>
            </a:endParaRPr>
          </a:p>
        </p:txBody>
      </p:sp>
    </p:spTree>
    <p:extLst>
      <p:ext uri="{BB962C8B-B14F-4D97-AF65-F5344CB8AC3E}">
        <p14:creationId xmlns:p14="http://schemas.microsoft.com/office/powerpoint/2010/main" val="38833638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Example of conflict:  End users want site to notify them when a product goes on sale so they don't have to visit the site daily.  Site mission says that a goal of the site is to entice users to visit daily.</a:t>
            </a:r>
          </a:p>
          <a:p>
            <a:endParaRPr lang="en-US" altLang="en-US"/>
          </a:p>
          <a:p>
            <a:r>
              <a:rPr lang="en-US" altLang="en-US"/>
              <a:t>Solution?  Send customer emails about sales (if they opt in) but don't include all sale items so they still must visit site to check on particular products of interest.</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42BB2E7-E31C-4ABE-8A6D-F65B66CE2F78}" type="slidenum">
              <a:rPr lang="en-US" altLang="en-US">
                <a:latin typeface="Calibri" panose="020F0502020204030204" pitchFamily="34" charset="0"/>
              </a:rPr>
              <a:pPr eaLnBrk="1" hangingPunct="1"/>
              <a:t>90</a:t>
            </a:fld>
            <a:endParaRPr lang="en-US" altLang="en-US">
              <a:latin typeface="Calibri" panose="020F0502020204030204" pitchFamily="34" charset="0"/>
            </a:endParaRPr>
          </a:p>
        </p:txBody>
      </p:sp>
    </p:spTree>
    <p:extLst>
      <p:ext uri="{BB962C8B-B14F-4D97-AF65-F5344CB8AC3E}">
        <p14:creationId xmlns:p14="http://schemas.microsoft.com/office/powerpoint/2010/main" val="4419723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412389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http://www.cnet.com/news/3-percent-of-american-adults-still-cling-to-dial-up-internet/</a:t>
            </a:r>
          </a:p>
        </p:txBody>
      </p:sp>
      <p:sp>
        <p:nvSpPr>
          <p:cNvPr id="4" name="Slide Number Placeholder 3"/>
          <p:cNvSpPr>
            <a:spLocks noGrp="1"/>
          </p:cNvSpPr>
          <p:nvPr>
            <p:ph type="sldNum" sz="quarter" idx="10"/>
          </p:nvPr>
        </p:nvSpPr>
        <p:spPr/>
        <p:txBody>
          <a:bodyPr/>
          <a:lstStyle/>
          <a:p>
            <a:fld id="{16B0E1EA-FA4F-4A7C-B078-1ADFC3817528}" type="slidenum">
              <a:rPr lang="en-US" smtClean="0"/>
              <a:pPr/>
              <a:t>39</a:t>
            </a:fld>
            <a:endParaRPr lang="en-US"/>
          </a:p>
        </p:txBody>
      </p:sp>
    </p:spTree>
    <p:extLst>
      <p:ext uri="{BB962C8B-B14F-4D97-AF65-F5344CB8AC3E}">
        <p14:creationId xmlns:p14="http://schemas.microsoft.com/office/powerpoint/2010/main" val="2964644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http://www.cnet.com/news/3-percent-of-american-adults-still-cling-to-dial-up-internet/</a:t>
            </a:r>
          </a:p>
        </p:txBody>
      </p:sp>
      <p:sp>
        <p:nvSpPr>
          <p:cNvPr id="4" name="Slide Number Placeholder 3"/>
          <p:cNvSpPr>
            <a:spLocks noGrp="1"/>
          </p:cNvSpPr>
          <p:nvPr>
            <p:ph type="sldNum" sz="quarter" idx="10"/>
          </p:nvPr>
        </p:nvSpPr>
        <p:spPr/>
        <p:txBody>
          <a:bodyPr/>
          <a:lstStyle/>
          <a:p>
            <a:fld id="{16B0E1EA-FA4F-4A7C-B078-1ADFC3817528}" type="slidenum">
              <a:rPr lang="en-US" smtClean="0"/>
              <a:pPr/>
              <a:t>40</a:t>
            </a:fld>
            <a:endParaRPr lang="en-US"/>
          </a:p>
        </p:txBody>
      </p:sp>
    </p:spTree>
    <p:extLst>
      <p:ext uri="{BB962C8B-B14F-4D97-AF65-F5344CB8AC3E}">
        <p14:creationId xmlns:p14="http://schemas.microsoft.com/office/powerpoint/2010/main" val="2328486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http://www.cnet.com/news/3-percent-of-american-adults-still-cling-to-dial-up-internet/</a:t>
            </a:r>
          </a:p>
        </p:txBody>
      </p:sp>
      <p:sp>
        <p:nvSpPr>
          <p:cNvPr id="4" name="Slide Number Placeholder 3"/>
          <p:cNvSpPr>
            <a:spLocks noGrp="1"/>
          </p:cNvSpPr>
          <p:nvPr>
            <p:ph type="sldNum" sz="quarter" idx="10"/>
          </p:nvPr>
        </p:nvSpPr>
        <p:spPr/>
        <p:txBody>
          <a:bodyPr/>
          <a:lstStyle/>
          <a:p>
            <a:fld id="{16B0E1EA-FA4F-4A7C-B078-1ADFC3817528}" type="slidenum">
              <a:rPr lang="en-US" smtClean="0"/>
              <a:pPr/>
              <a:t>41</a:t>
            </a:fld>
            <a:endParaRPr lang="en-US"/>
          </a:p>
        </p:txBody>
      </p:sp>
    </p:spTree>
    <p:extLst>
      <p:ext uri="{BB962C8B-B14F-4D97-AF65-F5344CB8AC3E}">
        <p14:creationId xmlns:p14="http://schemas.microsoft.com/office/powerpoint/2010/main" val="3173461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http://www.cnet.com/news/3-percent-of-american-adults-still-cling-to-dial-up-internet/</a:t>
            </a:r>
          </a:p>
        </p:txBody>
      </p:sp>
      <p:sp>
        <p:nvSpPr>
          <p:cNvPr id="4" name="Slide Number Placeholder 3"/>
          <p:cNvSpPr>
            <a:spLocks noGrp="1"/>
          </p:cNvSpPr>
          <p:nvPr>
            <p:ph type="sldNum" sz="quarter" idx="10"/>
          </p:nvPr>
        </p:nvSpPr>
        <p:spPr/>
        <p:txBody>
          <a:bodyPr/>
          <a:lstStyle/>
          <a:p>
            <a:fld id="{16B0E1EA-FA4F-4A7C-B078-1ADFC3817528}" type="slidenum">
              <a:rPr lang="en-US" smtClean="0"/>
              <a:pPr/>
              <a:t>42</a:t>
            </a:fld>
            <a:endParaRPr lang="en-US"/>
          </a:p>
        </p:txBody>
      </p:sp>
    </p:spTree>
    <p:extLst>
      <p:ext uri="{BB962C8B-B14F-4D97-AF65-F5344CB8AC3E}">
        <p14:creationId xmlns:p14="http://schemas.microsoft.com/office/powerpoint/2010/main" val="3154503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FF78596-FB03-42F4-B3FF-04EDA14FDD9F}" type="slidenum">
              <a:rPr lang="en-US" altLang="en-US">
                <a:latin typeface="Arial" panose="020B0604020202020204" pitchFamily="34" charset="0"/>
              </a:rPr>
              <a:pPr/>
              <a:t>62</a:t>
            </a:fld>
            <a:endParaRPr lang="en-US" altLang="en-US">
              <a:latin typeface="Arial" panose="020B0604020202020204" pitchFamily="34" charset="0"/>
            </a:endParaRPr>
          </a:p>
        </p:txBody>
      </p:sp>
    </p:spTree>
    <p:extLst>
      <p:ext uri="{BB962C8B-B14F-4D97-AF65-F5344CB8AC3E}">
        <p14:creationId xmlns:p14="http://schemas.microsoft.com/office/powerpoint/2010/main" val="1385446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FF78596-FB03-42F4-B3FF-04EDA14FDD9F}" type="slidenum">
              <a:rPr lang="en-US" altLang="en-US">
                <a:latin typeface="Arial" panose="020B0604020202020204" pitchFamily="34" charset="0"/>
              </a:rPr>
              <a:pPr/>
              <a:t>63</a:t>
            </a:fld>
            <a:endParaRPr lang="en-US" altLang="en-US">
              <a:latin typeface="Arial" panose="020B0604020202020204" pitchFamily="34" charset="0"/>
            </a:endParaRPr>
          </a:p>
        </p:txBody>
      </p:sp>
    </p:spTree>
    <p:extLst>
      <p:ext uri="{BB962C8B-B14F-4D97-AF65-F5344CB8AC3E}">
        <p14:creationId xmlns:p14="http://schemas.microsoft.com/office/powerpoint/2010/main" val="2819407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t>http://chopsticker.files.wordpress.com/2007/09/personasample2-p1.jpg</a:t>
            </a:r>
            <a:endParaRPr lang="en-US" dirty="0"/>
          </a:p>
        </p:txBody>
      </p:sp>
      <p:sp>
        <p:nvSpPr>
          <p:cNvPr id="4" name="Slide Number Placeholder 3"/>
          <p:cNvSpPr>
            <a:spLocks noGrp="1"/>
          </p:cNvSpPr>
          <p:nvPr>
            <p:ph type="sldNum" sz="quarter" idx="10"/>
          </p:nvPr>
        </p:nvSpPr>
        <p:spPr/>
        <p:txBody>
          <a:bodyPr/>
          <a:lstStyle/>
          <a:p>
            <a:fld id="{16B0E1EA-FA4F-4A7C-B078-1ADFC3817528}" type="slidenum">
              <a:rPr lang="en-US" smtClean="0"/>
              <a:t>66</a:t>
            </a:fld>
            <a:endParaRPr lang="en-US"/>
          </a:p>
        </p:txBody>
      </p:sp>
    </p:spTree>
    <p:extLst>
      <p:ext uri="{BB962C8B-B14F-4D97-AF65-F5344CB8AC3E}">
        <p14:creationId xmlns:p14="http://schemas.microsoft.com/office/powerpoint/2010/main" val="508516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63F851E-2928-4682-9B42-D2579E13F8BF}" type="datetimeFigureOut">
              <a:rPr lang="en-US" smtClean="0"/>
              <a:t>6/16/2023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FE998A-8700-4210-9762-D768112401A7}" type="slidenum">
              <a:rPr lang="en-US" smtClean="0"/>
              <a:t>‹#›</a:t>
            </a:fld>
            <a:endParaRPr lang="en-US" dirty="0"/>
          </a:p>
        </p:txBody>
      </p:sp>
    </p:spTree>
    <p:extLst>
      <p:ext uri="{BB962C8B-B14F-4D97-AF65-F5344CB8AC3E}">
        <p14:creationId xmlns:p14="http://schemas.microsoft.com/office/powerpoint/2010/main" val="623613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3F851E-2928-4682-9B42-D2579E13F8BF}" type="datetimeFigureOut">
              <a:rPr lang="en-US" smtClean="0"/>
              <a:t>6/16/2023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FE998A-8700-4210-9762-D768112401A7}" type="slidenum">
              <a:rPr lang="en-US" smtClean="0"/>
              <a:t>‹#›</a:t>
            </a:fld>
            <a:endParaRPr lang="en-US" dirty="0"/>
          </a:p>
        </p:txBody>
      </p:sp>
    </p:spTree>
    <p:extLst>
      <p:ext uri="{BB962C8B-B14F-4D97-AF65-F5344CB8AC3E}">
        <p14:creationId xmlns:p14="http://schemas.microsoft.com/office/powerpoint/2010/main" val="639919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3F851E-2928-4682-9B42-D2579E13F8BF}" type="datetimeFigureOut">
              <a:rPr lang="en-US" smtClean="0"/>
              <a:t>6/16/2023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FE998A-8700-4210-9762-D768112401A7}" type="slidenum">
              <a:rPr lang="en-US" smtClean="0"/>
              <a:t>‹#›</a:t>
            </a:fld>
            <a:endParaRPr lang="en-US" dirty="0"/>
          </a:p>
        </p:txBody>
      </p:sp>
    </p:spTree>
    <p:extLst>
      <p:ext uri="{BB962C8B-B14F-4D97-AF65-F5344CB8AC3E}">
        <p14:creationId xmlns:p14="http://schemas.microsoft.com/office/powerpoint/2010/main" val="2523128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8255"/>
            <a:ext cx="10515600" cy="1325563"/>
          </a:xfrm>
        </p:spPr>
        <p:txBody>
          <a:bodyPr/>
          <a:lstStyle/>
          <a:p>
            <a:r>
              <a:rPr lang="en-US"/>
              <a:t>Click to edit Master title style</a:t>
            </a:r>
          </a:p>
        </p:txBody>
      </p:sp>
      <p:sp>
        <p:nvSpPr>
          <p:cNvPr id="3" name="Content Placeholder 2"/>
          <p:cNvSpPr>
            <a:spLocks noGrp="1"/>
          </p:cNvSpPr>
          <p:nvPr>
            <p:ph idx="1"/>
          </p:nvPr>
        </p:nvSpPr>
        <p:spPr>
          <a:xfrm>
            <a:off x="838200" y="1343818"/>
            <a:ext cx="10515600" cy="48331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3F851E-2928-4682-9B42-D2579E13F8BF}" type="datetimeFigureOut">
              <a:rPr lang="en-US" smtClean="0"/>
              <a:t>6/16/2023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FE998A-8700-4210-9762-D768112401A7}" type="slidenum">
              <a:rPr lang="en-US" smtClean="0"/>
              <a:t>‹#›</a:t>
            </a:fld>
            <a:endParaRPr lang="en-US" dirty="0"/>
          </a:p>
        </p:txBody>
      </p:sp>
    </p:spTree>
    <p:extLst>
      <p:ext uri="{BB962C8B-B14F-4D97-AF65-F5344CB8AC3E}">
        <p14:creationId xmlns:p14="http://schemas.microsoft.com/office/powerpoint/2010/main" val="3505174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3F851E-2928-4682-9B42-D2579E13F8BF}" type="datetimeFigureOut">
              <a:rPr lang="en-US" smtClean="0"/>
              <a:t>6/16/2023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FE998A-8700-4210-9762-D768112401A7}" type="slidenum">
              <a:rPr lang="en-US" smtClean="0"/>
              <a:t>‹#›</a:t>
            </a:fld>
            <a:endParaRPr lang="en-US" dirty="0"/>
          </a:p>
        </p:txBody>
      </p:sp>
    </p:spTree>
    <p:extLst>
      <p:ext uri="{BB962C8B-B14F-4D97-AF65-F5344CB8AC3E}">
        <p14:creationId xmlns:p14="http://schemas.microsoft.com/office/powerpoint/2010/main" val="2148954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3F851E-2928-4682-9B42-D2579E13F8BF}" type="datetimeFigureOut">
              <a:rPr lang="en-US" smtClean="0"/>
              <a:t>6/16/2023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FE998A-8700-4210-9762-D768112401A7}" type="slidenum">
              <a:rPr lang="en-US" smtClean="0"/>
              <a:t>‹#›</a:t>
            </a:fld>
            <a:endParaRPr lang="en-US" dirty="0"/>
          </a:p>
        </p:txBody>
      </p:sp>
    </p:spTree>
    <p:extLst>
      <p:ext uri="{BB962C8B-B14F-4D97-AF65-F5344CB8AC3E}">
        <p14:creationId xmlns:p14="http://schemas.microsoft.com/office/powerpoint/2010/main" val="3940523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3F851E-2928-4682-9B42-D2579E13F8BF}" type="datetimeFigureOut">
              <a:rPr lang="en-US" smtClean="0"/>
              <a:t>6/16/2023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9FE998A-8700-4210-9762-D768112401A7}" type="slidenum">
              <a:rPr lang="en-US" smtClean="0"/>
              <a:t>‹#›</a:t>
            </a:fld>
            <a:endParaRPr lang="en-US" dirty="0"/>
          </a:p>
        </p:txBody>
      </p:sp>
    </p:spTree>
    <p:extLst>
      <p:ext uri="{BB962C8B-B14F-4D97-AF65-F5344CB8AC3E}">
        <p14:creationId xmlns:p14="http://schemas.microsoft.com/office/powerpoint/2010/main" val="1876708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3F851E-2928-4682-9B42-D2579E13F8BF}" type="datetimeFigureOut">
              <a:rPr lang="en-US" smtClean="0"/>
              <a:t>6/16/2023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9FE998A-8700-4210-9762-D768112401A7}" type="slidenum">
              <a:rPr lang="en-US" smtClean="0"/>
              <a:t>‹#›</a:t>
            </a:fld>
            <a:endParaRPr lang="en-US" dirty="0"/>
          </a:p>
        </p:txBody>
      </p:sp>
    </p:spTree>
    <p:extLst>
      <p:ext uri="{BB962C8B-B14F-4D97-AF65-F5344CB8AC3E}">
        <p14:creationId xmlns:p14="http://schemas.microsoft.com/office/powerpoint/2010/main" val="3792192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3F851E-2928-4682-9B42-D2579E13F8BF}" type="datetimeFigureOut">
              <a:rPr lang="en-US" smtClean="0"/>
              <a:t>6/16/2023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9FE998A-8700-4210-9762-D768112401A7}" type="slidenum">
              <a:rPr lang="en-US" smtClean="0"/>
              <a:t>‹#›</a:t>
            </a:fld>
            <a:endParaRPr lang="en-US" dirty="0"/>
          </a:p>
        </p:txBody>
      </p:sp>
    </p:spTree>
    <p:extLst>
      <p:ext uri="{BB962C8B-B14F-4D97-AF65-F5344CB8AC3E}">
        <p14:creationId xmlns:p14="http://schemas.microsoft.com/office/powerpoint/2010/main" val="2176508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3F851E-2928-4682-9B42-D2579E13F8BF}" type="datetimeFigureOut">
              <a:rPr lang="en-US" smtClean="0"/>
              <a:t>6/16/2023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FE998A-8700-4210-9762-D768112401A7}" type="slidenum">
              <a:rPr lang="en-US" smtClean="0"/>
              <a:t>‹#›</a:t>
            </a:fld>
            <a:endParaRPr lang="en-US" dirty="0"/>
          </a:p>
        </p:txBody>
      </p:sp>
    </p:spTree>
    <p:extLst>
      <p:ext uri="{BB962C8B-B14F-4D97-AF65-F5344CB8AC3E}">
        <p14:creationId xmlns:p14="http://schemas.microsoft.com/office/powerpoint/2010/main" val="394177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3F851E-2928-4682-9B42-D2579E13F8BF}" type="datetimeFigureOut">
              <a:rPr lang="en-US" smtClean="0"/>
              <a:t>6/16/2023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FE998A-8700-4210-9762-D768112401A7}" type="slidenum">
              <a:rPr lang="en-US" smtClean="0"/>
              <a:t>‹#›</a:t>
            </a:fld>
            <a:endParaRPr lang="en-US" dirty="0"/>
          </a:p>
        </p:txBody>
      </p:sp>
    </p:spTree>
    <p:extLst>
      <p:ext uri="{BB962C8B-B14F-4D97-AF65-F5344CB8AC3E}">
        <p14:creationId xmlns:p14="http://schemas.microsoft.com/office/powerpoint/2010/main" val="3036266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3F851E-2928-4682-9B42-D2579E13F8BF}" type="datetimeFigureOut">
              <a:rPr lang="en-US" smtClean="0"/>
              <a:t>6/16/2023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FE998A-8700-4210-9762-D768112401A7}" type="slidenum">
              <a:rPr lang="en-US" smtClean="0"/>
              <a:t>‹#›</a:t>
            </a:fld>
            <a:endParaRPr lang="en-US" dirty="0"/>
          </a:p>
        </p:txBody>
      </p:sp>
    </p:spTree>
    <p:extLst>
      <p:ext uri="{BB962C8B-B14F-4D97-AF65-F5344CB8AC3E}">
        <p14:creationId xmlns:p14="http://schemas.microsoft.com/office/powerpoint/2010/main" val="1779232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orbel Light" panose="020B03030202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rbel Light" panose="020B03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Light" panose="020B03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bel Light" panose="020B03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Light" panose="020B03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Light" panose="020B03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pixabay.com/en/post-it-sticky-note-note-memo-150262/" TargetMode="Externa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hyperlink" Target="http://www.w3schools.com/cssref/default.asp" TargetMode="Externa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hyperlink" Target="mailto:pittares@etsu.edu"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57.jpg"/><Relationship Id="rId4" Type="http://schemas.openxmlformats.org/officeDocument/2006/relationships/image" Target="../media/image5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pixabay.com/en/icons-web-development-website-design-2188729/"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pixabay.com/en/post-it-sticky-note-note-memo-150262/"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csci1210.com/index.php" TargetMode="External"/><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pewresearch.org/internet/chart/broadband-vs-dial-up-adoption-over-tim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www.etsu.edu/"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pixabay.com/en/post-it-sticky-note-note-memo-150262/" TargetMode="Externa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https://owl.excelsior.edu/writing-process/prewriting-strategies/prewriting-strategies-asking-defining-questions/" TargetMode="External"/><Relationship Id="rId2" Type="http://schemas.openxmlformats.org/officeDocument/2006/relationships/image" Target="../media/image54.jp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CSCI 1210 </a:t>
            </a:r>
            <a:br>
              <a:rPr lang="en-US" dirty="0"/>
            </a:br>
            <a:r>
              <a:rPr lang="en-US" dirty="0"/>
              <a:t>Essentials of Web Development</a:t>
            </a:r>
          </a:p>
        </p:txBody>
      </p:sp>
      <p:sp>
        <p:nvSpPr>
          <p:cNvPr id="3" name="Subtitle 2"/>
          <p:cNvSpPr>
            <a:spLocks noGrp="1"/>
          </p:cNvSpPr>
          <p:nvPr>
            <p:ph type="subTitle" idx="1"/>
          </p:nvPr>
        </p:nvSpPr>
        <p:spPr/>
        <p:txBody>
          <a:bodyPr/>
          <a:lstStyle/>
          <a:p>
            <a:r>
              <a:rPr lang="en-US" dirty="0"/>
              <a:t>Links and Images</a:t>
            </a:r>
          </a:p>
        </p:txBody>
      </p:sp>
    </p:spTree>
    <p:extLst>
      <p:ext uri="{BB962C8B-B14F-4D97-AF65-F5344CB8AC3E}">
        <p14:creationId xmlns:p14="http://schemas.microsoft.com/office/powerpoint/2010/main" val="213484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5F6223-794E-4099-A5DA-0BABEC92F30B}"/>
              </a:ext>
            </a:extLst>
          </p:cNvPr>
          <p:cNvPicPr>
            <a:picLocks noChangeAspect="1"/>
          </p:cNvPicPr>
          <p:nvPr/>
        </p:nvPicPr>
        <p:blipFill>
          <a:blip r:embed="rId2"/>
          <a:stretch>
            <a:fillRect/>
          </a:stretch>
        </p:blipFill>
        <p:spPr>
          <a:xfrm>
            <a:off x="2437479" y="5224664"/>
            <a:ext cx="7551248" cy="560909"/>
          </a:xfrm>
          <a:prstGeom prst="rect">
            <a:avLst/>
          </a:prstGeom>
        </p:spPr>
      </p:pic>
      <p:sp>
        <p:nvSpPr>
          <p:cNvPr id="5122" name="Rectangle 2"/>
          <p:cNvSpPr>
            <a:spLocks noGrp="1" noChangeArrowheads="1"/>
          </p:cNvSpPr>
          <p:nvPr>
            <p:ph type="title"/>
          </p:nvPr>
        </p:nvSpPr>
        <p:spPr/>
        <p:txBody>
          <a:bodyPr/>
          <a:lstStyle/>
          <a:p>
            <a:pPr eaLnBrk="1" hangingPunct="1"/>
            <a:r>
              <a:rPr lang="en-US" b="1" dirty="0" err="1">
                <a:solidFill>
                  <a:srgbClr val="0070C0"/>
                </a:solidFill>
                <a:latin typeface="Courier New" panose="02070309020205020404" pitchFamily="49" charset="0"/>
                <a:cs typeface="Courier New" panose="02070309020205020404" pitchFamily="49" charset="0"/>
              </a:rPr>
              <a:t>href</a:t>
            </a:r>
            <a:r>
              <a:rPr lang="en-US" dirty="0"/>
              <a:t> - Relative</a:t>
            </a:r>
          </a:p>
        </p:txBody>
      </p:sp>
      <p:sp>
        <p:nvSpPr>
          <p:cNvPr id="5123" name="Rectangle 3"/>
          <p:cNvSpPr>
            <a:spLocks noGrp="1" noChangeArrowheads="1"/>
          </p:cNvSpPr>
          <p:nvPr>
            <p:ph idx="1"/>
          </p:nvPr>
        </p:nvSpPr>
        <p:spPr>
          <a:xfrm>
            <a:off x="838200" y="1792264"/>
            <a:ext cx="10515600" cy="4351338"/>
          </a:xfrm>
        </p:spPr>
        <p:txBody>
          <a:bodyPr>
            <a:normAutofit/>
          </a:bodyPr>
          <a:lstStyle/>
          <a:p>
            <a:pPr marL="0" indent="0" eaLnBrk="1" hangingPunct="1">
              <a:spcAft>
                <a:spcPts val="1200"/>
              </a:spcAft>
              <a:buNone/>
            </a:pPr>
            <a:r>
              <a:rPr lang="en-US" dirty="0"/>
              <a:t>A relative reference provides the location of a resource with respect to the location of the current page</a:t>
            </a:r>
          </a:p>
          <a:p>
            <a:pPr marL="0" indent="0" eaLnBrk="1" hangingPunct="1">
              <a:spcAft>
                <a:spcPts val="1200"/>
              </a:spcAft>
              <a:buNone/>
            </a:pPr>
            <a:r>
              <a:rPr lang="en-US" dirty="0"/>
              <a:t>The browser starts “looking” for the requested resource at the location that the page is stored on the server</a:t>
            </a:r>
          </a:p>
          <a:p>
            <a:pPr marL="0" indent="0" eaLnBrk="1" hangingPunct="1">
              <a:spcAft>
                <a:spcPts val="1200"/>
              </a:spcAft>
              <a:buNone/>
            </a:pPr>
            <a:r>
              <a:rPr lang="en-US" dirty="0"/>
              <a:t>So, here, the browser will check the “labs” folder for another subfolder named “lab1” and a file named index.html</a:t>
            </a:r>
          </a:p>
        </p:txBody>
      </p:sp>
      <p:pic>
        <p:nvPicPr>
          <p:cNvPr id="5" name="Picture 4" descr="Icon&#10;&#10;Description automatically generated">
            <a:extLst>
              <a:ext uri="{FF2B5EF4-FFF2-40B4-BE49-F238E27FC236}">
                <a16:creationId xmlns:a16="http://schemas.microsoft.com/office/drawing/2014/main" id="{6FD4F0BB-018B-4EB3-A8DB-411A15E41E42}"/>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782107" y="2556681"/>
            <a:ext cx="2037209" cy="2017594"/>
          </a:xfrm>
          <a:prstGeom prst="rect">
            <a:avLst/>
          </a:prstGeom>
        </p:spPr>
      </p:pic>
      <p:sp>
        <p:nvSpPr>
          <p:cNvPr id="6" name="TextBox 5">
            <a:extLst>
              <a:ext uri="{FF2B5EF4-FFF2-40B4-BE49-F238E27FC236}">
                <a16:creationId xmlns:a16="http://schemas.microsoft.com/office/drawing/2014/main" id="{90024177-A376-4FE4-9D94-7ADE3426477E}"/>
              </a:ext>
            </a:extLst>
          </p:cNvPr>
          <p:cNvSpPr txBox="1"/>
          <p:nvPr/>
        </p:nvSpPr>
        <p:spPr>
          <a:xfrm rot="20367366">
            <a:off x="9806813" y="3038105"/>
            <a:ext cx="1771550" cy="954107"/>
          </a:xfrm>
          <a:prstGeom prst="rect">
            <a:avLst/>
          </a:prstGeom>
          <a:noFill/>
        </p:spPr>
        <p:txBody>
          <a:bodyPr wrap="square" rtlCol="0">
            <a:spAutoFit/>
          </a:bodyPr>
          <a:lstStyle/>
          <a:p>
            <a:pPr algn="ctr"/>
            <a:r>
              <a:rPr lang="en-US" sz="2800" b="1" dirty="0">
                <a:solidFill>
                  <a:srgbClr val="FF0000"/>
                </a:solidFill>
                <a:latin typeface="Ink Free" panose="03080402000500000000" pitchFamily="66" charset="0"/>
              </a:rPr>
              <a:t>Any text</a:t>
            </a:r>
          </a:p>
          <a:p>
            <a:pPr algn="ctr"/>
            <a:r>
              <a:rPr lang="en-US" sz="2800" b="1" dirty="0">
                <a:solidFill>
                  <a:srgbClr val="FF0000"/>
                </a:solidFill>
                <a:latin typeface="Ink Free" panose="03080402000500000000" pitchFamily="66" charset="0"/>
              </a:rPr>
              <a:t>here</a:t>
            </a:r>
          </a:p>
        </p:txBody>
      </p:sp>
      <p:cxnSp>
        <p:nvCxnSpPr>
          <p:cNvPr id="8" name="Straight Arrow Connector 7">
            <a:extLst>
              <a:ext uri="{FF2B5EF4-FFF2-40B4-BE49-F238E27FC236}">
                <a16:creationId xmlns:a16="http://schemas.microsoft.com/office/drawing/2014/main" id="{13A8EA23-F615-47BC-A3A5-83450C4FD4BB}"/>
              </a:ext>
            </a:extLst>
          </p:cNvPr>
          <p:cNvCxnSpPr>
            <a:cxnSpLocks/>
          </p:cNvCxnSpPr>
          <p:nvPr/>
        </p:nvCxnSpPr>
        <p:spPr>
          <a:xfrm flipH="1">
            <a:off x="9085322" y="4230806"/>
            <a:ext cx="763813" cy="1007247"/>
          </a:xfrm>
          <a:prstGeom prst="straightConnector1">
            <a:avLst/>
          </a:prstGeom>
          <a:ln w="76200" cap="rnd">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7626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up)">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36125-5960-4255-BF24-093E99830187}"/>
              </a:ext>
            </a:extLst>
          </p:cNvPr>
          <p:cNvSpPr>
            <a:spLocks noGrp="1"/>
          </p:cNvSpPr>
          <p:nvPr>
            <p:ph type="title"/>
          </p:nvPr>
        </p:nvSpPr>
        <p:spPr/>
        <p:txBody>
          <a:bodyPr/>
          <a:lstStyle/>
          <a:p>
            <a:r>
              <a:rPr lang="en-US" dirty="0"/>
              <a:t>Lecture Quiz</a:t>
            </a:r>
          </a:p>
        </p:txBody>
      </p:sp>
      <p:sp>
        <p:nvSpPr>
          <p:cNvPr id="3" name="Content Placeholder 2">
            <a:extLst>
              <a:ext uri="{FF2B5EF4-FFF2-40B4-BE49-F238E27FC236}">
                <a16:creationId xmlns:a16="http://schemas.microsoft.com/office/drawing/2014/main" id="{6E862CBF-DC42-45D5-B46B-4B36F3829A07}"/>
              </a:ext>
            </a:extLst>
          </p:cNvPr>
          <p:cNvSpPr>
            <a:spLocks noGrp="1"/>
          </p:cNvSpPr>
          <p:nvPr>
            <p:ph idx="1"/>
          </p:nvPr>
        </p:nvSpPr>
        <p:spPr/>
        <p:txBody>
          <a:bodyPr>
            <a:normAutofit fontScale="92500" lnSpcReduction="10000"/>
          </a:bodyPr>
          <a:lstStyle/>
          <a:p>
            <a:pPr marL="0" indent="0">
              <a:buNone/>
            </a:pPr>
            <a:r>
              <a:rPr lang="en-US" dirty="0"/>
              <a:t>9. Which of the following is a user characteristic we would want to identify as we build personas?</a:t>
            </a:r>
          </a:p>
          <a:p>
            <a:pPr marL="514350" indent="-514350">
              <a:buFont typeface="+mj-lt"/>
              <a:buAutoNum type="alphaUcPeriod"/>
            </a:pPr>
            <a:r>
              <a:rPr lang="en-US" dirty="0"/>
              <a:t>Age ranges</a:t>
            </a:r>
          </a:p>
          <a:p>
            <a:pPr marL="514350" indent="-514350">
              <a:buFont typeface="+mj-lt"/>
              <a:buAutoNum type="alphaUcPeriod"/>
            </a:pPr>
            <a:r>
              <a:rPr lang="en-US" dirty="0"/>
              <a:t>Gender (one dominant?)</a:t>
            </a:r>
          </a:p>
          <a:p>
            <a:pPr marL="514350" indent="-514350">
              <a:buFont typeface="+mj-lt"/>
              <a:buAutoNum type="alphaUcPeriod"/>
            </a:pPr>
            <a:r>
              <a:rPr lang="en-US" dirty="0"/>
              <a:t>Education level</a:t>
            </a:r>
          </a:p>
          <a:p>
            <a:pPr marL="514350" indent="-514350">
              <a:buFont typeface="+mj-lt"/>
              <a:buAutoNum type="alphaUcPeriod"/>
            </a:pPr>
            <a:r>
              <a:rPr lang="en-US" dirty="0"/>
              <a:t>Occupation</a:t>
            </a:r>
          </a:p>
          <a:p>
            <a:pPr marL="514350" indent="-514350">
              <a:buFont typeface="+mj-lt"/>
              <a:buAutoNum type="alphaUcPeriod"/>
            </a:pPr>
            <a:r>
              <a:rPr lang="en-US" dirty="0"/>
              <a:t>Hobbies and interests</a:t>
            </a:r>
          </a:p>
          <a:p>
            <a:pPr marL="514350" indent="-514350">
              <a:buFont typeface="+mj-lt"/>
              <a:buAutoNum type="alphaUcPeriod"/>
            </a:pPr>
            <a:r>
              <a:rPr lang="en-US" dirty="0"/>
              <a:t>Experience level—computer and/or Web</a:t>
            </a:r>
          </a:p>
          <a:p>
            <a:pPr marL="514350" indent="-514350">
              <a:buFont typeface="+mj-lt"/>
              <a:buAutoNum type="alphaUcPeriod"/>
            </a:pPr>
            <a:r>
              <a:rPr lang="en-US" dirty="0"/>
              <a:t>Personal goals</a:t>
            </a:r>
          </a:p>
          <a:p>
            <a:pPr marL="514350" indent="-514350">
              <a:buFont typeface="+mj-lt"/>
              <a:buAutoNum type="alphaUcPeriod"/>
            </a:pPr>
            <a:r>
              <a:rPr lang="en-US" dirty="0"/>
              <a:t>Equipment used (desktop, laptop, PDA, cell phone, etc.)</a:t>
            </a:r>
          </a:p>
          <a:p>
            <a:pPr marL="514350" indent="-514350">
              <a:buFont typeface="+mj-lt"/>
              <a:buAutoNum type="alphaUcPeriod"/>
            </a:pPr>
            <a:r>
              <a:rPr lang="en-US" dirty="0"/>
              <a:t>All of the above</a:t>
            </a:r>
          </a:p>
        </p:txBody>
      </p:sp>
    </p:spTree>
    <p:extLst>
      <p:ext uri="{BB962C8B-B14F-4D97-AF65-F5344CB8AC3E}">
        <p14:creationId xmlns:p14="http://schemas.microsoft.com/office/powerpoint/2010/main" val="314107382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36125-5960-4255-BF24-093E99830187}"/>
              </a:ext>
            </a:extLst>
          </p:cNvPr>
          <p:cNvSpPr>
            <a:spLocks noGrp="1"/>
          </p:cNvSpPr>
          <p:nvPr>
            <p:ph type="title"/>
          </p:nvPr>
        </p:nvSpPr>
        <p:spPr/>
        <p:txBody>
          <a:bodyPr/>
          <a:lstStyle/>
          <a:p>
            <a:r>
              <a:rPr lang="en-US" dirty="0"/>
              <a:t>Lecture Quiz</a:t>
            </a:r>
          </a:p>
        </p:txBody>
      </p:sp>
      <p:sp>
        <p:nvSpPr>
          <p:cNvPr id="3" name="Content Placeholder 2">
            <a:extLst>
              <a:ext uri="{FF2B5EF4-FFF2-40B4-BE49-F238E27FC236}">
                <a16:creationId xmlns:a16="http://schemas.microsoft.com/office/drawing/2014/main" id="{6E862CBF-DC42-45D5-B46B-4B36F3829A07}"/>
              </a:ext>
            </a:extLst>
          </p:cNvPr>
          <p:cNvSpPr>
            <a:spLocks noGrp="1"/>
          </p:cNvSpPr>
          <p:nvPr>
            <p:ph idx="1"/>
          </p:nvPr>
        </p:nvSpPr>
        <p:spPr/>
        <p:txBody>
          <a:bodyPr>
            <a:normAutofit/>
          </a:bodyPr>
          <a:lstStyle/>
          <a:p>
            <a:pPr marL="0" indent="0">
              <a:buNone/>
            </a:pPr>
            <a:r>
              <a:rPr lang="en-US" dirty="0"/>
              <a:t>10. What does the </a:t>
            </a:r>
            <a:r>
              <a:rPr lang="en-US" dirty="0">
                <a:solidFill>
                  <a:srgbClr val="0070C0"/>
                </a:solidFill>
                <a:latin typeface="Courier New" panose="02070309020205020404" pitchFamily="49" charset="0"/>
                <a:cs typeface="Courier New" panose="02070309020205020404" pitchFamily="49" charset="0"/>
              </a:rPr>
              <a:t>target</a:t>
            </a:r>
            <a:r>
              <a:rPr lang="en-US" dirty="0">
                <a:latin typeface="Courier New" panose="02070309020205020404" pitchFamily="49" charset="0"/>
                <a:cs typeface="Courier New" panose="02070309020205020404" pitchFamily="49" charset="0"/>
              </a:rPr>
              <a:t>=</a:t>
            </a:r>
            <a:r>
              <a:rPr lang="en-US" dirty="0">
                <a:solidFill>
                  <a:schemeClr val="accent2">
                    <a:lumMod val="75000"/>
                  </a:schemeClr>
                </a:solidFill>
                <a:latin typeface="Courier New" panose="02070309020205020404" pitchFamily="49" charset="0"/>
                <a:cs typeface="Courier New" panose="02070309020205020404" pitchFamily="49" charset="0"/>
              </a:rPr>
              <a:t>"_blank"</a:t>
            </a:r>
            <a:r>
              <a:rPr lang="en-US" dirty="0">
                <a:latin typeface="Courier New" panose="02070309020205020404" pitchFamily="49" charset="0"/>
                <a:cs typeface="Courier New" panose="02070309020205020404" pitchFamily="49" charset="0"/>
              </a:rPr>
              <a:t> attribute/value pair do</a:t>
            </a:r>
            <a:r>
              <a:rPr lang="en-US" dirty="0"/>
              <a:t>?</a:t>
            </a:r>
          </a:p>
          <a:p>
            <a:pPr marL="514350" indent="-514350">
              <a:buAutoNum type="alphaUcPeriod"/>
            </a:pPr>
            <a:r>
              <a:rPr lang="en-US" dirty="0"/>
              <a:t>Makes a page launch in a new tab</a:t>
            </a:r>
          </a:p>
          <a:p>
            <a:pPr marL="514350" indent="-514350">
              <a:buAutoNum type="alphaUcPeriod"/>
            </a:pPr>
            <a:r>
              <a:rPr lang="en-US" dirty="0"/>
              <a:t>Overwrites the current page with a new one</a:t>
            </a:r>
          </a:p>
          <a:p>
            <a:pPr marL="514350" indent="-514350">
              <a:buAutoNum type="alphaUcPeriod"/>
            </a:pPr>
            <a:r>
              <a:rPr lang="en-US" dirty="0"/>
              <a:t>Nothing. </a:t>
            </a:r>
            <a:r>
              <a:rPr lang="en-US" dirty="0">
                <a:solidFill>
                  <a:srgbClr val="0070C0"/>
                </a:solidFill>
                <a:latin typeface="Courier New" panose="02070309020205020404" pitchFamily="49" charset="0"/>
                <a:cs typeface="Courier New" panose="02070309020205020404" pitchFamily="49" charset="0"/>
              </a:rPr>
              <a:t>target</a:t>
            </a:r>
            <a:r>
              <a:rPr lang="en-US" dirty="0">
                <a:latin typeface="Courier New" panose="02070309020205020404" pitchFamily="49" charset="0"/>
                <a:cs typeface="Courier New" panose="02070309020205020404" pitchFamily="49" charset="0"/>
              </a:rPr>
              <a:t>=</a:t>
            </a:r>
            <a:r>
              <a:rPr lang="en-US" dirty="0">
                <a:solidFill>
                  <a:schemeClr val="accent2">
                    <a:lumMod val="75000"/>
                  </a:schemeClr>
                </a:solidFill>
                <a:latin typeface="Courier New" panose="02070309020205020404" pitchFamily="49" charset="0"/>
                <a:cs typeface="Courier New" panose="02070309020205020404" pitchFamily="49" charset="0"/>
              </a:rPr>
              <a:t>"_blank" </a:t>
            </a:r>
            <a:r>
              <a:rPr lang="en-US" dirty="0"/>
              <a:t>is deprecated and no longer used</a:t>
            </a:r>
          </a:p>
          <a:p>
            <a:pPr marL="514350" indent="-514350">
              <a:buFont typeface="+mj-lt"/>
              <a:buAutoNum type="alphaUcPeriod"/>
            </a:pPr>
            <a:endParaRPr lang="en-US" dirty="0"/>
          </a:p>
        </p:txBody>
      </p:sp>
    </p:spTree>
    <p:extLst>
      <p:ext uri="{BB962C8B-B14F-4D97-AF65-F5344CB8AC3E}">
        <p14:creationId xmlns:p14="http://schemas.microsoft.com/office/powerpoint/2010/main" val="365132713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Sources</a:t>
            </a:r>
          </a:p>
        </p:txBody>
      </p:sp>
      <p:sp>
        <p:nvSpPr>
          <p:cNvPr id="6" name="Content Placeholder 5"/>
          <p:cNvSpPr>
            <a:spLocks noGrp="1"/>
          </p:cNvSpPr>
          <p:nvPr>
            <p:ph idx="1"/>
          </p:nvPr>
        </p:nvSpPr>
        <p:spPr>
          <a:xfrm>
            <a:off x="838200" y="1360491"/>
            <a:ext cx="6347714" cy="4586439"/>
          </a:xfrm>
        </p:spPr>
        <p:txBody>
          <a:bodyPr>
            <a:normAutofit/>
          </a:bodyPr>
          <a:lstStyle/>
          <a:p>
            <a:r>
              <a:rPr lang="en-US" sz="1200" dirty="0"/>
              <a:t>“HTML Reference”, W3Schools, Retrieved from http://www.w3schools.com/tags/default.asp</a:t>
            </a:r>
          </a:p>
          <a:p>
            <a:r>
              <a:rPr lang="en-US" sz="1200" dirty="0"/>
              <a:t>“HTML Tables”, W3Schools, Retrieved from http://www.w3schools.com/html/html_tables.asp</a:t>
            </a:r>
          </a:p>
          <a:p>
            <a:r>
              <a:rPr lang="en-US" sz="1200" dirty="0"/>
              <a:t>“CSS Reference”, W3Schools, Retrieved from </a:t>
            </a:r>
            <a:r>
              <a:rPr lang="en-US" sz="1200" dirty="0">
                <a:hlinkClick r:id="rId2"/>
              </a:rPr>
              <a:t>http://www.w3schools.com/cssref/default.asp</a:t>
            </a:r>
            <a:endParaRPr lang="en-US" sz="1200" dirty="0"/>
          </a:p>
          <a:p>
            <a:r>
              <a:rPr lang="en-US" sz="1200" dirty="0"/>
              <a:t> “HTML Symbols”, W3Schools, Retrieved from http://www.w3schools.com/html/html_symbols.asp</a:t>
            </a:r>
          </a:p>
          <a:p>
            <a:r>
              <a:rPr lang="en-US" sz="1200" dirty="0" err="1"/>
              <a:t>Kooser</a:t>
            </a:r>
            <a:r>
              <a:rPr lang="en-US" sz="1200" dirty="0"/>
              <a:t>, A. “3 percent of American adults still cling to dial-up Internet”, W3Schools, August 2013, Retrieved From http://www.cnet.com/news/3-percent-of-american-adults-still-cling-to-dial-up-internet/</a:t>
            </a:r>
          </a:p>
          <a:p>
            <a:endParaRPr lang="en-US" sz="1200" dirty="0"/>
          </a:p>
        </p:txBody>
      </p:sp>
    </p:spTree>
    <p:extLst>
      <p:ext uri="{BB962C8B-B14F-4D97-AF65-F5344CB8AC3E}">
        <p14:creationId xmlns:p14="http://schemas.microsoft.com/office/powerpoint/2010/main" val="2233466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3768"/>
            <a:ext cx="10515600" cy="701675"/>
          </a:xfrm>
        </p:spPr>
        <p:txBody>
          <a:bodyPr/>
          <a:lstStyle/>
          <a:p>
            <a:r>
              <a:rPr lang="en-US" dirty="0"/>
              <a:t>Copyrights</a:t>
            </a:r>
          </a:p>
        </p:txBody>
      </p:sp>
      <p:sp>
        <p:nvSpPr>
          <p:cNvPr id="3" name="Content Placeholder 2"/>
          <p:cNvSpPr>
            <a:spLocks noGrp="1"/>
          </p:cNvSpPr>
          <p:nvPr>
            <p:ph sz="quarter" idx="1"/>
          </p:nvPr>
        </p:nvSpPr>
        <p:spPr>
          <a:xfrm>
            <a:off x="179942" y="2038120"/>
            <a:ext cx="11832115" cy="3371161"/>
          </a:xfrm>
        </p:spPr>
        <p:txBody>
          <a:bodyPr>
            <a:noAutofit/>
          </a:bodyPr>
          <a:lstStyle/>
          <a:p>
            <a:pPr marL="0" indent="0">
              <a:spcBef>
                <a:spcPct val="50000"/>
              </a:spcBef>
            </a:pPr>
            <a:r>
              <a:rPr lang="en-GB" sz="1100" dirty="0"/>
              <a:t>Microsoft, Windows, Excel, Outlook, and PowerPoint are registered trademarks of Microsoft Corporation. </a:t>
            </a:r>
            <a:endParaRPr lang="de-DE" sz="1100" dirty="0"/>
          </a:p>
          <a:p>
            <a:pPr marL="0" indent="0">
              <a:spcBef>
                <a:spcPct val="50000"/>
              </a:spcBef>
            </a:pPr>
            <a:r>
              <a:rPr lang="en-GB" sz="1100" dirty="0"/>
              <a:t>IBM, DB2, DB2 Universal Database, System i, System i5, System p, System p5, System x, System z, System z10, System z9, z10, z9, iSeries, pSeries, xSeries, zSeries, eServer, z/VM, z/OS, i5/OS, S/390, OS/390, OS/400, AS/400, S/390 Parallel Enterprise Server, PowerVM, Power Architecture, POWER6+, POWER6, POWER5+, POWER5, POWER, OpenPower, PowerPC, BatchPipes, BladeCenter, System Storage, GPFS, HACMP, RETAIN, DB2 Connect, RACF, Redbooks, OS/2, Parallel Sysplex, MVS/ESA, AIX, Intelligent Miner, WebSphere, Netfinity, Tivoli and Informix are trademarks or registered trademarks of IBM Corporation.</a:t>
            </a:r>
            <a:endParaRPr lang="de-DE" sz="1100" dirty="0"/>
          </a:p>
          <a:p>
            <a:pPr marL="0" indent="0">
              <a:spcBef>
                <a:spcPct val="50000"/>
              </a:spcBef>
            </a:pPr>
            <a:r>
              <a:rPr lang="en-GB" sz="1100" dirty="0"/>
              <a:t>Linux is the registered trademark of Linus Torvalds in the U.S. and other countries.</a:t>
            </a:r>
            <a:endParaRPr lang="de-DE" sz="1100" dirty="0"/>
          </a:p>
          <a:p>
            <a:pPr marL="0" indent="0">
              <a:spcBef>
                <a:spcPct val="50000"/>
              </a:spcBef>
            </a:pPr>
            <a:r>
              <a:rPr lang="en-GB" sz="1100" dirty="0"/>
              <a:t>Oracle is a registered trademark of Oracle Corporation. </a:t>
            </a:r>
            <a:endParaRPr lang="de-DE" sz="1100" dirty="0"/>
          </a:p>
          <a:p>
            <a:pPr marL="0" indent="0">
              <a:spcBef>
                <a:spcPct val="50000"/>
              </a:spcBef>
            </a:pPr>
            <a:r>
              <a:rPr lang="en-GB" sz="1100" dirty="0"/>
              <a:t>HTML, XML, XHTML and W3C are trademarks or registered trademarks of W3C®, World Wide Web Consortium, Massachusetts Institute of Technology.</a:t>
            </a:r>
            <a:endParaRPr lang="de-DE" sz="1100" dirty="0"/>
          </a:p>
          <a:p>
            <a:pPr marL="0" indent="0">
              <a:spcBef>
                <a:spcPct val="50000"/>
              </a:spcBef>
            </a:pPr>
            <a:r>
              <a:rPr lang="en-GB" sz="1100" dirty="0"/>
              <a:t>Java is a registered trademark of Sun Microsystems, Inc.</a:t>
            </a:r>
            <a:endParaRPr lang="de-DE" sz="1100" dirty="0"/>
          </a:p>
          <a:p>
            <a:pPr marL="0" indent="0">
              <a:spcBef>
                <a:spcPct val="50000"/>
              </a:spcBef>
            </a:pPr>
            <a:r>
              <a:rPr lang="en-GB" sz="1100" dirty="0"/>
              <a:t>JavaScript is a registered trademark of Sun Microsystems, Inc., used under license for technology invented and implemented by Netscape. </a:t>
            </a:r>
            <a:endParaRPr lang="de-DE" sz="1100" dirty="0"/>
          </a:p>
          <a:p>
            <a:pPr marL="0" indent="0">
              <a:spcBef>
                <a:spcPct val="50000"/>
              </a:spcBef>
            </a:pPr>
            <a:r>
              <a:rPr lang="en-GB" sz="1100" dirty="0"/>
              <a:t>SAP, R/3, SAP NetWeaver, Duet, PartnerEdge, ByDesign, SAP Business ByDesign, and other SAP products and services mentioned herein as well as their respective logos are trademarks or registered trademarks of SAP AG in Germany and other countries. </a:t>
            </a:r>
            <a:endParaRPr lang="de-DE" sz="1100" dirty="0"/>
          </a:p>
          <a:p>
            <a:pPr marL="0" indent="0">
              <a:spcBef>
                <a:spcPct val="50000"/>
              </a:spcBef>
            </a:pPr>
            <a:r>
              <a:rPr lang="en-GB" sz="1100" dirty="0"/>
              <a:t>Business Objects and the Business Objects logo, BusinessObjects, Crystal Reports, Crystal Decisions, Web Intelligence, Xcelsius, and other Business Objects products and services mentioned herein as well as their respective logos are trademarks or registered trademarks of Business Objects S.A. in the United States and in other countries. Business Objects is an SAP company.</a:t>
            </a:r>
          </a:p>
          <a:p>
            <a:pPr marL="0" indent="0">
              <a:spcBef>
                <a:spcPct val="50000"/>
              </a:spcBef>
            </a:pPr>
            <a:r>
              <a:rPr lang="en-GB" sz="1100" dirty="0"/>
              <a:t>ERPsim is a registered copyright of ERPsim Labs, HEC Montreal.</a:t>
            </a:r>
          </a:p>
          <a:p>
            <a:pPr marL="0" indent="0">
              <a:spcBef>
                <a:spcPct val="50000"/>
              </a:spcBef>
            </a:pPr>
            <a:r>
              <a:rPr lang="de-DE" sz="1100" dirty="0"/>
              <a:t>Other products mentioned in this presentation are trademarks of their respective owners.</a:t>
            </a:r>
            <a:endParaRPr lang="en-GB" sz="1100" dirty="0"/>
          </a:p>
        </p:txBody>
      </p:sp>
      <p:sp>
        <p:nvSpPr>
          <p:cNvPr id="4" name="Content Placeholder 6"/>
          <p:cNvSpPr txBox="1">
            <a:spLocks/>
          </p:cNvSpPr>
          <p:nvPr/>
        </p:nvSpPr>
        <p:spPr>
          <a:xfrm>
            <a:off x="3200400" y="835443"/>
            <a:ext cx="5791200" cy="993354"/>
          </a:xfrm>
          <a:prstGeom prst="rect">
            <a:avLst/>
          </a:prstGeom>
        </p:spPr>
        <p:txBody>
          <a:bodyPr vert="horz">
            <a:normAutofit/>
          </a:bodyPr>
          <a:lstStyle/>
          <a:p>
            <a:pPr marL="228600" indent="-228600" algn="ctr">
              <a:spcAft>
                <a:spcPts val="300"/>
              </a:spcAft>
              <a:buClr>
                <a:schemeClr val="accent2"/>
              </a:buClr>
              <a:buSzPct val="90000"/>
              <a:defRPr/>
            </a:pPr>
            <a:r>
              <a:rPr lang="en-US" dirty="0">
                <a:latin typeface="Calibri" pitchFamily="34" charset="0"/>
              </a:rPr>
              <a:t>Presentation prepared by and copyright of John Ramsey, East Tennessee State University, Department of Computing . (</a:t>
            </a:r>
            <a:r>
              <a:rPr lang="en-US" dirty="0">
                <a:latin typeface="Calibri" pitchFamily="34" charset="0"/>
                <a:hlinkClick r:id="rId3"/>
              </a:rPr>
              <a:t>ramseyjw@etsu.edu</a:t>
            </a:r>
            <a:r>
              <a:rPr lang="en-US" dirty="0">
                <a:latin typeface="Calibri" pitchFamily="34" charset="0"/>
              </a:rPr>
              <a:t>)</a:t>
            </a:r>
          </a:p>
        </p:txBody>
      </p:sp>
      <p:pic>
        <p:nvPicPr>
          <p:cNvPr id="6" name="Picture 5" descr="sm-C&amp;IS-Logo.jpg"/>
          <p:cNvPicPr>
            <a:picLocks noChangeAspect="1"/>
          </p:cNvPicPr>
          <p:nvPr/>
        </p:nvPicPr>
        <p:blipFill>
          <a:blip r:embed="rId4" cstate="print"/>
          <a:stretch>
            <a:fillRect/>
          </a:stretch>
        </p:blipFill>
        <p:spPr>
          <a:xfrm>
            <a:off x="9551454" y="759243"/>
            <a:ext cx="945096" cy="1197121"/>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30200" t="23395" r="33350" b="20101"/>
          <a:stretch/>
        </p:blipFill>
        <p:spPr>
          <a:xfrm>
            <a:off x="882771" y="835443"/>
            <a:ext cx="1221451" cy="1120921"/>
          </a:xfrm>
          <a:prstGeom prst="rect">
            <a:avLst/>
          </a:prstGeom>
          <a:effectLst>
            <a:glow rad="101600">
              <a:schemeClr val="accent1">
                <a:satMod val="175000"/>
                <a:alpha val="40000"/>
              </a:schemeClr>
            </a:glow>
          </a:effectLst>
        </p:spPr>
      </p:pic>
    </p:spTree>
    <p:extLst>
      <p:ext uri="{BB962C8B-B14F-4D97-AF65-F5344CB8AC3E}">
        <p14:creationId xmlns:p14="http://schemas.microsoft.com/office/powerpoint/2010/main" val="4226063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t>Making an Internal Link</a:t>
            </a:r>
          </a:p>
        </p:txBody>
      </p:sp>
      <p:sp>
        <p:nvSpPr>
          <p:cNvPr id="6147" name="Rectangle 3"/>
          <p:cNvSpPr>
            <a:spLocks noGrp="1" noChangeArrowheads="1"/>
          </p:cNvSpPr>
          <p:nvPr>
            <p:ph idx="1"/>
          </p:nvPr>
        </p:nvSpPr>
        <p:spPr>
          <a:xfrm>
            <a:off x="838200" y="1690688"/>
            <a:ext cx="10515600" cy="4351338"/>
          </a:xfrm>
        </p:spPr>
        <p:txBody>
          <a:bodyPr>
            <a:normAutofit/>
          </a:bodyPr>
          <a:lstStyle/>
          <a:p>
            <a:pPr marL="0" indent="0" eaLnBrk="1" hangingPunct="1">
              <a:spcAft>
                <a:spcPts val="1200"/>
              </a:spcAft>
              <a:buNone/>
            </a:pPr>
            <a:r>
              <a:rPr lang="en-US" dirty="0"/>
              <a:t>Internal Link</a:t>
            </a:r>
          </a:p>
          <a:p>
            <a:pPr marL="457200" lvl="1" indent="0" eaLnBrk="1" hangingPunct="1">
              <a:spcAft>
                <a:spcPts val="1200"/>
              </a:spcAft>
              <a:buNone/>
            </a:pPr>
            <a:r>
              <a:rPr lang="en-US" sz="2800" dirty="0"/>
              <a:t>Link within your own website</a:t>
            </a:r>
          </a:p>
          <a:p>
            <a:pPr marL="0" indent="0" eaLnBrk="1" hangingPunct="1">
              <a:spcAft>
                <a:spcPts val="1200"/>
              </a:spcAft>
              <a:buNone/>
            </a:pPr>
            <a:r>
              <a:rPr lang="en-US" b="1" dirty="0">
                <a:solidFill>
                  <a:srgbClr val="FF0000"/>
                </a:solidFill>
              </a:rPr>
              <a:t>Relative</a:t>
            </a:r>
            <a:r>
              <a:rPr lang="en-US" dirty="0">
                <a:solidFill>
                  <a:srgbClr val="FF0000"/>
                </a:solidFill>
              </a:rPr>
              <a:t> </a:t>
            </a:r>
            <a:r>
              <a:rPr lang="en-US" dirty="0"/>
              <a:t>URL may (</a:t>
            </a:r>
            <a:r>
              <a:rPr lang="en-US" i="1" dirty="0">
                <a:solidFill>
                  <a:srgbClr val="FF0000"/>
                </a:solidFill>
              </a:rPr>
              <a:t>should</a:t>
            </a:r>
            <a:r>
              <a:rPr lang="en-US" dirty="0"/>
              <a:t>) be used</a:t>
            </a:r>
          </a:p>
          <a:p>
            <a:pPr marL="0" indent="0" eaLnBrk="1" hangingPunct="1">
              <a:spcAft>
                <a:spcPts val="1200"/>
              </a:spcAft>
              <a:buNone/>
            </a:pPr>
            <a:r>
              <a:rPr lang="en-US" dirty="0"/>
              <a:t>The pathname can be used to specify the location </a:t>
            </a:r>
            <a:r>
              <a:rPr lang="en-US" u="sng" dirty="0"/>
              <a:t>relative to the location of the current document</a:t>
            </a:r>
            <a:endParaRPr lang="en-US" dirty="0"/>
          </a:p>
          <a:p>
            <a:pPr marL="0" indent="0" eaLnBrk="1" hangingPunct="1">
              <a:buNone/>
            </a:pPr>
            <a:endParaRPr lang="en-US" sz="3600" u="sng"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dirty="0"/>
              <a:t>Navigating the File Tree</a:t>
            </a:r>
          </a:p>
        </p:txBody>
      </p:sp>
      <p:sp>
        <p:nvSpPr>
          <p:cNvPr id="6147" name="Rectangle 3"/>
          <p:cNvSpPr>
            <a:spLocks noGrp="1" noChangeArrowheads="1"/>
          </p:cNvSpPr>
          <p:nvPr>
            <p:ph idx="1"/>
          </p:nvPr>
        </p:nvSpPr>
        <p:spPr>
          <a:xfrm>
            <a:off x="838200" y="1690688"/>
            <a:ext cx="10515600" cy="4351338"/>
          </a:xfrm>
        </p:spPr>
        <p:txBody>
          <a:bodyPr>
            <a:normAutofit/>
          </a:bodyPr>
          <a:lstStyle/>
          <a:p>
            <a:pPr marL="0" indent="0" eaLnBrk="1" hangingPunct="1">
              <a:spcAft>
                <a:spcPts val="1200"/>
              </a:spcAft>
              <a:buNone/>
            </a:pPr>
            <a:r>
              <a:rPr lang="en-US" dirty="0"/>
              <a:t>If you think of your computer’s file system as a tree, you’ll see that there are several big branches (main folders)</a:t>
            </a:r>
          </a:p>
          <a:p>
            <a:pPr marL="0" indent="0" eaLnBrk="1" hangingPunct="1">
              <a:spcAft>
                <a:spcPts val="1200"/>
              </a:spcAft>
              <a:buNone/>
            </a:pPr>
            <a:r>
              <a:rPr lang="en-US" dirty="0"/>
              <a:t>…smaller branches (sub-folders)</a:t>
            </a:r>
          </a:p>
          <a:p>
            <a:pPr marL="0" indent="0" eaLnBrk="1" hangingPunct="1">
              <a:spcAft>
                <a:spcPts val="1200"/>
              </a:spcAft>
              <a:buNone/>
            </a:pPr>
            <a:r>
              <a:rPr lang="en-US" dirty="0"/>
              <a:t>…and leaves (files)</a:t>
            </a:r>
          </a:p>
          <a:p>
            <a:pPr marL="0" indent="0" eaLnBrk="1" hangingPunct="1">
              <a:spcAft>
                <a:spcPts val="1200"/>
              </a:spcAft>
              <a:buNone/>
            </a:pPr>
            <a:r>
              <a:rPr lang="en-US" dirty="0"/>
              <a:t>Any of the branches can have 0, 1, or many leaves</a:t>
            </a:r>
          </a:p>
          <a:p>
            <a:pPr marL="0" indent="0" eaLnBrk="1" hangingPunct="1">
              <a:buNone/>
            </a:pPr>
            <a:endParaRPr lang="en-US" sz="3600" u="sng" dirty="0"/>
          </a:p>
        </p:txBody>
      </p:sp>
    </p:spTree>
    <p:extLst>
      <p:ext uri="{BB962C8B-B14F-4D97-AF65-F5344CB8AC3E}">
        <p14:creationId xmlns:p14="http://schemas.microsoft.com/office/powerpoint/2010/main" val="263969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t>Making an Internal Link</a:t>
            </a:r>
          </a:p>
        </p:txBody>
      </p:sp>
      <p:sp>
        <p:nvSpPr>
          <p:cNvPr id="7171" name="Rectangle 3"/>
          <p:cNvSpPr>
            <a:spLocks noGrp="1" noChangeArrowheads="1"/>
          </p:cNvSpPr>
          <p:nvPr>
            <p:ph idx="1"/>
          </p:nvPr>
        </p:nvSpPr>
        <p:spPr>
          <a:xfrm>
            <a:off x="833684" y="1357900"/>
            <a:ext cx="8382000" cy="4530725"/>
          </a:xfrm>
        </p:spPr>
        <p:txBody>
          <a:bodyPr/>
          <a:lstStyle/>
          <a:p>
            <a:pPr marL="0" indent="0" eaLnBrk="1" hangingPunct="1">
              <a:spcAft>
                <a:spcPts val="1200"/>
              </a:spcAft>
              <a:buNone/>
            </a:pPr>
            <a:r>
              <a:rPr lang="en-US" sz="3200" dirty="0"/>
              <a:t>If the file you are linking to is:</a:t>
            </a:r>
          </a:p>
          <a:p>
            <a:pPr marL="457200" lvl="1" indent="0" eaLnBrk="1" hangingPunct="1">
              <a:spcAft>
                <a:spcPts val="1200"/>
              </a:spcAft>
              <a:buNone/>
            </a:pPr>
            <a:r>
              <a:rPr lang="en-US" sz="2800" dirty="0"/>
              <a:t>Within the </a:t>
            </a:r>
            <a:r>
              <a:rPr lang="en-US" sz="2800" b="1" dirty="0">
                <a:solidFill>
                  <a:srgbClr val="FF0000"/>
                </a:solidFill>
              </a:rPr>
              <a:t>same</a:t>
            </a:r>
            <a:r>
              <a:rPr lang="en-US" sz="2800" b="1" dirty="0"/>
              <a:t> </a:t>
            </a:r>
            <a:r>
              <a:rPr lang="en-US" sz="2800" dirty="0"/>
              <a:t>directory:</a:t>
            </a:r>
          </a:p>
          <a:p>
            <a:pPr marL="457200" lvl="1" indent="0">
              <a:spcAft>
                <a:spcPts val="1200"/>
              </a:spcAft>
              <a:buNone/>
            </a:pPr>
            <a:r>
              <a:rPr lang="en-US" sz="2800" dirty="0">
                <a:solidFill>
                  <a:srgbClr val="FF3300"/>
                </a:solidFill>
              </a:rPr>
              <a:t>Only the filename is necessary</a:t>
            </a:r>
          </a:p>
          <a:p>
            <a:pPr marL="457200" lvl="1" indent="0">
              <a:buNone/>
            </a:pPr>
            <a:endParaRPr lang="en-US" dirty="0"/>
          </a:p>
          <a:p>
            <a:pPr marL="0" lvl="1" indent="0">
              <a:buNone/>
            </a:pPr>
            <a:r>
              <a:rPr lang="en-US" sz="2800" dirty="0"/>
              <a:t>Ex. Linking </a:t>
            </a:r>
            <a:r>
              <a:rPr lang="en-US" sz="2800" b="1" dirty="0"/>
              <a:t>to</a:t>
            </a:r>
            <a:r>
              <a:rPr lang="en-US" sz="2800" dirty="0"/>
              <a:t> MyInterests.html </a:t>
            </a:r>
            <a:r>
              <a:rPr lang="en-US" sz="2800" b="1" dirty="0"/>
              <a:t>from</a:t>
            </a:r>
            <a:r>
              <a:rPr lang="en-US" sz="2800" dirty="0"/>
              <a:t> index.html </a:t>
            </a:r>
            <a:br>
              <a:rPr lang="en-US" sz="2800" dirty="0"/>
            </a:br>
            <a:br>
              <a:rPr lang="en-US" sz="2800" dirty="0"/>
            </a:br>
            <a:r>
              <a:rPr lang="en-US" b="1" dirty="0">
                <a:latin typeface="Courier New" panose="02070309020205020404" pitchFamily="49" charset="0"/>
                <a:cs typeface="Courier New" panose="02070309020205020404" pitchFamily="49" charset="0"/>
              </a:rPr>
              <a:t>&lt;a </a:t>
            </a:r>
            <a:r>
              <a:rPr lang="en-US" b="1" dirty="0" err="1">
                <a:latin typeface="Courier New" panose="02070309020205020404" pitchFamily="49" charset="0"/>
                <a:cs typeface="Courier New" panose="02070309020205020404" pitchFamily="49" charset="0"/>
              </a:rPr>
              <a:t>href</a:t>
            </a:r>
            <a:r>
              <a:rPr lang="en-US" b="1" dirty="0">
                <a:latin typeface="Courier New" panose="02070309020205020404" pitchFamily="49" charset="0"/>
                <a:cs typeface="Courier New" panose="02070309020205020404" pitchFamily="49" charset="0"/>
              </a:rPr>
              <a:t>=“myinterests.html”&gt;My Interests&lt;/a&gt;</a:t>
            </a:r>
            <a:endParaRPr lang="en-US" sz="2200" b="1" dirty="0">
              <a:latin typeface="Courier New" panose="02070309020205020404" pitchFamily="49" charset="0"/>
              <a:cs typeface="Courier New" panose="02070309020205020404" pitchFamily="49" charset="0"/>
            </a:endParaRPr>
          </a:p>
          <a:p>
            <a:pPr lvl="3" eaLnBrk="1" hangingPunct="1"/>
            <a:endParaRPr lang="en-US" dirty="0"/>
          </a:p>
          <a:p>
            <a:pPr eaLnBrk="1" hangingPunct="1"/>
            <a:endParaRPr lang="en-US" u="sng" dirty="0"/>
          </a:p>
        </p:txBody>
      </p:sp>
      <p:grpSp>
        <p:nvGrpSpPr>
          <p:cNvPr id="3" name="Group 2"/>
          <p:cNvGrpSpPr/>
          <p:nvPr/>
        </p:nvGrpSpPr>
        <p:grpSpPr>
          <a:xfrm>
            <a:off x="8358433" y="-74040"/>
            <a:ext cx="5486400" cy="6057900"/>
            <a:chOff x="1524000" y="1047750"/>
            <a:chExt cx="5486400" cy="6057900"/>
          </a:xfrm>
        </p:grpSpPr>
        <p:grpSp>
          <p:nvGrpSpPr>
            <p:cNvPr id="7172" name="Group 4"/>
            <p:cNvGrpSpPr>
              <a:grpSpLocks noChangeAspect="1"/>
            </p:cNvGrpSpPr>
            <p:nvPr/>
          </p:nvGrpSpPr>
          <p:grpSpPr bwMode="auto">
            <a:xfrm>
              <a:off x="1524000" y="1047750"/>
              <a:ext cx="5486400" cy="6057900"/>
              <a:chOff x="1931" y="4425"/>
              <a:chExt cx="7200" cy="8177"/>
            </a:xfrm>
          </p:grpSpPr>
          <p:sp>
            <p:nvSpPr>
              <p:cNvPr id="7182" name="AutoShape 5"/>
              <p:cNvSpPr>
                <a:spLocks noChangeAspect="1" noChangeArrowheads="1" noTextEdit="1"/>
              </p:cNvSpPr>
              <p:nvPr/>
            </p:nvSpPr>
            <p:spPr bwMode="auto">
              <a:xfrm>
                <a:off x="1931" y="4425"/>
                <a:ext cx="7200" cy="8177"/>
              </a:xfrm>
              <a:prstGeom prst="rect">
                <a:avLst/>
              </a:prstGeom>
              <a:noFill/>
              <a:ln w="9525">
                <a:noFill/>
                <a:miter lim="800000"/>
                <a:headEnd/>
                <a:tailEnd/>
              </a:ln>
            </p:spPr>
            <p:txBody>
              <a:bodyPr/>
              <a:lstStyle/>
              <a:p>
                <a:endParaRPr lang="en-US"/>
              </a:p>
            </p:txBody>
          </p:sp>
          <p:sp>
            <p:nvSpPr>
              <p:cNvPr id="7183" name="Line 6"/>
              <p:cNvSpPr>
                <a:spLocks noChangeShapeType="1"/>
              </p:cNvSpPr>
              <p:nvPr/>
            </p:nvSpPr>
            <p:spPr bwMode="auto">
              <a:xfrm>
                <a:off x="2231" y="5196"/>
                <a:ext cx="0" cy="2623"/>
              </a:xfrm>
              <a:prstGeom prst="line">
                <a:avLst/>
              </a:prstGeom>
              <a:noFill/>
              <a:ln w="9525">
                <a:solidFill>
                  <a:srgbClr val="000000"/>
                </a:solidFill>
                <a:round/>
                <a:headEnd/>
                <a:tailEnd/>
              </a:ln>
            </p:spPr>
            <p:txBody>
              <a:bodyPr/>
              <a:lstStyle/>
              <a:p>
                <a:endParaRPr lang="en-US"/>
              </a:p>
            </p:txBody>
          </p:sp>
          <p:sp>
            <p:nvSpPr>
              <p:cNvPr id="7184" name="Line 7"/>
              <p:cNvSpPr>
                <a:spLocks noChangeShapeType="1"/>
              </p:cNvSpPr>
              <p:nvPr/>
            </p:nvSpPr>
            <p:spPr bwMode="auto">
              <a:xfrm>
                <a:off x="2231" y="5505"/>
                <a:ext cx="300" cy="0"/>
              </a:xfrm>
              <a:prstGeom prst="line">
                <a:avLst/>
              </a:prstGeom>
              <a:noFill/>
              <a:ln w="9525">
                <a:solidFill>
                  <a:srgbClr val="000000"/>
                </a:solidFill>
                <a:round/>
                <a:headEnd/>
                <a:tailEnd type="triangle" w="med" len="med"/>
              </a:ln>
            </p:spPr>
            <p:txBody>
              <a:bodyPr/>
              <a:lstStyle/>
              <a:p>
                <a:endParaRPr lang="en-US"/>
              </a:p>
            </p:txBody>
          </p:sp>
          <p:sp>
            <p:nvSpPr>
              <p:cNvPr id="7185" name="Line 8"/>
              <p:cNvSpPr>
                <a:spLocks noChangeShapeType="1"/>
              </p:cNvSpPr>
              <p:nvPr/>
            </p:nvSpPr>
            <p:spPr bwMode="auto">
              <a:xfrm>
                <a:off x="2231" y="6739"/>
                <a:ext cx="300" cy="0"/>
              </a:xfrm>
              <a:prstGeom prst="line">
                <a:avLst/>
              </a:prstGeom>
              <a:noFill/>
              <a:ln w="9525">
                <a:solidFill>
                  <a:srgbClr val="000000"/>
                </a:solidFill>
                <a:round/>
                <a:headEnd/>
                <a:tailEnd type="triangle" w="med" len="med"/>
              </a:ln>
            </p:spPr>
            <p:txBody>
              <a:bodyPr/>
              <a:lstStyle/>
              <a:p>
                <a:endParaRPr lang="en-US"/>
              </a:p>
            </p:txBody>
          </p:sp>
          <p:sp>
            <p:nvSpPr>
              <p:cNvPr id="7186" name="Line 9"/>
              <p:cNvSpPr>
                <a:spLocks noChangeShapeType="1"/>
              </p:cNvSpPr>
              <p:nvPr/>
            </p:nvSpPr>
            <p:spPr bwMode="auto">
              <a:xfrm>
                <a:off x="2231" y="7819"/>
                <a:ext cx="300" cy="0"/>
              </a:xfrm>
              <a:prstGeom prst="line">
                <a:avLst/>
              </a:prstGeom>
              <a:noFill/>
              <a:ln w="9525">
                <a:solidFill>
                  <a:srgbClr val="000000"/>
                </a:solidFill>
                <a:round/>
                <a:headEnd/>
                <a:tailEnd type="triangle" w="med" len="med"/>
              </a:ln>
            </p:spPr>
            <p:txBody>
              <a:bodyPr/>
              <a:lstStyle/>
              <a:p>
                <a:endParaRPr lang="en-US"/>
              </a:p>
            </p:txBody>
          </p:sp>
          <p:sp>
            <p:nvSpPr>
              <p:cNvPr id="7187" name="Line 10"/>
              <p:cNvSpPr>
                <a:spLocks noChangeShapeType="1"/>
              </p:cNvSpPr>
              <p:nvPr/>
            </p:nvSpPr>
            <p:spPr bwMode="auto">
              <a:xfrm>
                <a:off x="2981" y="8128"/>
                <a:ext cx="0" cy="2468"/>
              </a:xfrm>
              <a:prstGeom prst="line">
                <a:avLst/>
              </a:prstGeom>
              <a:noFill/>
              <a:ln w="9525">
                <a:solidFill>
                  <a:srgbClr val="000000"/>
                </a:solidFill>
                <a:round/>
                <a:headEnd/>
                <a:tailEnd/>
              </a:ln>
            </p:spPr>
            <p:txBody>
              <a:bodyPr/>
              <a:lstStyle/>
              <a:p>
                <a:endParaRPr lang="en-US"/>
              </a:p>
            </p:txBody>
          </p:sp>
          <p:sp>
            <p:nvSpPr>
              <p:cNvPr id="7188" name="Line 11"/>
              <p:cNvSpPr>
                <a:spLocks noChangeShapeType="1"/>
              </p:cNvSpPr>
              <p:nvPr/>
            </p:nvSpPr>
            <p:spPr bwMode="auto">
              <a:xfrm>
                <a:off x="2981" y="8591"/>
                <a:ext cx="300" cy="0"/>
              </a:xfrm>
              <a:prstGeom prst="line">
                <a:avLst/>
              </a:prstGeom>
              <a:noFill/>
              <a:ln w="9525">
                <a:solidFill>
                  <a:srgbClr val="000000"/>
                </a:solidFill>
                <a:round/>
                <a:headEnd/>
                <a:tailEnd type="triangle" w="med" len="med"/>
              </a:ln>
            </p:spPr>
            <p:txBody>
              <a:bodyPr/>
              <a:lstStyle/>
              <a:p>
                <a:endParaRPr lang="en-US"/>
              </a:p>
            </p:txBody>
          </p:sp>
          <p:sp>
            <p:nvSpPr>
              <p:cNvPr id="7189" name="Line 12"/>
              <p:cNvSpPr>
                <a:spLocks noChangeShapeType="1"/>
              </p:cNvSpPr>
              <p:nvPr/>
            </p:nvSpPr>
            <p:spPr bwMode="auto">
              <a:xfrm>
                <a:off x="2981" y="9825"/>
                <a:ext cx="300" cy="0"/>
              </a:xfrm>
              <a:prstGeom prst="line">
                <a:avLst/>
              </a:prstGeom>
              <a:noFill/>
              <a:ln w="9525">
                <a:solidFill>
                  <a:srgbClr val="000000"/>
                </a:solidFill>
                <a:round/>
                <a:headEnd/>
                <a:tailEnd type="triangle" w="med" len="med"/>
              </a:ln>
            </p:spPr>
            <p:txBody>
              <a:bodyPr/>
              <a:lstStyle/>
              <a:p>
                <a:endParaRPr lang="en-US"/>
              </a:p>
            </p:txBody>
          </p:sp>
          <p:sp>
            <p:nvSpPr>
              <p:cNvPr id="7190" name="Line 13"/>
              <p:cNvSpPr>
                <a:spLocks noChangeShapeType="1"/>
              </p:cNvSpPr>
              <p:nvPr/>
            </p:nvSpPr>
            <p:spPr bwMode="auto">
              <a:xfrm>
                <a:off x="2981" y="10596"/>
                <a:ext cx="300" cy="0"/>
              </a:xfrm>
              <a:prstGeom prst="line">
                <a:avLst/>
              </a:prstGeom>
              <a:noFill/>
              <a:ln w="9525">
                <a:solidFill>
                  <a:srgbClr val="000000"/>
                </a:solidFill>
                <a:round/>
                <a:headEnd/>
                <a:tailEnd type="triangle" w="med" len="med"/>
              </a:ln>
            </p:spPr>
            <p:txBody>
              <a:bodyPr/>
              <a:lstStyle/>
              <a:p>
                <a:endParaRPr lang="en-US"/>
              </a:p>
            </p:txBody>
          </p:sp>
          <p:sp>
            <p:nvSpPr>
              <p:cNvPr id="7191" name="Line 14"/>
              <p:cNvSpPr>
                <a:spLocks noChangeShapeType="1"/>
              </p:cNvSpPr>
              <p:nvPr/>
            </p:nvSpPr>
            <p:spPr bwMode="auto">
              <a:xfrm>
                <a:off x="3581" y="10905"/>
                <a:ext cx="0" cy="617"/>
              </a:xfrm>
              <a:prstGeom prst="line">
                <a:avLst/>
              </a:prstGeom>
              <a:noFill/>
              <a:ln w="9525">
                <a:solidFill>
                  <a:srgbClr val="000000"/>
                </a:solidFill>
                <a:round/>
                <a:headEnd/>
                <a:tailEnd/>
              </a:ln>
            </p:spPr>
            <p:txBody>
              <a:bodyPr/>
              <a:lstStyle/>
              <a:p>
                <a:endParaRPr lang="en-US"/>
              </a:p>
            </p:txBody>
          </p:sp>
          <p:sp>
            <p:nvSpPr>
              <p:cNvPr id="7192" name="Line 15"/>
              <p:cNvSpPr>
                <a:spLocks noChangeShapeType="1"/>
              </p:cNvSpPr>
              <p:nvPr/>
            </p:nvSpPr>
            <p:spPr bwMode="auto">
              <a:xfrm>
                <a:off x="3581" y="11522"/>
                <a:ext cx="300" cy="0"/>
              </a:xfrm>
              <a:prstGeom prst="line">
                <a:avLst/>
              </a:prstGeom>
              <a:noFill/>
              <a:ln w="9525">
                <a:solidFill>
                  <a:srgbClr val="000000"/>
                </a:solidFill>
                <a:round/>
                <a:headEnd/>
                <a:tailEnd type="triangle" w="med" len="med"/>
              </a:ln>
            </p:spPr>
            <p:txBody>
              <a:bodyPr/>
              <a:lstStyle/>
              <a:p>
                <a:endParaRPr lang="en-US"/>
              </a:p>
            </p:txBody>
          </p:sp>
        </p:grpSp>
        <p:grpSp>
          <p:nvGrpSpPr>
            <p:cNvPr id="2" name="Group 1"/>
            <p:cNvGrpSpPr/>
            <p:nvPr/>
          </p:nvGrpSpPr>
          <p:grpSpPr>
            <a:xfrm>
              <a:off x="1619250" y="1314450"/>
              <a:ext cx="2647950" cy="5314950"/>
              <a:chOff x="1619250" y="1314450"/>
              <a:chExt cx="2647950" cy="5314950"/>
            </a:xfrm>
          </p:grpSpPr>
          <p:sp>
            <p:nvSpPr>
              <p:cNvPr id="19472" name="File"/>
              <p:cNvSpPr>
                <a:spLocks noEditPoints="1" noChangeArrowheads="1"/>
              </p:cNvSpPr>
              <p:nvPr/>
            </p:nvSpPr>
            <p:spPr bwMode="auto">
              <a:xfrm>
                <a:off x="1619250" y="1314450"/>
                <a:ext cx="704850" cy="361950"/>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pPr>
                  <a:defRPr/>
                </a:pPr>
                <a:r>
                  <a:rPr lang="en-US" sz="1200" dirty="0">
                    <a:solidFill>
                      <a:schemeClr val="accent6">
                        <a:lumMod val="50000"/>
                      </a:schemeClr>
                    </a:solidFill>
                    <a:latin typeface="Arial" charset="0"/>
                    <a:cs typeface="Times New Roman" pitchFamily="18" charset="0"/>
                  </a:rPr>
                  <a:t>Zabc3</a:t>
                </a:r>
                <a:endParaRPr lang="en-US" dirty="0">
                  <a:solidFill>
                    <a:schemeClr val="accent6">
                      <a:lumMod val="50000"/>
                    </a:schemeClr>
                  </a:solidFill>
                  <a:latin typeface="Arial" charset="0"/>
                </a:endParaRPr>
              </a:p>
            </p:txBody>
          </p:sp>
          <p:sp>
            <p:nvSpPr>
              <p:cNvPr id="19473" name="AutoShape 17"/>
              <p:cNvSpPr>
                <a:spLocks noEditPoints="1" noChangeArrowheads="1"/>
              </p:cNvSpPr>
              <p:nvPr/>
            </p:nvSpPr>
            <p:spPr bwMode="auto">
              <a:xfrm>
                <a:off x="2011755" y="3398837"/>
                <a:ext cx="914400" cy="361950"/>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nchor="ctr"/>
              <a:lstStyle/>
              <a:p>
                <a:pPr>
                  <a:defRPr/>
                </a:pPr>
                <a:r>
                  <a:rPr lang="en-US" sz="1000" dirty="0">
                    <a:solidFill>
                      <a:schemeClr val="accent6">
                        <a:lumMod val="50000"/>
                      </a:schemeClr>
                    </a:solidFill>
                    <a:latin typeface="Arial" charset="0"/>
                    <a:cs typeface="Times New Roman" pitchFamily="18" charset="0"/>
                  </a:rPr>
                  <a:t>Homework</a:t>
                </a:r>
                <a:endParaRPr lang="en-US" dirty="0">
                  <a:solidFill>
                    <a:schemeClr val="accent6">
                      <a:lumMod val="50000"/>
                    </a:schemeClr>
                  </a:solidFill>
                  <a:latin typeface="Arial" charset="0"/>
                </a:endParaRPr>
              </a:p>
            </p:txBody>
          </p:sp>
          <p:sp>
            <p:nvSpPr>
              <p:cNvPr id="19474" name="Document"/>
              <p:cNvSpPr>
                <a:spLocks noEditPoints="1" noChangeArrowheads="1"/>
              </p:cNvSpPr>
              <p:nvPr/>
            </p:nvSpPr>
            <p:spPr bwMode="auto">
              <a:xfrm>
                <a:off x="1981200" y="1790701"/>
                <a:ext cx="914400" cy="5175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nchor="ctr"/>
              <a:lstStyle/>
              <a:p>
                <a:pPr>
                  <a:defRPr/>
                </a:pPr>
                <a:r>
                  <a:rPr lang="en-US" sz="1000" dirty="0">
                    <a:solidFill>
                      <a:schemeClr val="accent6">
                        <a:lumMod val="50000"/>
                      </a:schemeClr>
                    </a:solidFill>
                    <a:latin typeface="Arial" charset="0"/>
                    <a:cs typeface="Times New Roman" pitchFamily="18" charset="0"/>
                  </a:rPr>
                  <a:t>index.html</a:t>
                </a:r>
                <a:endParaRPr lang="en-US" dirty="0">
                  <a:solidFill>
                    <a:schemeClr val="accent6">
                      <a:lumMod val="50000"/>
                    </a:schemeClr>
                  </a:solidFill>
                  <a:latin typeface="Arial" charset="0"/>
                </a:endParaRPr>
              </a:p>
            </p:txBody>
          </p:sp>
          <p:sp>
            <p:nvSpPr>
              <p:cNvPr id="19475" name="AutoShape 19"/>
              <p:cNvSpPr>
                <a:spLocks noEditPoints="1" noChangeArrowheads="1"/>
              </p:cNvSpPr>
              <p:nvPr/>
            </p:nvSpPr>
            <p:spPr bwMode="auto">
              <a:xfrm>
                <a:off x="1981200" y="2590800"/>
                <a:ext cx="1219200" cy="54107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nchor="ctr"/>
              <a:lstStyle/>
              <a:p>
                <a:pPr>
                  <a:defRPr/>
                </a:pPr>
                <a:r>
                  <a:rPr lang="en-US" sz="1000" dirty="0">
                    <a:solidFill>
                      <a:schemeClr val="accent6">
                        <a:lumMod val="50000"/>
                      </a:schemeClr>
                    </a:solidFill>
                    <a:latin typeface="Arial" charset="0"/>
                    <a:cs typeface="Times New Roman" pitchFamily="18" charset="0"/>
                  </a:rPr>
                  <a:t>myinterests.html</a:t>
                </a:r>
                <a:endParaRPr lang="en-US" dirty="0">
                  <a:solidFill>
                    <a:schemeClr val="accent6">
                      <a:lumMod val="50000"/>
                    </a:schemeClr>
                  </a:solidFill>
                  <a:latin typeface="Arial" charset="0"/>
                </a:endParaRPr>
              </a:p>
            </p:txBody>
          </p:sp>
          <p:sp>
            <p:nvSpPr>
              <p:cNvPr id="19476" name="AutoShape 20"/>
              <p:cNvSpPr>
                <a:spLocks noEditPoints="1" noChangeArrowheads="1"/>
              </p:cNvSpPr>
              <p:nvPr/>
            </p:nvSpPr>
            <p:spPr bwMode="auto">
              <a:xfrm>
                <a:off x="2609850" y="4800600"/>
                <a:ext cx="914400" cy="361950"/>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nchor="ctr"/>
              <a:lstStyle/>
              <a:p>
                <a:pPr>
                  <a:defRPr/>
                </a:pPr>
                <a:r>
                  <a:rPr lang="en-US" sz="1000" dirty="0">
                    <a:solidFill>
                      <a:schemeClr val="accent6">
                        <a:lumMod val="50000"/>
                      </a:schemeClr>
                    </a:solidFill>
                    <a:latin typeface="Arial" charset="0"/>
                    <a:cs typeface="Times New Roman" pitchFamily="18" charset="0"/>
                  </a:rPr>
                  <a:t>HW1</a:t>
                </a:r>
                <a:endParaRPr lang="en-US" dirty="0">
                  <a:solidFill>
                    <a:schemeClr val="accent6">
                      <a:lumMod val="50000"/>
                    </a:schemeClr>
                  </a:solidFill>
                  <a:latin typeface="Arial" charset="0"/>
                </a:endParaRPr>
              </a:p>
            </p:txBody>
          </p:sp>
          <p:sp>
            <p:nvSpPr>
              <p:cNvPr id="19477" name="AutoShape 21"/>
              <p:cNvSpPr>
                <a:spLocks noEditPoints="1" noChangeArrowheads="1"/>
              </p:cNvSpPr>
              <p:nvPr/>
            </p:nvSpPr>
            <p:spPr bwMode="auto">
              <a:xfrm>
                <a:off x="2609850" y="5427395"/>
                <a:ext cx="914400" cy="361950"/>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nchor="ctr"/>
              <a:lstStyle/>
              <a:p>
                <a:pPr>
                  <a:defRPr/>
                </a:pPr>
                <a:r>
                  <a:rPr lang="en-US" sz="1000" dirty="0">
                    <a:solidFill>
                      <a:schemeClr val="accent6">
                        <a:lumMod val="50000"/>
                      </a:schemeClr>
                    </a:solidFill>
                    <a:latin typeface="Arial" charset="0"/>
                    <a:cs typeface="Times New Roman" pitchFamily="18" charset="0"/>
                  </a:rPr>
                  <a:t>HW2</a:t>
                </a:r>
                <a:endParaRPr lang="en-US" dirty="0">
                  <a:solidFill>
                    <a:schemeClr val="accent6">
                      <a:lumMod val="50000"/>
                    </a:schemeClr>
                  </a:solidFill>
                  <a:latin typeface="Arial" charset="0"/>
                </a:endParaRPr>
              </a:p>
            </p:txBody>
          </p:sp>
          <p:sp>
            <p:nvSpPr>
              <p:cNvPr id="19478" name="AutoShape 22"/>
              <p:cNvSpPr>
                <a:spLocks noEditPoints="1" noChangeArrowheads="1"/>
              </p:cNvSpPr>
              <p:nvPr/>
            </p:nvSpPr>
            <p:spPr bwMode="auto">
              <a:xfrm>
                <a:off x="2552700" y="4076701"/>
                <a:ext cx="1298284" cy="456933"/>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nchor="ctr"/>
              <a:lstStyle/>
              <a:p>
                <a:pPr>
                  <a:defRPr/>
                </a:pPr>
                <a:r>
                  <a:rPr lang="en-US" sz="1000" dirty="0">
                    <a:solidFill>
                      <a:schemeClr val="accent6">
                        <a:lumMod val="50000"/>
                      </a:schemeClr>
                    </a:solidFill>
                    <a:latin typeface="Arial" charset="0"/>
                    <a:cs typeface="Times New Roman" pitchFamily="18" charset="0"/>
                  </a:rPr>
                  <a:t>homework.html</a:t>
                </a:r>
                <a:endParaRPr lang="en-US" dirty="0">
                  <a:solidFill>
                    <a:schemeClr val="accent6">
                      <a:lumMod val="50000"/>
                    </a:schemeClr>
                  </a:solidFill>
                  <a:latin typeface="Arial" charset="0"/>
                </a:endParaRPr>
              </a:p>
            </p:txBody>
          </p:sp>
          <p:sp>
            <p:nvSpPr>
              <p:cNvPr id="19479" name="AutoShape 23"/>
              <p:cNvSpPr>
                <a:spLocks noEditPoints="1" noChangeArrowheads="1"/>
              </p:cNvSpPr>
              <p:nvPr/>
            </p:nvSpPr>
            <p:spPr bwMode="auto">
              <a:xfrm>
                <a:off x="3009900" y="6010884"/>
                <a:ext cx="1257300" cy="618516"/>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nchor="ctr"/>
              <a:lstStyle/>
              <a:p>
                <a:pPr>
                  <a:defRPr/>
                </a:pPr>
                <a:r>
                  <a:rPr lang="en-US" sz="1000" dirty="0">
                    <a:solidFill>
                      <a:schemeClr val="accent6">
                        <a:lumMod val="50000"/>
                      </a:schemeClr>
                    </a:solidFill>
                    <a:latin typeface="Arial" charset="0"/>
                    <a:cs typeface="Times New Roman" pitchFamily="18" charset="0"/>
                  </a:rPr>
                  <a:t>Homework2.html</a:t>
                </a:r>
                <a:endParaRPr lang="en-US" dirty="0">
                  <a:solidFill>
                    <a:schemeClr val="accent6">
                      <a:lumMod val="50000"/>
                    </a:schemeClr>
                  </a:solidFill>
                  <a:latin typeface="Arial" charset="0"/>
                </a:endParaRPr>
              </a:p>
            </p:txBody>
          </p:sp>
        </p:grpSp>
      </p:grpSp>
      <p:sp>
        <p:nvSpPr>
          <p:cNvPr id="7181" name="Rectangle 24"/>
          <p:cNvSpPr>
            <a:spLocks noChangeArrowheads="1"/>
          </p:cNvSpPr>
          <p:nvPr/>
        </p:nvSpPr>
        <p:spPr bwMode="auto">
          <a:xfrm>
            <a:off x="1524001" y="1035328"/>
            <a:ext cx="184731" cy="369332"/>
          </a:xfrm>
          <a:prstGeom prst="rect">
            <a:avLst/>
          </a:prstGeom>
          <a:noFill/>
          <a:ln w="9525">
            <a:noFill/>
            <a:miter lim="800000"/>
            <a:headEnd/>
            <a:tailEnd/>
          </a:ln>
        </p:spPr>
        <p:txBody>
          <a:bodyPr wrap="none" anchor="ctr">
            <a:spAutoFit/>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t>Making an Internal Link</a:t>
            </a:r>
          </a:p>
        </p:txBody>
      </p:sp>
      <p:sp>
        <p:nvSpPr>
          <p:cNvPr id="8195" name="Rectangle 3"/>
          <p:cNvSpPr>
            <a:spLocks noGrp="1" noChangeArrowheads="1"/>
          </p:cNvSpPr>
          <p:nvPr>
            <p:ph idx="1"/>
          </p:nvPr>
        </p:nvSpPr>
        <p:spPr>
          <a:xfrm>
            <a:off x="856902" y="1309896"/>
            <a:ext cx="8044456" cy="4530725"/>
          </a:xfrm>
        </p:spPr>
        <p:txBody>
          <a:bodyPr/>
          <a:lstStyle/>
          <a:p>
            <a:pPr marL="0" indent="0" eaLnBrk="1" hangingPunct="1">
              <a:spcAft>
                <a:spcPts val="600"/>
              </a:spcAft>
              <a:buNone/>
            </a:pPr>
            <a:r>
              <a:rPr lang="en-US" sz="3200" dirty="0"/>
              <a:t>If the file you are linking to is:</a:t>
            </a:r>
          </a:p>
          <a:p>
            <a:pPr marL="457200" lvl="1" indent="0" eaLnBrk="1" hangingPunct="1">
              <a:spcAft>
                <a:spcPts val="600"/>
              </a:spcAft>
              <a:buNone/>
            </a:pPr>
            <a:r>
              <a:rPr lang="en-US" sz="2800" dirty="0"/>
              <a:t>Within a </a:t>
            </a:r>
            <a:r>
              <a:rPr lang="en-US" sz="2800" b="1" dirty="0">
                <a:solidFill>
                  <a:srgbClr val="FF0000"/>
                </a:solidFill>
              </a:rPr>
              <a:t>lower</a:t>
            </a:r>
            <a:r>
              <a:rPr lang="en-US" sz="2800" dirty="0">
                <a:solidFill>
                  <a:srgbClr val="FF0000"/>
                </a:solidFill>
              </a:rPr>
              <a:t> </a:t>
            </a:r>
            <a:r>
              <a:rPr lang="en-US" sz="2800" dirty="0"/>
              <a:t>directory</a:t>
            </a:r>
          </a:p>
          <a:p>
            <a:pPr marL="457200" lvl="1" indent="0">
              <a:spcAft>
                <a:spcPts val="600"/>
              </a:spcAft>
              <a:buNone/>
            </a:pPr>
            <a:r>
              <a:rPr lang="en-US" sz="2800" dirty="0">
                <a:solidFill>
                  <a:srgbClr val="FF3300"/>
                </a:solidFill>
              </a:rPr>
              <a:t>Pathname, including the directory will be necessary</a:t>
            </a:r>
          </a:p>
          <a:p>
            <a:pPr marL="457200" lvl="1" indent="0">
              <a:buNone/>
            </a:pPr>
            <a:endParaRPr lang="en-US" sz="2800" dirty="0"/>
          </a:p>
          <a:p>
            <a:pPr marL="0" lvl="1" indent="0">
              <a:buNone/>
            </a:pPr>
            <a:r>
              <a:rPr lang="en-US" sz="2800" dirty="0"/>
              <a:t>Ex. Linking </a:t>
            </a:r>
            <a:r>
              <a:rPr lang="en-US" sz="2800" b="1" dirty="0"/>
              <a:t>to</a:t>
            </a:r>
            <a:r>
              <a:rPr lang="en-US" sz="2800" dirty="0"/>
              <a:t> homework2.html </a:t>
            </a:r>
            <a:r>
              <a:rPr lang="en-US" sz="2800" b="1" dirty="0"/>
              <a:t>from</a:t>
            </a:r>
            <a:r>
              <a:rPr lang="en-US" sz="2800" dirty="0"/>
              <a:t> homework.html</a:t>
            </a:r>
            <a:br>
              <a:rPr lang="en-US" sz="2800" dirty="0"/>
            </a:br>
            <a:endParaRPr lang="en-US" sz="2800" dirty="0"/>
          </a:p>
          <a:p>
            <a:pPr marL="0" lvl="1" indent="0">
              <a:buNone/>
            </a:pPr>
            <a:br>
              <a:rPr lang="en-US" sz="2800" dirty="0"/>
            </a:br>
            <a:endParaRPr lang="en-US" sz="2800" dirty="0"/>
          </a:p>
          <a:p>
            <a:pPr marL="0" lvl="1" indent="0">
              <a:buNone/>
            </a:pPr>
            <a:r>
              <a:rPr lang="en-US" b="1" dirty="0">
                <a:latin typeface="Courier New" panose="02070309020205020404" pitchFamily="49" charset="0"/>
                <a:cs typeface="Courier New" panose="02070309020205020404" pitchFamily="49" charset="0"/>
              </a:rPr>
              <a:t>&lt;a </a:t>
            </a:r>
            <a:r>
              <a:rPr lang="en-US" b="1" dirty="0" err="1">
                <a:latin typeface="Courier New" panose="02070309020205020404" pitchFamily="49" charset="0"/>
                <a:cs typeface="Courier New" panose="02070309020205020404" pitchFamily="49" charset="0"/>
              </a:rPr>
              <a:t>href</a:t>
            </a:r>
            <a:r>
              <a:rPr lang="en-US" b="1" dirty="0">
                <a:latin typeface="Courier New" panose="02070309020205020404" pitchFamily="49" charset="0"/>
                <a:cs typeface="Courier New" panose="02070309020205020404" pitchFamily="49" charset="0"/>
              </a:rPr>
              <a:t>=“hw2/homework2.html”&gt;Homework 2&lt;/a&gt;</a:t>
            </a:r>
            <a:endParaRPr lang="en-US" sz="2000" b="1" dirty="0">
              <a:latin typeface="Courier New" panose="02070309020205020404" pitchFamily="49" charset="0"/>
              <a:cs typeface="Courier New" panose="02070309020205020404" pitchFamily="49" charset="0"/>
            </a:endParaRPr>
          </a:p>
          <a:p>
            <a:pPr lvl="3" eaLnBrk="1" hangingPunct="1"/>
            <a:endParaRPr lang="en-US" dirty="0"/>
          </a:p>
          <a:p>
            <a:pPr eaLnBrk="1" hangingPunct="1"/>
            <a:endParaRPr lang="en-US" u="sng" dirty="0"/>
          </a:p>
        </p:txBody>
      </p:sp>
      <p:sp>
        <p:nvSpPr>
          <p:cNvPr id="8205" name="Rectangle 24"/>
          <p:cNvSpPr>
            <a:spLocks noChangeArrowheads="1"/>
          </p:cNvSpPr>
          <p:nvPr/>
        </p:nvSpPr>
        <p:spPr bwMode="auto">
          <a:xfrm>
            <a:off x="1524001" y="1035328"/>
            <a:ext cx="184731" cy="369332"/>
          </a:xfrm>
          <a:prstGeom prst="rect">
            <a:avLst/>
          </a:prstGeom>
          <a:noFill/>
          <a:ln w="9525">
            <a:noFill/>
            <a:miter lim="800000"/>
            <a:headEnd/>
            <a:tailEnd/>
          </a:ln>
        </p:spPr>
        <p:txBody>
          <a:bodyPr wrap="none" anchor="ctr">
            <a:spAutoFit/>
          </a:bodyPr>
          <a:lstStyle/>
          <a:p>
            <a:endParaRPr lang="en-US"/>
          </a:p>
        </p:txBody>
      </p:sp>
      <p:grpSp>
        <p:nvGrpSpPr>
          <p:cNvPr id="45" name="Group 44"/>
          <p:cNvGrpSpPr/>
          <p:nvPr/>
        </p:nvGrpSpPr>
        <p:grpSpPr>
          <a:xfrm>
            <a:off x="8358433" y="-81660"/>
            <a:ext cx="5486400" cy="6057900"/>
            <a:chOff x="1524000" y="1047750"/>
            <a:chExt cx="5486400" cy="6057900"/>
          </a:xfrm>
        </p:grpSpPr>
        <p:grpSp>
          <p:nvGrpSpPr>
            <p:cNvPr id="46" name="Group 4"/>
            <p:cNvGrpSpPr>
              <a:grpSpLocks noChangeAspect="1"/>
            </p:cNvGrpSpPr>
            <p:nvPr/>
          </p:nvGrpSpPr>
          <p:grpSpPr bwMode="auto">
            <a:xfrm>
              <a:off x="1524000" y="1047750"/>
              <a:ext cx="5486400" cy="6057900"/>
              <a:chOff x="1931" y="4425"/>
              <a:chExt cx="7200" cy="8177"/>
            </a:xfrm>
          </p:grpSpPr>
          <p:sp>
            <p:nvSpPr>
              <p:cNvPr id="56" name="AutoShape 5"/>
              <p:cNvSpPr>
                <a:spLocks noChangeAspect="1" noChangeArrowheads="1" noTextEdit="1"/>
              </p:cNvSpPr>
              <p:nvPr/>
            </p:nvSpPr>
            <p:spPr bwMode="auto">
              <a:xfrm>
                <a:off x="1931" y="4425"/>
                <a:ext cx="7200" cy="8177"/>
              </a:xfrm>
              <a:prstGeom prst="rect">
                <a:avLst/>
              </a:prstGeom>
              <a:noFill/>
              <a:ln w="9525">
                <a:noFill/>
                <a:miter lim="800000"/>
                <a:headEnd/>
                <a:tailEnd/>
              </a:ln>
            </p:spPr>
            <p:txBody>
              <a:bodyPr/>
              <a:lstStyle/>
              <a:p>
                <a:endParaRPr lang="en-US"/>
              </a:p>
            </p:txBody>
          </p:sp>
          <p:sp>
            <p:nvSpPr>
              <p:cNvPr id="57" name="Line 6"/>
              <p:cNvSpPr>
                <a:spLocks noChangeShapeType="1"/>
              </p:cNvSpPr>
              <p:nvPr/>
            </p:nvSpPr>
            <p:spPr bwMode="auto">
              <a:xfrm>
                <a:off x="2231" y="5196"/>
                <a:ext cx="0" cy="2623"/>
              </a:xfrm>
              <a:prstGeom prst="line">
                <a:avLst/>
              </a:prstGeom>
              <a:noFill/>
              <a:ln w="9525">
                <a:solidFill>
                  <a:srgbClr val="000000"/>
                </a:solidFill>
                <a:round/>
                <a:headEnd/>
                <a:tailEnd/>
              </a:ln>
            </p:spPr>
            <p:txBody>
              <a:bodyPr/>
              <a:lstStyle/>
              <a:p>
                <a:endParaRPr lang="en-US"/>
              </a:p>
            </p:txBody>
          </p:sp>
          <p:sp>
            <p:nvSpPr>
              <p:cNvPr id="58" name="Line 7"/>
              <p:cNvSpPr>
                <a:spLocks noChangeShapeType="1"/>
              </p:cNvSpPr>
              <p:nvPr/>
            </p:nvSpPr>
            <p:spPr bwMode="auto">
              <a:xfrm>
                <a:off x="2231" y="5505"/>
                <a:ext cx="300" cy="0"/>
              </a:xfrm>
              <a:prstGeom prst="line">
                <a:avLst/>
              </a:prstGeom>
              <a:noFill/>
              <a:ln w="9525">
                <a:solidFill>
                  <a:srgbClr val="000000"/>
                </a:solidFill>
                <a:round/>
                <a:headEnd/>
                <a:tailEnd type="triangle" w="med" len="med"/>
              </a:ln>
            </p:spPr>
            <p:txBody>
              <a:bodyPr/>
              <a:lstStyle/>
              <a:p>
                <a:endParaRPr lang="en-US"/>
              </a:p>
            </p:txBody>
          </p:sp>
          <p:sp>
            <p:nvSpPr>
              <p:cNvPr id="59" name="Line 8"/>
              <p:cNvSpPr>
                <a:spLocks noChangeShapeType="1"/>
              </p:cNvSpPr>
              <p:nvPr/>
            </p:nvSpPr>
            <p:spPr bwMode="auto">
              <a:xfrm>
                <a:off x="2231" y="6739"/>
                <a:ext cx="300" cy="0"/>
              </a:xfrm>
              <a:prstGeom prst="line">
                <a:avLst/>
              </a:prstGeom>
              <a:noFill/>
              <a:ln w="9525">
                <a:solidFill>
                  <a:srgbClr val="000000"/>
                </a:solidFill>
                <a:round/>
                <a:headEnd/>
                <a:tailEnd type="triangle" w="med" len="med"/>
              </a:ln>
            </p:spPr>
            <p:txBody>
              <a:bodyPr/>
              <a:lstStyle/>
              <a:p>
                <a:endParaRPr lang="en-US"/>
              </a:p>
            </p:txBody>
          </p:sp>
          <p:sp>
            <p:nvSpPr>
              <p:cNvPr id="60" name="Line 9"/>
              <p:cNvSpPr>
                <a:spLocks noChangeShapeType="1"/>
              </p:cNvSpPr>
              <p:nvPr/>
            </p:nvSpPr>
            <p:spPr bwMode="auto">
              <a:xfrm>
                <a:off x="2231" y="7819"/>
                <a:ext cx="300" cy="0"/>
              </a:xfrm>
              <a:prstGeom prst="line">
                <a:avLst/>
              </a:prstGeom>
              <a:noFill/>
              <a:ln w="9525">
                <a:solidFill>
                  <a:srgbClr val="000000"/>
                </a:solidFill>
                <a:round/>
                <a:headEnd/>
                <a:tailEnd type="triangle" w="med" len="med"/>
              </a:ln>
            </p:spPr>
            <p:txBody>
              <a:bodyPr/>
              <a:lstStyle/>
              <a:p>
                <a:endParaRPr lang="en-US"/>
              </a:p>
            </p:txBody>
          </p:sp>
          <p:sp>
            <p:nvSpPr>
              <p:cNvPr id="61" name="Line 10"/>
              <p:cNvSpPr>
                <a:spLocks noChangeShapeType="1"/>
              </p:cNvSpPr>
              <p:nvPr/>
            </p:nvSpPr>
            <p:spPr bwMode="auto">
              <a:xfrm>
                <a:off x="2981" y="8591"/>
                <a:ext cx="0" cy="2005"/>
              </a:xfrm>
              <a:prstGeom prst="line">
                <a:avLst/>
              </a:prstGeom>
              <a:noFill/>
              <a:ln w="9525">
                <a:solidFill>
                  <a:srgbClr val="000000"/>
                </a:solidFill>
                <a:round/>
                <a:headEnd/>
                <a:tailEnd/>
              </a:ln>
            </p:spPr>
            <p:txBody>
              <a:bodyPr/>
              <a:lstStyle/>
              <a:p>
                <a:endParaRPr lang="en-US"/>
              </a:p>
            </p:txBody>
          </p:sp>
          <p:sp>
            <p:nvSpPr>
              <p:cNvPr id="62" name="Line 11"/>
              <p:cNvSpPr>
                <a:spLocks noChangeShapeType="1"/>
              </p:cNvSpPr>
              <p:nvPr/>
            </p:nvSpPr>
            <p:spPr bwMode="auto">
              <a:xfrm>
                <a:off x="2981" y="8591"/>
                <a:ext cx="300" cy="0"/>
              </a:xfrm>
              <a:prstGeom prst="line">
                <a:avLst/>
              </a:prstGeom>
              <a:noFill/>
              <a:ln w="9525">
                <a:solidFill>
                  <a:srgbClr val="000000"/>
                </a:solidFill>
                <a:round/>
                <a:headEnd/>
                <a:tailEnd type="triangle" w="med" len="med"/>
              </a:ln>
            </p:spPr>
            <p:txBody>
              <a:bodyPr/>
              <a:lstStyle/>
              <a:p>
                <a:endParaRPr lang="en-US"/>
              </a:p>
            </p:txBody>
          </p:sp>
          <p:sp>
            <p:nvSpPr>
              <p:cNvPr id="63" name="Line 12"/>
              <p:cNvSpPr>
                <a:spLocks noChangeShapeType="1"/>
              </p:cNvSpPr>
              <p:nvPr/>
            </p:nvSpPr>
            <p:spPr bwMode="auto">
              <a:xfrm>
                <a:off x="2981" y="9825"/>
                <a:ext cx="300" cy="0"/>
              </a:xfrm>
              <a:prstGeom prst="line">
                <a:avLst/>
              </a:prstGeom>
              <a:noFill/>
              <a:ln w="9525">
                <a:solidFill>
                  <a:srgbClr val="000000"/>
                </a:solidFill>
                <a:round/>
                <a:headEnd/>
                <a:tailEnd type="triangle" w="med" len="med"/>
              </a:ln>
            </p:spPr>
            <p:txBody>
              <a:bodyPr/>
              <a:lstStyle/>
              <a:p>
                <a:endParaRPr lang="en-US"/>
              </a:p>
            </p:txBody>
          </p:sp>
          <p:sp>
            <p:nvSpPr>
              <p:cNvPr id="64" name="Line 13"/>
              <p:cNvSpPr>
                <a:spLocks noChangeShapeType="1"/>
              </p:cNvSpPr>
              <p:nvPr/>
            </p:nvSpPr>
            <p:spPr bwMode="auto">
              <a:xfrm>
                <a:off x="2981" y="10596"/>
                <a:ext cx="300" cy="0"/>
              </a:xfrm>
              <a:prstGeom prst="line">
                <a:avLst/>
              </a:prstGeom>
              <a:noFill/>
              <a:ln w="9525">
                <a:solidFill>
                  <a:srgbClr val="000000"/>
                </a:solidFill>
                <a:round/>
                <a:headEnd/>
                <a:tailEnd type="triangle" w="med" len="med"/>
              </a:ln>
            </p:spPr>
            <p:txBody>
              <a:bodyPr/>
              <a:lstStyle/>
              <a:p>
                <a:endParaRPr lang="en-US"/>
              </a:p>
            </p:txBody>
          </p:sp>
          <p:sp>
            <p:nvSpPr>
              <p:cNvPr id="65" name="Line 14"/>
              <p:cNvSpPr>
                <a:spLocks noChangeShapeType="1"/>
              </p:cNvSpPr>
              <p:nvPr/>
            </p:nvSpPr>
            <p:spPr bwMode="auto">
              <a:xfrm>
                <a:off x="3581" y="10905"/>
                <a:ext cx="0" cy="617"/>
              </a:xfrm>
              <a:prstGeom prst="line">
                <a:avLst/>
              </a:prstGeom>
              <a:noFill/>
              <a:ln w="9525">
                <a:solidFill>
                  <a:srgbClr val="000000"/>
                </a:solidFill>
                <a:round/>
                <a:headEnd/>
                <a:tailEnd/>
              </a:ln>
            </p:spPr>
            <p:txBody>
              <a:bodyPr/>
              <a:lstStyle/>
              <a:p>
                <a:endParaRPr lang="en-US"/>
              </a:p>
            </p:txBody>
          </p:sp>
          <p:sp>
            <p:nvSpPr>
              <p:cNvPr id="66" name="Line 15"/>
              <p:cNvSpPr>
                <a:spLocks noChangeShapeType="1"/>
              </p:cNvSpPr>
              <p:nvPr/>
            </p:nvSpPr>
            <p:spPr bwMode="auto">
              <a:xfrm>
                <a:off x="3581" y="11522"/>
                <a:ext cx="300" cy="0"/>
              </a:xfrm>
              <a:prstGeom prst="line">
                <a:avLst/>
              </a:prstGeom>
              <a:noFill/>
              <a:ln w="9525">
                <a:solidFill>
                  <a:srgbClr val="000000"/>
                </a:solidFill>
                <a:round/>
                <a:headEnd/>
                <a:tailEnd type="triangle" w="med" len="med"/>
              </a:ln>
            </p:spPr>
            <p:txBody>
              <a:bodyPr/>
              <a:lstStyle/>
              <a:p>
                <a:endParaRPr lang="en-US"/>
              </a:p>
            </p:txBody>
          </p:sp>
        </p:grpSp>
        <p:grpSp>
          <p:nvGrpSpPr>
            <p:cNvPr id="47" name="Group 46"/>
            <p:cNvGrpSpPr/>
            <p:nvPr/>
          </p:nvGrpSpPr>
          <p:grpSpPr>
            <a:xfrm>
              <a:off x="1619250" y="1314450"/>
              <a:ext cx="2647950" cy="5314950"/>
              <a:chOff x="1619250" y="1314450"/>
              <a:chExt cx="2647950" cy="5314950"/>
            </a:xfrm>
          </p:grpSpPr>
          <p:sp>
            <p:nvSpPr>
              <p:cNvPr id="48" name="File"/>
              <p:cNvSpPr>
                <a:spLocks noEditPoints="1" noChangeArrowheads="1"/>
              </p:cNvSpPr>
              <p:nvPr/>
            </p:nvSpPr>
            <p:spPr bwMode="auto">
              <a:xfrm>
                <a:off x="1619250" y="1314450"/>
                <a:ext cx="704850" cy="361950"/>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pPr>
                  <a:defRPr/>
                </a:pPr>
                <a:r>
                  <a:rPr lang="en-US" sz="1200" dirty="0">
                    <a:solidFill>
                      <a:schemeClr val="accent6">
                        <a:lumMod val="50000"/>
                      </a:schemeClr>
                    </a:solidFill>
                    <a:latin typeface="Arial" charset="0"/>
                    <a:cs typeface="Times New Roman" pitchFamily="18" charset="0"/>
                  </a:rPr>
                  <a:t>Zabc3</a:t>
                </a:r>
                <a:endParaRPr lang="en-US" dirty="0">
                  <a:solidFill>
                    <a:schemeClr val="accent6">
                      <a:lumMod val="50000"/>
                    </a:schemeClr>
                  </a:solidFill>
                  <a:latin typeface="Arial" charset="0"/>
                </a:endParaRPr>
              </a:p>
            </p:txBody>
          </p:sp>
          <p:sp>
            <p:nvSpPr>
              <p:cNvPr id="49" name="AutoShape 17"/>
              <p:cNvSpPr>
                <a:spLocks noEditPoints="1" noChangeArrowheads="1"/>
              </p:cNvSpPr>
              <p:nvPr/>
            </p:nvSpPr>
            <p:spPr bwMode="auto">
              <a:xfrm>
                <a:off x="2011755" y="3398837"/>
                <a:ext cx="914400" cy="361950"/>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nchor="ctr"/>
              <a:lstStyle/>
              <a:p>
                <a:pPr>
                  <a:defRPr/>
                </a:pPr>
                <a:r>
                  <a:rPr lang="en-US" sz="1000" dirty="0">
                    <a:solidFill>
                      <a:schemeClr val="accent6">
                        <a:lumMod val="50000"/>
                      </a:schemeClr>
                    </a:solidFill>
                    <a:latin typeface="Arial" charset="0"/>
                    <a:cs typeface="Times New Roman" pitchFamily="18" charset="0"/>
                  </a:rPr>
                  <a:t>Homework</a:t>
                </a:r>
                <a:endParaRPr lang="en-US" dirty="0">
                  <a:solidFill>
                    <a:schemeClr val="accent6">
                      <a:lumMod val="50000"/>
                    </a:schemeClr>
                  </a:solidFill>
                  <a:latin typeface="Arial" charset="0"/>
                </a:endParaRPr>
              </a:p>
            </p:txBody>
          </p:sp>
          <p:sp>
            <p:nvSpPr>
              <p:cNvPr id="50" name="Document"/>
              <p:cNvSpPr>
                <a:spLocks noEditPoints="1" noChangeArrowheads="1"/>
              </p:cNvSpPr>
              <p:nvPr/>
            </p:nvSpPr>
            <p:spPr bwMode="auto">
              <a:xfrm>
                <a:off x="1981200" y="1790701"/>
                <a:ext cx="914400" cy="5175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nchor="ctr"/>
              <a:lstStyle/>
              <a:p>
                <a:pPr>
                  <a:defRPr/>
                </a:pPr>
                <a:r>
                  <a:rPr lang="en-US" sz="1000" dirty="0">
                    <a:solidFill>
                      <a:schemeClr val="accent6">
                        <a:lumMod val="50000"/>
                      </a:schemeClr>
                    </a:solidFill>
                    <a:latin typeface="Arial" charset="0"/>
                    <a:cs typeface="Times New Roman" pitchFamily="18" charset="0"/>
                  </a:rPr>
                  <a:t>index.html</a:t>
                </a:r>
                <a:endParaRPr lang="en-US" dirty="0">
                  <a:solidFill>
                    <a:schemeClr val="accent6">
                      <a:lumMod val="50000"/>
                    </a:schemeClr>
                  </a:solidFill>
                  <a:latin typeface="Arial" charset="0"/>
                </a:endParaRPr>
              </a:p>
            </p:txBody>
          </p:sp>
          <p:sp>
            <p:nvSpPr>
              <p:cNvPr id="51" name="AutoShape 19"/>
              <p:cNvSpPr>
                <a:spLocks noEditPoints="1" noChangeArrowheads="1"/>
              </p:cNvSpPr>
              <p:nvPr/>
            </p:nvSpPr>
            <p:spPr bwMode="auto">
              <a:xfrm>
                <a:off x="1981200" y="2590800"/>
                <a:ext cx="1219200" cy="54107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nchor="ctr"/>
              <a:lstStyle/>
              <a:p>
                <a:pPr>
                  <a:defRPr/>
                </a:pPr>
                <a:r>
                  <a:rPr lang="en-US" sz="1000" dirty="0">
                    <a:solidFill>
                      <a:schemeClr val="accent6">
                        <a:lumMod val="50000"/>
                      </a:schemeClr>
                    </a:solidFill>
                    <a:latin typeface="Arial" charset="0"/>
                    <a:cs typeface="Times New Roman" pitchFamily="18" charset="0"/>
                  </a:rPr>
                  <a:t>myinterests.html</a:t>
                </a:r>
                <a:endParaRPr lang="en-US" dirty="0">
                  <a:solidFill>
                    <a:schemeClr val="accent6">
                      <a:lumMod val="50000"/>
                    </a:schemeClr>
                  </a:solidFill>
                  <a:latin typeface="Arial" charset="0"/>
                </a:endParaRPr>
              </a:p>
            </p:txBody>
          </p:sp>
          <p:sp>
            <p:nvSpPr>
              <p:cNvPr id="52" name="AutoShape 20"/>
              <p:cNvSpPr>
                <a:spLocks noEditPoints="1" noChangeArrowheads="1"/>
              </p:cNvSpPr>
              <p:nvPr/>
            </p:nvSpPr>
            <p:spPr bwMode="auto">
              <a:xfrm>
                <a:off x="2609850" y="4800600"/>
                <a:ext cx="914400" cy="361950"/>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nchor="ctr"/>
              <a:lstStyle/>
              <a:p>
                <a:pPr>
                  <a:defRPr/>
                </a:pPr>
                <a:r>
                  <a:rPr lang="en-US" sz="1000" dirty="0">
                    <a:solidFill>
                      <a:schemeClr val="accent6">
                        <a:lumMod val="50000"/>
                      </a:schemeClr>
                    </a:solidFill>
                    <a:latin typeface="Arial" charset="0"/>
                    <a:cs typeface="Times New Roman" pitchFamily="18" charset="0"/>
                  </a:rPr>
                  <a:t>HW1</a:t>
                </a:r>
                <a:endParaRPr lang="en-US" dirty="0">
                  <a:solidFill>
                    <a:schemeClr val="accent6">
                      <a:lumMod val="50000"/>
                    </a:schemeClr>
                  </a:solidFill>
                  <a:latin typeface="Arial" charset="0"/>
                </a:endParaRPr>
              </a:p>
            </p:txBody>
          </p:sp>
          <p:sp>
            <p:nvSpPr>
              <p:cNvPr id="53" name="AutoShape 21"/>
              <p:cNvSpPr>
                <a:spLocks noEditPoints="1" noChangeArrowheads="1"/>
              </p:cNvSpPr>
              <p:nvPr/>
            </p:nvSpPr>
            <p:spPr bwMode="auto">
              <a:xfrm>
                <a:off x="2609850" y="5427395"/>
                <a:ext cx="914400" cy="361950"/>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nchor="ctr"/>
              <a:lstStyle/>
              <a:p>
                <a:pPr>
                  <a:defRPr/>
                </a:pPr>
                <a:r>
                  <a:rPr lang="en-US" sz="1000" dirty="0">
                    <a:solidFill>
                      <a:schemeClr val="accent6">
                        <a:lumMod val="50000"/>
                      </a:schemeClr>
                    </a:solidFill>
                    <a:latin typeface="Arial" charset="0"/>
                    <a:cs typeface="Times New Roman" pitchFamily="18" charset="0"/>
                  </a:rPr>
                  <a:t>HW2</a:t>
                </a:r>
                <a:endParaRPr lang="en-US" dirty="0">
                  <a:solidFill>
                    <a:schemeClr val="accent6">
                      <a:lumMod val="50000"/>
                    </a:schemeClr>
                  </a:solidFill>
                  <a:latin typeface="Arial" charset="0"/>
                </a:endParaRPr>
              </a:p>
            </p:txBody>
          </p:sp>
          <p:sp>
            <p:nvSpPr>
              <p:cNvPr id="54" name="AutoShape 22"/>
              <p:cNvSpPr>
                <a:spLocks noEditPoints="1" noChangeArrowheads="1"/>
              </p:cNvSpPr>
              <p:nvPr/>
            </p:nvSpPr>
            <p:spPr bwMode="auto">
              <a:xfrm>
                <a:off x="2552700" y="3947161"/>
                <a:ext cx="1240436" cy="582822"/>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nchor="ctr"/>
              <a:lstStyle/>
              <a:p>
                <a:pPr>
                  <a:defRPr/>
                </a:pPr>
                <a:r>
                  <a:rPr lang="en-US" sz="1000" dirty="0">
                    <a:solidFill>
                      <a:schemeClr val="accent6">
                        <a:lumMod val="50000"/>
                      </a:schemeClr>
                    </a:solidFill>
                    <a:latin typeface="Arial" charset="0"/>
                    <a:cs typeface="Times New Roman" pitchFamily="18" charset="0"/>
                  </a:rPr>
                  <a:t>homework.html</a:t>
                </a:r>
                <a:endParaRPr lang="en-US" dirty="0">
                  <a:solidFill>
                    <a:schemeClr val="accent6">
                      <a:lumMod val="50000"/>
                    </a:schemeClr>
                  </a:solidFill>
                  <a:latin typeface="Arial" charset="0"/>
                </a:endParaRPr>
              </a:p>
            </p:txBody>
          </p:sp>
          <p:sp>
            <p:nvSpPr>
              <p:cNvPr id="55" name="AutoShape 23"/>
              <p:cNvSpPr>
                <a:spLocks noEditPoints="1" noChangeArrowheads="1"/>
              </p:cNvSpPr>
              <p:nvPr/>
            </p:nvSpPr>
            <p:spPr bwMode="auto">
              <a:xfrm>
                <a:off x="3009900" y="6010884"/>
                <a:ext cx="1257300" cy="618516"/>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nchor="ctr"/>
              <a:lstStyle/>
              <a:p>
                <a:pPr>
                  <a:defRPr/>
                </a:pPr>
                <a:r>
                  <a:rPr lang="en-US" sz="1000" dirty="0">
                    <a:solidFill>
                      <a:schemeClr val="accent6">
                        <a:lumMod val="50000"/>
                      </a:schemeClr>
                    </a:solidFill>
                    <a:latin typeface="Arial" charset="0"/>
                    <a:cs typeface="Times New Roman" pitchFamily="18" charset="0"/>
                  </a:rPr>
                  <a:t>Homework2.html</a:t>
                </a:r>
                <a:endParaRPr lang="en-US" dirty="0">
                  <a:solidFill>
                    <a:schemeClr val="accent6">
                      <a:lumMod val="50000"/>
                    </a:schemeClr>
                  </a:solidFill>
                  <a:latin typeface="Arial" charset="0"/>
                </a:endParaRPr>
              </a:p>
            </p:txBody>
          </p:sp>
        </p:grpSp>
      </p:grpSp>
      <p:sp>
        <p:nvSpPr>
          <p:cNvPr id="2" name="Rectangle 1"/>
          <p:cNvSpPr/>
          <p:nvPr/>
        </p:nvSpPr>
        <p:spPr>
          <a:xfrm>
            <a:off x="9156988" y="2719162"/>
            <a:ext cx="1606806" cy="805581"/>
          </a:xfrm>
          <a:prstGeom prst="rect">
            <a:avLst/>
          </a:prstGeom>
          <a:noFill/>
          <a:ln w="28575">
            <a:solidFill>
              <a:srgbClr val="FF0000"/>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Line 10"/>
          <p:cNvSpPr>
            <a:spLocks noChangeShapeType="1"/>
          </p:cNvSpPr>
          <p:nvPr/>
        </p:nvSpPr>
        <p:spPr bwMode="auto">
          <a:xfrm>
            <a:off x="9158533" y="2638997"/>
            <a:ext cx="0" cy="386547"/>
          </a:xfrm>
          <a:prstGeom prst="line">
            <a:avLst/>
          </a:prstGeom>
          <a:noFill/>
          <a:ln w="9525">
            <a:solidFill>
              <a:srgbClr val="000000"/>
            </a:solidFill>
            <a:round/>
            <a:headEnd/>
            <a:tailEnd/>
          </a:ln>
        </p:spPr>
        <p:txBody>
          <a:bodyPr/>
          <a:lstStyle/>
          <a:p>
            <a:endParaRPr lang="en-US"/>
          </a:p>
        </p:txBody>
      </p:sp>
      <p:sp>
        <p:nvSpPr>
          <p:cNvPr id="90" name="Line 10"/>
          <p:cNvSpPr>
            <a:spLocks noChangeShapeType="1"/>
          </p:cNvSpPr>
          <p:nvPr/>
        </p:nvSpPr>
        <p:spPr bwMode="auto">
          <a:xfrm>
            <a:off x="9160366" y="3012325"/>
            <a:ext cx="0" cy="1485397"/>
          </a:xfrm>
          <a:prstGeom prst="line">
            <a:avLst/>
          </a:prstGeom>
          <a:noFill/>
          <a:ln w="38100">
            <a:solidFill>
              <a:srgbClr val="FF0000"/>
            </a:solidFill>
            <a:round/>
            <a:headEnd/>
            <a:tailEnd/>
          </a:ln>
          <a:effectLst>
            <a:glow rad="101600">
              <a:schemeClr val="accent5">
                <a:satMod val="175000"/>
                <a:alpha val="40000"/>
              </a:schemeClr>
            </a:glow>
          </a:effectLst>
        </p:spPr>
        <p:txBody>
          <a:bodyPr/>
          <a:lstStyle/>
          <a:p>
            <a:endParaRPr lang="en-US"/>
          </a:p>
        </p:txBody>
      </p:sp>
      <p:sp>
        <p:nvSpPr>
          <p:cNvPr id="91" name="Line 13"/>
          <p:cNvSpPr>
            <a:spLocks noChangeShapeType="1"/>
          </p:cNvSpPr>
          <p:nvPr/>
        </p:nvSpPr>
        <p:spPr bwMode="auto">
          <a:xfrm>
            <a:off x="9173773" y="4490102"/>
            <a:ext cx="228600" cy="0"/>
          </a:xfrm>
          <a:prstGeom prst="line">
            <a:avLst/>
          </a:prstGeom>
          <a:noFill/>
          <a:ln w="38100">
            <a:solidFill>
              <a:srgbClr val="FF0000"/>
            </a:solidFill>
            <a:round/>
            <a:headEnd/>
            <a:tailEnd type="triangle" w="med" len="med"/>
          </a:ln>
          <a:effectLst>
            <a:glow rad="101600">
              <a:schemeClr val="accent5">
                <a:satMod val="175000"/>
                <a:alpha val="40000"/>
              </a:schemeClr>
            </a:glow>
          </a:effectLst>
        </p:spPr>
        <p:txBody>
          <a:bodyPr/>
          <a:lstStyle/>
          <a:p>
            <a:endParaRPr lang="en-US"/>
          </a:p>
        </p:txBody>
      </p:sp>
      <p:sp>
        <p:nvSpPr>
          <p:cNvPr id="92" name="Line 14"/>
          <p:cNvSpPr>
            <a:spLocks noChangeShapeType="1"/>
          </p:cNvSpPr>
          <p:nvPr/>
        </p:nvSpPr>
        <p:spPr bwMode="auto">
          <a:xfrm>
            <a:off x="9615733" y="4729819"/>
            <a:ext cx="0" cy="457102"/>
          </a:xfrm>
          <a:prstGeom prst="line">
            <a:avLst/>
          </a:prstGeom>
          <a:noFill/>
          <a:ln w="38100">
            <a:solidFill>
              <a:srgbClr val="FF0000"/>
            </a:solidFill>
            <a:round/>
            <a:headEnd/>
            <a:tailEnd/>
          </a:ln>
          <a:effectLst>
            <a:glow rad="101600">
              <a:schemeClr val="accent5">
                <a:satMod val="175000"/>
                <a:alpha val="40000"/>
              </a:schemeClr>
            </a:glow>
          </a:effectLst>
        </p:spPr>
        <p:txBody>
          <a:bodyPr/>
          <a:lstStyle/>
          <a:p>
            <a:endParaRPr lang="en-US"/>
          </a:p>
        </p:txBody>
      </p:sp>
      <p:sp>
        <p:nvSpPr>
          <p:cNvPr id="93" name="Line 15"/>
          <p:cNvSpPr>
            <a:spLocks noChangeShapeType="1"/>
          </p:cNvSpPr>
          <p:nvPr/>
        </p:nvSpPr>
        <p:spPr bwMode="auto">
          <a:xfrm>
            <a:off x="9615733" y="5178272"/>
            <a:ext cx="243840" cy="0"/>
          </a:xfrm>
          <a:prstGeom prst="line">
            <a:avLst/>
          </a:prstGeom>
          <a:noFill/>
          <a:ln w="38100">
            <a:solidFill>
              <a:srgbClr val="FF0000"/>
            </a:solidFill>
            <a:round/>
            <a:headEnd/>
            <a:tailEnd type="triangle" w="med" len="med"/>
          </a:ln>
          <a:effectLst>
            <a:glow rad="101600">
              <a:schemeClr val="accent5">
                <a:satMod val="175000"/>
                <a:alpha val="40000"/>
              </a:schemeClr>
            </a:glow>
          </a:effectLst>
        </p:spPr>
        <p:txBody>
          <a:bodyPr/>
          <a:lstStyle/>
          <a:p>
            <a:endParaRPr lang="en-US"/>
          </a:p>
        </p:txBody>
      </p:sp>
      <p:sp>
        <p:nvSpPr>
          <p:cNvPr id="3" name="TextBox 2"/>
          <p:cNvSpPr txBox="1"/>
          <p:nvPr/>
        </p:nvSpPr>
        <p:spPr>
          <a:xfrm>
            <a:off x="5092237" y="4008614"/>
            <a:ext cx="3851031" cy="523220"/>
          </a:xfrm>
          <a:prstGeom prst="rect">
            <a:avLst/>
          </a:prstGeom>
          <a:noFill/>
        </p:spPr>
        <p:txBody>
          <a:bodyPr wrap="square" rtlCol="0">
            <a:spAutoFit/>
          </a:bodyPr>
          <a:lstStyle/>
          <a:p>
            <a:r>
              <a:rPr lang="en-US" sz="2800" dirty="0">
                <a:solidFill>
                  <a:srgbClr val="FF0000"/>
                </a:solidFill>
                <a:latin typeface="Ink Free" panose="03080402000500000000" pitchFamily="66" charset="0"/>
              </a:rPr>
              <a:t>Notice, no ‘/’ in front!</a:t>
            </a:r>
          </a:p>
        </p:txBody>
      </p:sp>
      <p:cxnSp>
        <p:nvCxnSpPr>
          <p:cNvPr id="5" name="Straight Arrow Connector 4"/>
          <p:cNvCxnSpPr>
            <a:cxnSpLocks/>
            <a:stCxn id="3" idx="1"/>
          </p:cNvCxnSpPr>
          <p:nvPr/>
        </p:nvCxnSpPr>
        <p:spPr>
          <a:xfrm flipH="1">
            <a:off x="2789627" y="4270224"/>
            <a:ext cx="2302610" cy="80200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0"/>
                                        </p:tgtEl>
                                        <p:attrNameLst>
                                          <p:attrName>style.visibility</p:attrName>
                                        </p:attrNameLst>
                                      </p:cBhvr>
                                      <p:to>
                                        <p:strVal val="visible"/>
                                      </p:to>
                                    </p:set>
                                    <p:animEffect transition="in" filter="wipe(up)">
                                      <p:cBhvr>
                                        <p:cTn id="12" dur="500"/>
                                        <p:tgtEl>
                                          <p:spTgt spid="90"/>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left)">
                                      <p:cBhvr>
                                        <p:cTn id="16" dur="500"/>
                                        <p:tgtEl>
                                          <p:spTgt spid="91"/>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92"/>
                                        </p:tgtEl>
                                        <p:attrNameLst>
                                          <p:attrName>style.visibility</p:attrName>
                                        </p:attrNameLst>
                                      </p:cBhvr>
                                      <p:to>
                                        <p:strVal val="visible"/>
                                      </p:to>
                                    </p:set>
                                    <p:animEffect transition="in" filter="wipe(up)">
                                      <p:cBhvr>
                                        <p:cTn id="20" dur="500"/>
                                        <p:tgtEl>
                                          <p:spTgt spid="92"/>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93"/>
                                        </p:tgtEl>
                                        <p:attrNameLst>
                                          <p:attrName>style.visibility</p:attrName>
                                        </p:attrNameLst>
                                      </p:cBhvr>
                                      <p:to>
                                        <p:strVal val="visible"/>
                                      </p:to>
                                    </p:set>
                                    <p:animEffect transition="in" filter="wipe(left)">
                                      <p:cBhvr>
                                        <p:cTn id="24" dur="500"/>
                                        <p:tgtEl>
                                          <p:spTgt spid="93"/>
                                        </p:tgtEl>
                                      </p:cBhvr>
                                    </p:animEffect>
                                  </p:childTnLst>
                                </p:cTn>
                              </p:par>
                            </p:childTnLst>
                          </p:cTn>
                        </p:par>
                        <p:par>
                          <p:cTn id="25" fill="hold">
                            <p:stCondLst>
                              <p:cond delay="2000"/>
                            </p:stCondLst>
                            <p:childTnLst>
                              <p:par>
                                <p:cTn id="26" presetID="10" presetClass="entr" presetSubtype="0" fill="hold" grpId="0" nodeType="afterEffect">
                                  <p:stCondLst>
                                    <p:cond delay="100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right)">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0" grpId="0" animBg="1"/>
      <p:bldP spid="91" grpId="0" animBg="1"/>
      <p:bldP spid="92" grpId="0" animBg="1"/>
      <p:bldP spid="93"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t>Making an Internal Link</a:t>
            </a:r>
          </a:p>
        </p:txBody>
      </p:sp>
      <p:sp>
        <p:nvSpPr>
          <p:cNvPr id="9219" name="Rectangle 3"/>
          <p:cNvSpPr>
            <a:spLocks noGrp="1" noChangeArrowheads="1"/>
          </p:cNvSpPr>
          <p:nvPr>
            <p:ph idx="1"/>
          </p:nvPr>
        </p:nvSpPr>
        <p:spPr>
          <a:xfrm>
            <a:off x="381000" y="1504951"/>
            <a:ext cx="7772400" cy="4530725"/>
          </a:xfrm>
        </p:spPr>
        <p:txBody>
          <a:bodyPr>
            <a:normAutofit/>
          </a:bodyPr>
          <a:lstStyle/>
          <a:p>
            <a:pPr marL="0" indent="0" eaLnBrk="1" hangingPunct="1">
              <a:spcAft>
                <a:spcPts val="600"/>
              </a:spcAft>
              <a:buNone/>
            </a:pPr>
            <a:r>
              <a:rPr lang="en-US" sz="3200" dirty="0"/>
              <a:t>If the file you are linking to is:</a:t>
            </a:r>
          </a:p>
          <a:p>
            <a:pPr marL="457200" lvl="1" indent="0">
              <a:spcAft>
                <a:spcPts val="600"/>
              </a:spcAft>
              <a:buNone/>
            </a:pPr>
            <a:r>
              <a:rPr lang="en-US" sz="2800" dirty="0"/>
              <a:t>Within a </a:t>
            </a:r>
            <a:r>
              <a:rPr lang="en-US" sz="2800" b="1" dirty="0"/>
              <a:t>higher</a:t>
            </a:r>
            <a:r>
              <a:rPr lang="en-US" sz="2800" dirty="0"/>
              <a:t> directory</a:t>
            </a:r>
          </a:p>
          <a:p>
            <a:pPr marL="457200" lvl="1" indent="0">
              <a:spcAft>
                <a:spcPts val="600"/>
              </a:spcAft>
              <a:buNone/>
            </a:pPr>
            <a:r>
              <a:rPr lang="en-US" sz="2800" dirty="0">
                <a:solidFill>
                  <a:srgbClr val="FF3300"/>
                </a:solidFill>
              </a:rPr>
              <a:t>../ must be used to “back out” of a directory</a:t>
            </a:r>
          </a:p>
          <a:p>
            <a:pPr marL="457200" lvl="1" indent="0">
              <a:buNone/>
            </a:pPr>
            <a:endParaRPr lang="en-US" sz="2800" dirty="0"/>
          </a:p>
          <a:p>
            <a:pPr marL="457200" lvl="1" indent="0">
              <a:buNone/>
            </a:pPr>
            <a:r>
              <a:rPr lang="en-US" sz="2800" dirty="0"/>
              <a:t>Ex. Linking </a:t>
            </a:r>
            <a:r>
              <a:rPr lang="en-US" sz="2800" b="1" dirty="0"/>
              <a:t>to</a:t>
            </a:r>
            <a:r>
              <a:rPr lang="en-US" sz="2800" dirty="0"/>
              <a:t> index.html </a:t>
            </a:r>
            <a:r>
              <a:rPr lang="en-US" sz="2800" b="1" dirty="0"/>
              <a:t>from</a:t>
            </a:r>
            <a:r>
              <a:rPr lang="en-US" sz="2800" dirty="0"/>
              <a:t> homework2.html</a:t>
            </a:r>
            <a:br>
              <a:rPr lang="en-US" sz="2800" dirty="0"/>
            </a:br>
            <a:br>
              <a:rPr lang="en-US" sz="2800" dirty="0"/>
            </a:br>
            <a:r>
              <a:rPr lang="en-US" b="1" dirty="0">
                <a:latin typeface="Courier New" panose="02070309020205020404" pitchFamily="49" charset="0"/>
                <a:cs typeface="Courier New" panose="02070309020205020404" pitchFamily="49" charset="0"/>
              </a:rPr>
              <a:t>&lt;a </a:t>
            </a:r>
            <a:r>
              <a:rPr lang="en-US" b="1" dirty="0" err="1">
                <a:latin typeface="Courier New" panose="02070309020205020404" pitchFamily="49" charset="0"/>
                <a:cs typeface="Courier New" panose="02070309020205020404" pitchFamily="49" charset="0"/>
              </a:rPr>
              <a:t>href</a:t>
            </a:r>
            <a:r>
              <a:rPr lang="en-US" b="1" dirty="0">
                <a:latin typeface="Courier New" panose="02070309020205020404" pitchFamily="49" charset="0"/>
                <a:cs typeface="Courier New" panose="02070309020205020404" pitchFamily="49" charset="0"/>
              </a:rPr>
              <a:t>=“../../index.html”&gt; Home &lt;/a&gt; </a:t>
            </a:r>
            <a:endParaRPr lang="en-US" sz="2800" b="1" dirty="0">
              <a:latin typeface="Courier New" panose="02070309020205020404" pitchFamily="49" charset="0"/>
              <a:cs typeface="Courier New" panose="02070309020205020404" pitchFamily="49" charset="0"/>
            </a:endParaRPr>
          </a:p>
          <a:p>
            <a:pPr lvl="3" eaLnBrk="1" hangingPunct="1"/>
            <a:endParaRPr lang="en-US" sz="2000" dirty="0"/>
          </a:p>
          <a:p>
            <a:pPr eaLnBrk="1" hangingPunct="1"/>
            <a:endParaRPr lang="en-US" sz="3200" u="sng" dirty="0"/>
          </a:p>
        </p:txBody>
      </p:sp>
      <p:sp>
        <p:nvSpPr>
          <p:cNvPr id="9229" name="Rectangle 24"/>
          <p:cNvSpPr>
            <a:spLocks noChangeArrowheads="1"/>
          </p:cNvSpPr>
          <p:nvPr/>
        </p:nvSpPr>
        <p:spPr bwMode="auto">
          <a:xfrm>
            <a:off x="1524001" y="1035328"/>
            <a:ext cx="184731" cy="369332"/>
          </a:xfrm>
          <a:prstGeom prst="rect">
            <a:avLst/>
          </a:prstGeom>
          <a:noFill/>
          <a:ln w="9525">
            <a:noFill/>
            <a:miter lim="800000"/>
            <a:headEnd/>
            <a:tailEnd/>
          </a:ln>
        </p:spPr>
        <p:txBody>
          <a:bodyPr wrap="none" anchor="ctr">
            <a:spAutoFit/>
          </a:bodyPr>
          <a:lstStyle/>
          <a:p>
            <a:endParaRPr lang="en-US"/>
          </a:p>
        </p:txBody>
      </p:sp>
      <p:grpSp>
        <p:nvGrpSpPr>
          <p:cNvPr id="45" name="Group 44"/>
          <p:cNvGrpSpPr/>
          <p:nvPr/>
        </p:nvGrpSpPr>
        <p:grpSpPr>
          <a:xfrm>
            <a:off x="8358433" y="-81660"/>
            <a:ext cx="5486400" cy="6057900"/>
            <a:chOff x="1524000" y="1047750"/>
            <a:chExt cx="5486400" cy="6057900"/>
          </a:xfrm>
        </p:grpSpPr>
        <p:grpSp>
          <p:nvGrpSpPr>
            <p:cNvPr id="46" name="Group 4"/>
            <p:cNvGrpSpPr>
              <a:grpSpLocks noChangeAspect="1"/>
            </p:cNvGrpSpPr>
            <p:nvPr/>
          </p:nvGrpSpPr>
          <p:grpSpPr bwMode="auto">
            <a:xfrm>
              <a:off x="1524000" y="1047750"/>
              <a:ext cx="5486400" cy="6057900"/>
              <a:chOff x="1931" y="4425"/>
              <a:chExt cx="7200" cy="8177"/>
            </a:xfrm>
          </p:grpSpPr>
          <p:sp>
            <p:nvSpPr>
              <p:cNvPr id="56" name="AutoShape 5"/>
              <p:cNvSpPr>
                <a:spLocks noChangeAspect="1" noChangeArrowheads="1" noTextEdit="1"/>
              </p:cNvSpPr>
              <p:nvPr/>
            </p:nvSpPr>
            <p:spPr bwMode="auto">
              <a:xfrm>
                <a:off x="1931" y="4425"/>
                <a:ext cx="7200" cy="8177"/>
              </a:xfrm>
              <a:prstGeom prst="rect">
                <a:avLst/>
              </a:prstGeom>
              <a:noFill/>
              <a:ln w="9525">
                <a:noFill/>
                <a:miter lim="800000"/>
                <a:headEnd/>
                <a:tailEnd/>
              </a:ln>
            </p:spPr>
            <p:txBody>
              <a:bodyPr/>
              <a:lstStyle/>
              <a:p>
                <a:endParaRPr lang="en-US"/>
              </a:p>
            </p:txBody>
          </p:sp>
          <p:sp>
            <p:nvSpPr>
              <p:cNvPr id="57" name="Line 6"/>
              <p:cNvSpPr>
                <a:spLocks noChangeShapeType="1"/>
              </p:cNvSpPr>
              <p:nvPr/>
            </p:nvSpPr>
            <p:spPr bwMode="auto">
              <a:xfrm>
                <a:off x="2231" y="5196"/>
                <a:ext cx="0" cy="2623"/>
              </a:xfrm>
              <a:prstGeom prst="line">
                <a:avLst/>
              </a:prstGeom>
              <a:noFill/>
              <a:ln w="9525">
                <a:solidFill>
                  <a:srgbClr val="000000"/>
                </a:solidFill>
                <a:round/>
                <a:headEnd/>
                <a:tailEnd/>
              </a:ln>
            </p:spPr>
            <p:txBody>
              <a:bodyPr/>
              <a:lstStyle/>
              <a:p>
                <a:endParaRPr lang="en-US"/>
              </a:p>
            </p:txBody>
          </p:sp>
          <p:sp>
            <p:nvSpPr>
              <p:cNvPr id="58" name="Line 7"/>
              <p:cNvSpPr>
                <a:spLocks noChangeShapeType="1"/>
              </p:cNvSpPr>
              <p:nvPr/>
            </p:nvSpPr>
            <p:spPr bwMode="auto">
              <a:xfrm>
                <a:off x="2231" y="5505"/>
                <a:ext cx="300" cy="0"/>
              </a:xfrm>
              <a:prstGeom prst="line">
                <a:avLst/>
              </a:prstGeom>
              <a:noFill/>
              <a:ln w="9525">
                <a:solidFill>
                  <a:srgbClr val="000000"/>
                </a:solidFill>
                <a:round/>
                <a:headEnd/>
                <a:tailEnd type="triangle" w="med" len="med"/>
              </a:ln>
            </p:spPr>
            <p:txBody>
              <a:bodyPr/>
              <a:lstStyle/>
              <a:p>
                <a:endParaRPr lang="en-US"/>
              </a:p>
            </p:txBody>
          </p:sp>
          <p:sp>
            <p:nvSpPr>
              <p:cNvPr id="59" name="Line 8"/>
              <p:cNvSpPr>
                <a:spLocks noChangeShapeType="1"/>
              </p:cNvSpPr>
              <p:nvPr/>
            </p:nvSpPr>
            <p:spPr bwMode="auto">
              <a:xfrm>
                <a:off x="2231" y="6739"/>
                <a:ext cx="300" cy="0"/>
              </a:xfrm>
              <a:prstGeom prst="line">
                <a:avLst/>
              </a:prstGeom>
              <a:noFill/>
              <a:ln w="9525">
                <a:solidFill>
                  <a:srgbClr val="000000"/>
                </a:solidFill>
                <a:round/>
                <a:headEnd/>
                <a:tailEnd type="triangle" w="med" len="med"/>
              </a:ln>
            </p:spPr>
            <p:txBody>
              <a:bodyPr/>
              <a:lstStyle/>
              <a:p>
                <a:endParaRPr lang="en-US"/>
              </a:p>
            </p:txBody>
          </p:sp>
          <p:sp>
            <p:nvSpPr>
              <p:cNvPr id="60" name="Line 9"/>
              <p:cNvSpPr>
                <a:spLocks noChangeShapeType="1"/>
              </p:cNvSpPr>
              <p:nvPr/>
            </p:nvSpPr>
            <p:spPr bwMode="auto">
              <a:xfrm>
                <a:off x="2231" y="7819"/>
                <a:ext cx="300" cy="0"/>
              </a:xfrm>
              <a:prstGeom prst="line">
                <a:avLst/>
              </a:prstGeom>
              <a:noFill/>
              <a:ln w="9525">
                <a:solidFill>
                  <a:srgbClr val="000000"/>
                </a:solidFill>
                <a:round/>
                <a:headEnd/>
                <a:tailEnd type="triangle" w="med" len="med"/>
              </a:ln>
            </p:spPr>
            <p:txBody>
              <a:bodyPr/>
              <a:lstStyle/>
              <a:p>
                <a:endParaRPr lang="en-US"/>
              </a:p>
            </p:txBody>
          </p:sp>
          <p:sp>
            <p:nvSpPr>
              <p:cNvPr id="61" name="Line 10"/>
              <p:cNvSpPr>
                <a:spLocks noChangeShapeType="1"/>
              </p:cNvSpPr>
              <p:nvPr/>
            </p:nvSpPr>
            <p:spPr bwMode="auto">
              <a:xfrm>
                <a:off x="2981" y="8591"/>
                <a:ext cx="0" cy="2005"/>
              </a:xfrm>
              <a:prstGeom prst="line">
                <a:avLst/>
              </a:prstGeom>
              <a:noFill/>
              <a:ln w="9525">
                <a:solidFill>
                  <a:srgbClr val="000000"/>
                </a:solidFill>
                <a:round/>
                <a:headEnd/>
                <a:tailEnd/>
              </a:ln>
            </p:spPr>
            <p:txBody>
              <a:bodyPr/>
              <a:lstStyle/>
              <a:p>
                <a:endParaRPr lang="en-US"/>
              </a:p>
            </p:txBody>
          </p:sp>
          <p:sp>
            <p:nvSpPr>
              <p:cNvPr id="62" name="Line 11"/>
              <p:cNvSpPr>
                <a:spLocks noChangeShapeType="1"/>
              </p:cNvSpPr>
              <p:nvPr/>
            </p:nvSpPr>
            <p:spPr bwMode="auto">
              <a:xfrm>
                <a:off x="2981" y="8591"/>
                <a:ext cx="300" cy="0"/>
              </a:xfrm>
              <a:prstGeom prst="line">
                <a:avLst/>
              </a:prstGeom>
              <a:noFill/>
              <a:ln w="9525">
                <a:solidFill>
                  <a:srgbClr val="000000"/>
                </a:solidFill>
                <a:round/>
                <a:headEnd/>
                <a:tailEnd type="triangle" w="med" len="med"/>
              </a:ln>
            </p:spPr>
            <p:txBody>
              <a:bodyPr/>
              <a:lstStyle/>
              <a:p>
                <a:endParaRPr lang="en-US"/>
              </a:p>
            </p:txBody>
          </p:sp>
          <p:sp>
            <p:nvSpPr>
              <p:cNvPr id="63" name="Line 12"/>
              <p:cNvSpPr>
                <a:spLocks noChangeShapeType="1"/>
              </p:cNvSpPr>
              <p:nvPr/>
            </p:nvSpPr>
            <p:spPr bwMode="auto">
              <a:xfrm>
                <a:off x="2981" y="9825"/>
                <a:ext cx="300" cy="0"/>
              </a:xfrm>
              <a:prstGeom prst="line">
                <a:avLst/>
              </a:prstGeom>
              <a:noFill/>
              <a:ln w="9525">
                <a:solidFill>
                  <a:srgbClr val="000000"/>
                </a:solidFill>
                <a:round/>
                <a:headEnd/>
                <a:tailEnd type="triangle" w="med" len="med"/>
              </a:ln>
            </p:spPr>
            <p:txBody>
              <a:bodyPr/>
              <a:lstStyle/>
              <a:p>
                <a:endParaRPr lang="en-US"/>
              </a:p>
            </p:txBody>
          </p:sp>
          <p:sp>
            <p:nvSpPr>
              <p:cNvPr id="64" name="Line 13"/>
              <p:cNvSpPr>
                <a:spLocks noChangeShapeType="1"/>
              </p:cNvSpPr>
              <p:nvPr/>
            </p:nvSpPr>
            <p:spPr bwMode="auto">
              <a:xfrm>
                <a:off x="2981" y="10596"/>
                <a:ext cx="300" cy="0"/>
              </a:xfrm>
              <a:prstGeom prst="line">
                <a:avLst/>
              </a:prstGeom>
              <a:noFill/>
              <a:ln w="9525">
                <a:solidFill>
                  <a:srgbClr val="000000"/>
                </a:solidFill>
                <a:round/>
                <a:headEnd/>
                <a:tailEnd type="triangle" w="med" len="med"/>
              </a:ln>
            </p:spPr>
            <p:txBody>
              <a:bodyPr/>
              <a:lstStyle/>
              <a:p>
                <a:endParaRPr lang="en-US"/>
              </a:p>
            </p:txBody>
          </p:sp>
          <p:sp>
            <p:nvSpPr>
              <p:cNvPr id="65" name="Line 14"/>
              <p:cNvSpPr>
                <a:spLocks noChangeShapeType="1"/>
              </p:cNvSpPr>
              <p:nvPr/>
            </p:nvSpPr>
            <p:spPr bwMode="auto">
              <a:xfrm>
                <a:off x="3581" y="10905"/>
                <a:ext cx="0" cy="617"/>
              </a:xfrm>
              <a:prstGeom prst="line">
                <a:avLst/>
              </a:prstGeom>
              <a:noFill/>
              <a:ln w="9525">
                <a:solidFill>
                  <a:srgbClr val="000000"/>
                </a:solidFill>
                <a:round/>
                <a:headEnd/>
                <a:tailEnd/>
              </a:ln>
            </p:spPr>
            <p:txBody>
              <a:bodyPr/>
              <a:lstStyle/>
              <a:p>
                <a:endParaRPr lang="en-US"/>
              </a:p>
            </p:txBody>
          </p:sp>
          <p:sp>
            <p:nvSpPr>
              <p:cNvPr id="66" name="Line 15"/>
              <p:cNvSpPr>
                <a:spLocks noChangeShapeType="1"/>
              </p:cNvSpPr>
              <p:nvPr/>
            </p:nvSpPr>
            <p:spPr bwMode="auto">
              <a:xfrm>
                <a:off x="3581" y="11522"/>
                <a:ext cx="300" cy="0"/>
              </a:xfrm>
              <a:prstGeom prst="line">
                <a:avLst/>
              </a:prstGeom>
              <a:noFill/>
              <a:ln w="9525">
                <a:solidFill>
                  <a:srgbClr val="000000"/>
                </a:solidFill>
                <a:round/>
                <a:headEnd/>
                <a:tailEnd type="triangle" w="med" len="med"/>
              </a:ln>
            </p:spPr>
            <p:txBody>
              <a:bodyPr/>
              <a:lstStyle/>
              <a:p>
                <a:endParaRPr lang="en-US"/>
              </a:p>
            </p:txBody>
          </p:sp>
        </p:grpSp>
        <p:grpSp>
          <p:nvGrpSpPr>
            <p:cNvPr id="47" name="Group 46"/>
            <p:cNvGrpSpPr/>
            <p:nvPr/>
          </p:nvGrpSpPr>
          <p:grpSpPr>
            <a:xfrm>
              <a:off x="1619250" y="1314450"/>
              <a:ext cx="2647950" cy="5314950"/>
              <a:chOff x="1619250" y="1314450"/>
              <a:chExt cx="2647950" cy="5314950"/>
            </a:xfrm>
          </p:grpSpPr>
          <p:sp>
            <p:nvSpPr>
              <p:cNvPr id="48" name="File"/>
              <p:cNvSpPr>
                <a:spLocks noEditPoints="1" noChangeArrowheads="1"/>
              </p:cNvSpPr>
              <p:nvPr/>
            </p:nvSpPr>
            <p:spPr bwMode="auto">
              <a:xfrm>
                <a:off x="1619250" y="1314450"/>
                <a:ext cx="704850" cy="361950"/>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pPr>
                  <a:defRPr/>
                </a:pPr>
                <a:r>
                  <a:rPr lang="en-US" sz="1200" dirty="0">
                    <a:solidFill>
                      <a:schemeClr val="accent6">
                        <a:lumMod val="50000"/>
                      </a:schemeClr>
                    </a:solidFill>
                    <a:latin typeface="Arial" charset="0"/>
                    <a:cs typeface="Times New Roman" pitchFamily="18" charset="0"/>
                  </a:rPr>
                  <a:t>Zabc3</a:t>
                </a:r>
                <a:endParaRPr lang="en-US" dirty="0">
                  <a:solidFill>
                    <a:schemeClr val="accent6">
                      <a:lumMod val="50000"/>
                    </a:schemeClr>
                  </a:solidFill>
                  <a:latin typeface="Arial" charset="0"/>
                </a:endParaRPr>
              </a:p>
            </p:txBody>
          </p:sp>
          <p:sp>
            <p:nvSpPr>
              <p:cNvPr id="49" name="AutoShape 17"/>
              <p:cNvSpPr>
                <a:spLocks noEditPoints="1" noChangeArrowheads="1"/>
              </p:cNvSpPr>
              <p:nvPr/>
            </p:nvSpPr>
            <p:spPr bwMode="auto">
              <a:xfrm>
                <a:off x="2011755" y="3398837"/>
                <a:ext cx="914400" cy="361950"/>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nchor="ctr"/>
              <a:lstStyle/>
              <a:p>
                <a:pPr>
                  <a:defRPr/>
                </a:pPr>
                <a:r>
                  <a:rPr lang="en-US" sz="1000" dirty="0">
                    <a:solidFill>
                      <a:schemeClr val="accent6">
                        <a:lumMod val="50000"/>
                      </a:schemeClr>
                    </a:solidFill>
                    <a:latin typeface="Arial" charset="0"/>
                    <a:cs typeface="Times New Roman" pitchFamily="18" charset="0"/>
                  </a:rPr>
                  <a:t>Homework</a:t>
                </a:r>
                <a:endParaRPr lang="en-US" dirty="0">
                  <a:solidFill>
                    <a:schemeClr val="accent6">
                      <a:lumMod val="50000"/>
                    </a:schemeClr>
                  </a:solidFill>
                  <a:latin typeface="Arial" charset="0"/>
                </a:endParaRPr>
              </a:p>
            </p:txBody>
          </p:sp>
          <p:sp>
            <p:nvSpPr>
              <p:cNvPr id="50" name="Document"/>
              <p:cNvSpPr>
                <a:spLocks noEditPoints="1" noChangeArrowheads="1"/>
              </p:cNvSpPr>
              <p:nvPr/>
            </p:nvSpPr>
            <p:spPr bwMode="auto">
              <a:xfrm>
                <a:off x="1981200" y="1790701"/>
                <a:ext cx="914400" cy="5175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nchor="ctr"/>
              <a:lstStyle/>
              <a:p>
                <a:pPr>
                  <a:defRPr/>
                </a:pPr>
                <a:r>
                  <a:rPr lang="en-US" sz="1000" dirty="0">
                    <a:solidFill>
                      <a:schemeClr val="accent6">
                        <a:lumMod val="50000"/>
                      </a:schemeClr>
                    </a:solidFill>
                    <a:latin typeface="Arial" charset="0"/>
                    <a:cs typeface="Times New Roman" pitchFamily="18" charset="0"/>
                  </a:rPr>
                  <a:t>index.html</a:t>
                </a:r>
                <a:endParaRPr lang="en-US" dirty="0">
                  <a:solidFill>
                    <a:schemeClr val="accent6">
                      <a:lumMod val="50000"/>
                    </a:schemeClr>
                  </a:solidFill>
                  <a:latin typeface="Arial" charset="0"/>
                </a:endParaRPr>
              </a:p>
            </p:txBody>
          </p:sp>
          <p:sp>
            <p:nvSpPr>
              <p:cNvPr id="51" name="AutoShape 19"/>
              <p:cNvSpPr>
                <a:spLocks noEditPoints="1" noChangeArrowheads="1"/>
              </p:cNvSpPr>
              <p:nvPr/>
            </p:nvSpPr>
            <p:spPr bwMode="auto">
              <a:xfrm>
                <a:off x="1981200" y="2590800"/>
                <a:ext cx="1219200" cy="54107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nchor="ctr"/>
              <a:lstStyle/>
              <a:p>
                <a:pPr>
                  <a:defRPr/>
                </a:pPr>
                <a:r>
                  <a:rPr lang="en-US" sz="1000" dirty="0">
                    <a:solidFill>
                      <a:schemeClr val="accent6">
                        <a:lumMod val="50000"/>
                      </a:schemeClr>
                    </a:solidFill>
                    <a:latin typeface="Arial" charset="0"/>
                    <a:cs typeface="Times New Roman" pitchFamily="18" charset="0"/>
                  </a:rPr>
                  <a:t>myinterests.html</a:t>
                </a:r>
                <a:endParaRPr lang="en-US" dirty="0">
                  <a:solidFill>
                    <a:schemeClr val="accent6">
                      <a:lumMod val="50000"/>
                    </a:schemeClr>
                  </a:solidFill>
                  <a:latin typeface="Arial" charset="0"/>
                </a:endParaRPr>
              </a:p>
            </p:txBody>
          </p:sp>
          <p:sp>
            <p:nvSpPr>
              <p:cNvPr id="52" name="AutoShape 20"/>
              <p:cNvSpPr>
                <a:spLocks noEditPoints="1" noChangeArrowheads="1"/>
              </p:cNvSpPr>
              <p:nvPr/>
            </p:nvSpPr>
            <p:spPr bwMode="auto">
              <a:xfrm>
                <a:off x="2609850" y="4800600"/>
                <a:ext cx="914400" cy="361950"/>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nchor="ctr"/>
              <a:lstStyle/>
              <a:p>
                <a:pPr>
                  <a:defRPr/>
                </a:pPr>
                <a:r>
                  <a:rPr lang="en-US" sz="1000" dirty="0">
                    <a:solidFill>
                      <a:schemeClr val="accent6">
                        <a:lumMod val="50000"/>
                      </a:schemeClr>
                    </a:solidFill>
                    <a:latin typeface="Arial" charset="0"/>
                    <a:cs typeface="Times New Roman" pitchFamily="18" charset="0"/>
                  </a:rPr>
                  <a:t>HW1</a:t>
                </a:r>
                <a:endParaRPr lang="en-US" dirty="0">
                  <a:solidFill>
                    <a:schemeClr val="accent6">
                      <a:lumMod val="50000"/>
                    </a:schemeClr>
                  </a:solidFill>
                  <a:latin typeface="Arial" charset="0"/>
                </a:endParaRPr>
              </a:p>
            </p:txBody>
          </p:sp>
          <p:sp>
            <p:nvSpPr>
              <p:cNvPr id="53" name="AutoShape 21"/>
              <p:cNvSpPr>
                <a:spLocks noEditPoints="1" noChangeArrowheads="1"/>
              </p:cNvSpPr>
              <p:nvPr/>
            </p:nvSpPr>
            <p:spPr bwMode="auto">
              <a:xfrm>
                <a:off x="2609850" y="5427395"/>
                <a:ext cx="914400" cy="361950"/>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nchor="ctr"/>
              <a:lstStyle/>
              <a:p>
                <a:pPr>
                  <a:defRPr/>
                </a:pPr>
                <a:r>
                  <a:rPr lang="en-US" sz="1000" dirty="0">
                    <a:solidFill>
                      <a:schemeClr val="accent6">
                        <a:lumMod val="50000"/>
                      </a:schemeClr>
                    </a:solidFill>
                    <a:latin typeface="Arial" charset="0"/>
                    <a:cs typeface="Times New Roman" pitchFamily="18" charset="0"/>
                  </a:rPr>
                  <a:t>HW2</a:t>
                </a:r>
                <a:endParaRPr lang="en-US" dirty="0">
                  <a:solidFill>
                    <a:schemeClr val="accent6">
                      <a:lumMod val="50000"/>
                    </a:schemeClr>
                  </a:solidFill>
                  <a:latin typeface="Arial" charset="0"/>
                </a:endParaRPr>
              </a:p>
            </p:txBody>
          </p:sp>
          <p:sp>
            <p:nvSpPr>
              <p:cNvPr id="54" name="AutoShape 22"/>
              <p:cNvSpPr>
                <a:spLocks noEditPoints="1" noChangeArrowheads="1"/>
              </p:cNvSpPr>
              <p:nvPr/>
            </p:nvSpPr>
            <p:spPr bwMode="auto">
              <a:xfrm>
                <a:off x="2552700" y="3947161"/>
                <a:ext cx="1263450" cy="456933"/>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nchor="ctr"/>
              <a:lstStyle/>
              <a:p>
                <a:pPr>
                  <a:defRPr/>
                </a:pPr>
                <a:r>
                  <a:rPr lang="en-US" sz="1000" dirty="0">
                    <a:solidFill>
                      <a:schemeClr val="accent6">
                        <a:lumMod val="50000"/>
                      </a:schemeClr>
                    </a:solidFill>
                    <a:latin typeface="Arial" charset="0"/>
                    <a:cs typeface="Times New Roman" pitchFamily="18" charset="0"/>
                  </a:rPr>
                  <a:t>homework.html</a:t>
                </a:r>
                <a:endParaRPr lang="en-US" dirty="0">
                  <a:solidFill>
                    <a:schemeClr val="accent6">
                      <a:lumMod val="50000"/>
                    </a:schemeClr>
                  </a:solidFill>
                  <a:latin typeface="Arial" charset="0"/>
                </a:endParaRPr>
              </a:p>
            </p:txBody>
          </p:sp>
          <p:sp>
            <p:nvSpPr>
              <p:cNvPr id="55" name="AutoShape 23"/>
              <p:cNvSpPr>
                <a:spLocks noEditPoints="1" noChangeArrowheads="1"/>
              </p:cNvSpPr>
              <p:nvPr/>
            </p:nvSpPr>
            <p:spPr bwMode="auto">
              <a:xfrm>
                <a:off x="3009900" y="6010884"/>
                <a:ext cx="1257300" cy="618516"/>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nchor="ctr"/>
              <a:lstStyle/>
              <a:p>
                <a:pPr>
                  <a:defRPr/>
                </a:pPr>
                <a:r>
                  <a:rPr lang="en-US" sz="1000" dirty="0">
                    <a:solidFill>
                      <a:schemeClr val="accent6">
                        <a:lumMod val="50000"/>
                      </a:schemeClr>
                    </a:solidFill>
                    <a:latin typeface="Arial" charset="0"/>
                    <a:cs typeface="Times New Roman" pitchFamily="18" charset="0"/>
                  </a:rPr>
                  <a:t>Homework2.html</a:t>
                </a:r>
                <a:endParaRPr lang="en-US" dirty="0">
                  <a:solidFill>
                    <a:schemeClr val="accent6">
                      <a:lumMod val="50000"/>
                    </a:schemeClr>
                  </a:solidFill>
                  <a:latin typeface="Arial" charset="0"/>
                </a:endParaRPr>
              </a:p>
            </p:txBody>
          </p:sp>
        </p:grpSp>
      </p:grpSp>
      <p:sp>
        <p:nvSpPr>
          <p:cNvPr id="67" name="Rectangle 66"/>
          <p:cNvSpPr/>
          <p:nvPr/>
        </p:nvSpPr>
        <p:spPr>
          <a:xfrm>
            <a:off x="8689942" y="585211"/>
            <a:ext cx="1470581" cy="697583"/>
          </a:xfrm>
          <a:prstGeom prst="rect">
            <a:avLst/>
          </a:prstGeom>
          <a:noFill/>
          <a:ln w="28575">
            <a:solidFill>
              <a:srgbClr val="FF0000"/>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Line 13"/>
          <p:cNvSpPr>
            <a:spLocks noChangeShapeType="1"/>
          </p:cNvSpPr>
          <p:nvPr/>
        </p:nvSpPr>
        <p:spPr bwMode="auto">
          <a:xfrm flipH="1">
            <a:off x="9158533" y="4484404"/>
            <a:ext cx="327585" cy="0"/>
          </a:xfrm>
          <a:prstGeom prst="line">
            <a:avLst/>
          </a:prstGeom>
          <a:noFill/>
          <a:ln w="38100">
            <a:solidFill>
              <a:srgbClr val="FF0000"/>
            </a:solidFill>
            <a:round/>
            <a:headEnd/>
            <a:tailEnd type="triangle" w="med" len="med"/>
          </a:ln>
          <a:effectLst>
            <a:glow rad="101600">
              <a:schemeClr val="accent5">
                <a:satMod val="175000"/>
                <a:alpha val="40000"/>
              </a:schemeClr>
            </a:glow>
          </a:effectLst>
        </p:spPr>
        <p:txBody>
          <a:bodyPr/>
          <a:lstStyle/>
          <a:p>
            <a:endParaRPr lang="en-US"/>
          </a:p>
        </p:txBody>
      </p:sp>
      <p:sp>
        <p:nvSpPr>
          <p:cNvPr id="70" name="Line 15"/>
          <p:cNvSpPr>
            <a:spLocks noChangeShapeType="1"/>
          </p:cNvSpPr>
          <p:nvPr/>
        </p:nvSpPr>
        <p:spPr bwMode="auto">
          <a:xfrm flipH="1">
            <a:off x="9583329" y="5176126"/>
            <a:ext cx="261004" cy="0"/>
          </a:xfrm>
          <a:prstGeom prst="line">
            <a:avLst/>
          </a:prstGeom>
          <a:noFill/>
          <a:ln w="38100">
            <a:solidFill>
              <a:srgbClr val="FF0000"/>
            </a:solidFill>
            <a:round/>
            <a:headEnd/>
            <a:tailEnd type="triangle" w="med" len="med"/>
          </a:ln>
          <a:effectLst>
            <a:glow rad="101600">
              <a:schemeClr val="accent5">
                <a:satMod val="175000"/>
                <a:alpha val="40000"/>
              </a:schemeClr>
            </a:glow>
          </a:effectLst>
        </p:spPr>
        <p:txBody>
          <a:bodyPr/>
          <a:lstStyle/>
          <a:p>
            <a:endParaRPr lang="en-US"/>
          </a:p>
        </p:txBody>
      </p:sp>
      <p:sp>
        <p:nvSpPr>
          <p:cNvPr id="72" name="Line 10"/>
          <p:cNvSpPr>
            <a:spLocks noChangeShapeType="1"/>
          </p:cNvSpPr>
          <p:nvPr/>
        </p:nvSpPr>
        <p:spPr bwMode="auto">
          <a:xfrm>
            <a:off x="9158533" y="2638997"/>
            <a:ext cx="0" cy="386547"/>
          </a:xfrm>
          <a:prstGeom prst="line">
            <a:avLst/>
          </a:prstGeom>
          <a:noFill/>
          <a:ln w="9525">
            <a:solidFill>
              <a:srgbClr val="000000"/>
            </a:solidFill>
            <a:round/>
            <a:headEnd/>
            <a:tailEnd/>
          </a:ln>
        </p:spPr>
        <p:txBody>
          <a:bodyPr/>
          <a:lstStyle/>
          <a:p>
            <a:endParaRPr lang="en-US"/>
          </a:p>
        </p:txBody>
      </p:sp>
      <p:sp>
        <p:nvSpPr>
          <p:cNvPr id="73" name="Rectangle 72"/>
          <p:cNvSpPr/>
          <p:nvPr/>
        </p:nvSpPr>
        <p:spPr>
          <a:xfrm>
            <a:off x="9730033" y="4802407"/>
            <a:ext cx="1623767" cy="864968"/>
          </a:xfrm>
          <a:prstGeom prst="rect">
            <a:avLst/>
          </a:prstGeom>
          <a:noFill/>
          <a:ln w="28575">
            <a:solidFill>
              <a:srgbClr val="FF0000"/>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Line 13"/>
          <p:cNvSpPr>
            <a:spLocks noChangeShapeType="1"/>
          </p:cNvSpPr>
          <p:nvPr/>
        </p:nvSpPr>
        <p:spPr bwMode="auto">
          <a:xfrm flipH="1" flipV="1">
            <a:off x="9155096" y="2680558"/>
            <a:ext cx="0" cy="1766850"/>
          </a:xfrm>
          <a:prstGeom prst="line">
            <a:avLst/>
          </a:prstGeom>
          <a:noFill/>
          <a:ln w="38100">
            <a:solidFill>
              <a:srgbClr val="FF0000"/>
            </a:solidFill>
            <a:round/>
            <a:headEnd/>
            <a:tailEnd type="triangle" w="med" len="med"/>
          </a:ln>
          <a:effectLst>
            <a:glow rad="101600">
              <a:schemeClr val="accent5">
                <a:satMod val="175000"/>
                <a:alpha val="40000"/>
              </a:schemeClr>
            </a:glow>
          </a:effectLst>
        </p:spPr>
        <p:txBody>
          <a:bodyPr/>
          <a:lstStyle/>
          <a:p>
            <a:endParaRPr lang="en-US"/>
          </a:p>
        </p:txBody>
      </p:sp>
      <p:sp>
        <p:nvSpPr>
          <p:cNvPr id="76" name="Line 13"/>
          <p:cNvSpPr>
            <a:spLocks noChangeShapeType="1"/>
          </p:cNvSpPr>
          <p:nvPr/>
        </p:nvSpPr>
        <p:spPr bwMode="auto">
          <a:xfrm flipH="1">
            <a:off x="8584349" y="2440426"/>
            <a:ext cx="327585" cy="0"/>
          </a:xfrm>
          <a:prstGeom prst="line">
            <a:avLst/>
          </a:prstGeom>
          <a:noFill/>
          <a:ln w="38100">
            <a:solidFill>
              <a:srgbClr val="FF0000"/>
            </a:solidFill>
            <a:round/>
            <a:headEnd/>
            <a:tailEnd type="triangle" w="med" len="med"/>
          </a:ln>
          <a:effectLst>
            <a:glow rad="101600">
              <a:schemeClr val="accent5">
                <a:satMod val="175000"/>
                <a:alpha val="40000"/>
              </a:schemeClr>
            </a:glow>
          </a:effectLst>
        </p:spPr>
        <p:txBody>
          <a:bodyPr/>
          <a:lstStyle/>
          <a:p>
            <a:endParaRPr lang="en-US"/>
          </a:p>
        </p:txBody>
      </p:sp>
      <p:sp>
        <p:nvSpPr>
          <p:cNvPr id="77" name="Line 13"/>
          <p:cNvSpPr>
            <a:spLocks noChangeShapeType="1"/>
          </p:cNvSpPr>
          <p:nvPr/>
        </p:nvSpPr>
        <p:spPr bwMode="auto">
          <a:xfrm flipH="1" flipV="1">
            <a:off x="9615733" y="4674610"/>
            <a:ext cx="1443" cy="461898"/>
          </a:xfrm>
          <a:prstGeom prst="line">
            <a:avLst/>
          </a:prstGeom>
          <a:noFill/>
          <a:ln w="38100">
            <a:solidFill>
              <a:srgbClr val="FF0000"/>
            </a:solidFill>
            <a:round/>
            <a:headEnd/>
            <a:tailEnd type="triangle" w="med" len="med"/>
          </a:ln>
          <a:effectLst>
            <a:glow rad="101600">
              <a:schemeClr val="accent5">
                <a:satMod val="175000"/>
                <a:alpha val="40000"/>
              </a:schemeClr>
            </a:glow>
          </a:effectLst>
        </p:spPr>
        <p:txBody>
          <a:bodyPr/>
          <a:lstStyle/>
          <a:p>
            <a:endParaRPr lang="en-US"/>
          </a:p>
        </p:txBody>
      </p:sp>
      <p:sp>
        <p:nvSpPr>
          <p:cNvPr id="78" name="Line 13"/>
          <p:cNvSpPr>
            <a:spLocks noChangeShapeType="1"/>
          </p:cNvSpPr>
          <p:nvPr/>
        </p:nvSpPr>
        <p:spPr bwMode="auto">
          <a:xfrm flipH="1" flipV="1">
            <a:off x="8592137" y="762587"/>
            <a:ext cx="0" cy="1623240"/>
          </a:xfrm>
          <a:prstGeom prst="line">
            <a:avLst/>
          </a:prstGeom>
          <a:noFill/>
          <a:ln w="38100">
            <a:solidFill>
              <a:srgbClr val="FF0000"/>
            </a:solidFill>
            <a:round/>
            <a:headEnd/>
            <a:tailEnd type="triangle" w="med" len="med"/>
          </a:ln>
          <a:effectLst>
            <a:glow rad="101600">
              <a:schemeClr val="accent5">
                <a:satMod val="175000"/>
                <a:alpha val="40000"/>
              </a:schemeClr>
            </a:glow>
          </a:effectLst>
        </p:spPr>
        <p:txBody>
          <a:bodyPr/>
          <a:lstStyle/>
          <a:p>
            <a:endParaRPr lang="en-US"/>
          </a:p>
        </p:txBody>
      </p:sp>
      <p:sp>
        <p:nvSpPr>
          <p:cNvPr id="79" name="Line 13"/>
          <p:cNvSpPr>
            <a:spLocks noChangeShapeType="1"/>
          </p:cNvSpPr>
          <p:nvPr/>
        </p:nvSpPr>
        <p:spPr bwMode="auto">
          <a:xfrm>
            <a:off x="8584349" y="718454"/>
            <a:ext cx="231284" cy="0"/>
          </a:xfrm>
          <a:prstGeom prst="line">
            <a:avLst/>
          </a:prstGeom>
          <a:noFill/>
          <a:ln w="38100">
            <a:solidFill>
              <a:srgbClr val="FF0000"/>
            </a:solidFill>
            <a:round/>
            <a:headEnd/>
            <a:tailEnd type="triangle" w="med" len="med"/>
          </a:ln>
          <a:effectLst>
            <a:glow rad="101600">
              <a:schemeClr val="accent5">
                <a:satMod val="175000"/>
                <a:alpha val="40000"/>
              </a:schemeClr>
            </a:glow>
          </a:effectLst>
        </p:spPr>
        <p:txBody>
          <a:bodyPr/>
          <a:lstStyle/>
          <a:p>
            <a:endParaRPr lang="en-US"/>
          </a:p>
        </p:txBody>
      </p:sp>
      <p:sp>
        <p:nvSpPr>
          <p:cNvPr id="2" name="TextBox 1"/>
          <p:cNvSpPr txBox="1"/>
          <p:nvPr/>
        </p:nvSpPr>
        <p:spPr>
          <a:xfrm>
            <a:off x="7893442" y="2265555"/>
            <a:ext cx="457176" cy="461665"/>
          </a:xfrm>
          <a:prstGeom prst="rect">
            <a:avLst/>
          </a:prstGeom>
          <a:noFill/>
        </p:spPr>
        <p:txBody>
          <a:bodyPr wrap="none" rtlCol="0">
            <a:spAutoFit/>
          </a:bodyPr>
          <a:lstStyle/>
          <a:p>
            <a:r>
              <a:rPr lang="en-US" sz="2400" dirty="0">
                <a:solidFill>
                  <a:srgbClr val="FF0000"/>
                </a:solidFill>
              </a:rPr>
              <a:t>../</a:t>
            </a:r>
          </a:p>
        </p:txBody>
      </p:sp>
      <p:sp>
        <p:nvSpPr>
          <p:cNvPr id="80" name="TextBox 79"/>
          <p:cNvSpPr txBox="1"/>
          <p:nvPr/>
        </p:nvSpPr>
        <p:spPr>
          <a:xfrm>
            <a:off x="7893442" y="144563"/>
            <a:ext cx="457176" cy="461665"/>
          </a:xfrm>
          <a:prstGeom prst="rect">
            <a:avLst/>
          </a:prstGeom>
          <a:noFill/>
        </p:spPr>
        <p:txBody>
          <a:bodyPr wrap="none" rtlCol="0">
            <a:spAutoFit/>
          </a:bodyPr>
          <a:lstStyle/>
          <a:p>
            <a:r>
              <a:rPr lang="en-US" sz="2400" dirty="0">
                <a:solidFill>
                  <a:srgbClr val="FF0000"/>
                </a:solidFill>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wipe(right)">
                                      <p:cBhvr>
                                        <p:cTn id="12" dur="500"/>
                                        <p:tgtEl>
                                          <p:spTgt spid="70"/>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77"/>
                                        </p:tgtEl>
                                        <p:attrNameLst>
                                          <p:attrName>style.visibility</p:attrName>
                                        </p:attrNameLst>
                                      </p:cBhvr>
                                      <p:to>
                                        <p:strVal val="visible"/>
                                      </p:to>
                                    </p:set>
                                    <p:animEffect transition="in" filter="wipe(down)">
                                      <p:cBhvr>
                                        <p:cTn id="16" dur="500"/>
                                        <p:tgtEl>
                                          <p:spTgt spid="7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68"/>
                                        </p:tgtEl>
                                        <p:attrNameLst>
                                          <p:attrName>style.visibility</p:attrName>
                                        </p:attrNameLst>
                                      </p:cBhvr>
                                      <p:to>
                                        <p:strVal val="visible"/>
                                      </p:to>
                                    </p:set>
                                    <p:animEffect transition="in" filter="wipe(right)">
                                      <p:cBhvr>
                                        <p:cTn id="21" dur="500"/>
                                        <p:tgtEl>
                                          <p:spTgt spid="68"/>
                                        </p:tgtEl>
                                      </p:cBhvr>
                                    </p:animEffect>
                                  </p:childTnLst>
                                </p:cTn>
                              </p:par>
                            </p:childTnLst>
                          </p:cTn>
                        </p:par>
                        <p:par>
                          <p:cTn id="22" fill="hold">
                            <p:stCondLst>
                              <p:cond delay="500"/>
                            </p:stCondLst>
                            <p:childTnLst>
                              <p:par>
                                <p:cTn id="23" presetID="22" presetClass="entr" presetSubtype="4" fill="hold" grpId="0" nodeType="afterEffect">
                                  <p:stCondLst>
                                    <p:cond delay="0"/>
                                  </p:stCondLst>
                                  <p:childTnLst>
                                    <p:set>
                                      <p:cBhvr>
                                        <p:cTn id="24" dur="1" fill="hold">
                                          <p:stCondLst>
                                            <p:cond delay="0"/>
                                          </p:stCondLst>
                                        </p:cTn>
                                        <p:tgtEl>
                                          <p:spTgt spid="75"/>
                                        </p:tgtEl>
                                        <p:attrNameLst>
                                          <p:attrName>style.visibility</p:attrName>
                                        </p:attrNameLst>
                                      </p:cBhvr>
                                      <p:to>
                                        <p:strVal val="visible"/>
                                      </p:to>
                                    </p:set>
                                    <p:animEffect transition="in" filter="wipe(down)">
                                      <p:cBhvr>
                                        <p:cTn id="25" dur="500"/>
                                        <p:tgtEl>
                                          <p:spTgt spid="7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right)">
                                      <p:cBhvr>
                                        <p:cTn id="33" dur="500"/>
                                        <p:tgtEl>
                                          <p:spTgt spid="76"/>
                                        </p:tgtEl>
                                      </p:cBhvr>
                                    </p:animEffect>
                                  </p:childTnLst>
                                </p:cTn>
                              </p:par>
                            </p:childTnLst>
                          </p:cTn>
                        </p:par>
                        <p:par>
                          <p:cTn id="34" fill="hold">
                            <p:stCondLst>
                              <p:cond delay="500"/>
                            </p:stCondLst>
                            <p:childTnLst>
                              <p:par>
                                <p:cTn id="35" presetID="22" presetClass="entr" presetSubtype="4" fill="hold" grpId="0" nodeType="afterEffect">
                                  <p:stCondLst>
                                    <p:cond delay="0"/>
                                  </p:stCondLst>
                                  <p:childTnLst>
                                    <p:set>
                                      <p:cBhvr>
                                        <p:cTn id="36" dur="1" fill="hold">
                                          <p:stCondLst>
                                            <p:cond delay="0"/>
                                          </p:stCondLst>
                                        </p:cTn>
                                        <p:tgtEl>
                                          <p:spTgt spid="78"/>
                                        </p:tgtEl>
                                        <p:attrNameLst>
                                          <p:attrName>style.visibility</p:attrName>
                                        </p:attrNameLst>
                                      </p:cBhvr>
                                      <p:to>
                                        <p:strVal val="visible"/>
                                      </p:to>
                                    </p:set>
                                    <p:animEffect transition="in" filter="wipe(down)">
                                      <p:cBhvr>
                                        <p:cTn id="37" dur="500"/>
                                        <p:tgtEl>
                                          <p:spTgt spid="7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0"/>
                                        </p:tgtEl>
                                        <p:attrNameLst>
                                          <p:attrName>style.visibility</p:attrName>
                                        </p:attrNameLst>
                                      </p:cBhvr>
                                      <p:to>
                                        <p:strVal val="visible"/>
                                      </p:to>
                                    </p:set>
                                    <p:animEffect transition="in" filter="fade">
                                      <p:cBhvr>
                                        <p:cTn id="40" dur="500"/>
                                        <p:tgtEl>
                                          <p:spTgt spid="80"/>
                                        </p:tgtEl>
                                      </p:cBhvr>
                                    </p:animEffect>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79"/>
                                        </p:tgtEl>
                                        <p:attrNameLst>
                                          <p:attrName>style.visibility</p:attrName>
                                        </p:attrNameLst>
                                      </p:cBhvr>
                                      <p:to>
                                        <p:strVal val="visible"/>
                                      </p:to>
                                    </p:set>
                                    <p:animEffect transition="in" filter="wipe(left)">
                                      <p:cBhvr>
                                        <p:cTn id="44" dur="500"/>
                                        <p:tgtEl>
                                          <p:spTgt spid="79"/>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67"/>
                                        </p:tgtEl>
                                        <p:attrNameLst>
                                          <p:attrName>style.visibility</p:attrName>
                                        </p:attrNameLst>
                                      </p:cBhvr>
                                      <p:to>
                                        <p:strVal val="visible"/>
                                      </p:to>
                                    </p:set>
                                    <p:animEffect transition="in" filter="fade">
                                      <p:cBhvr>
                                        <p:cTn id="4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70" grpId="0" animBg="1"/>
      <p:bldP spid="73" grpId="0" animBg="1"/>
      <p:bldP spid="75" grpId="0" animBg="1"/>
      <p:bldP spid="76" grpId="0" animBg="1"/>
      <p:bldP spid="77" grpId="0" animBg="1"/>
      <p:bldP spid="78" grpId="0" animBg="1"/>
      <p:bldP spid="79" grpId="0" animBg="1"/>
      <p:bldP spid="2" grpId="0"/>
      <p:bldP spid="8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BE02F3-C63C-4C64-889A-984DF6AEFE7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Lst>
          </a:blip>
          <a:stretch>
            <a:fillRect/>
          </a:stretch>
        </p:blipFill>
        <p:spPr>
          <a:xfrm>
            <a:off x="87086" y="0"/>
            <a:ext cx="12017828" cy="6858000"/>
          </a:xfrm>
          <a:prstGeom prst="rect">
            <a:avLst/>
          </a:prstGeom>
          <a:ln>
            <a:solidFill>
              <a:schemeClr val="accent1"/>
            </a:solidFill>
          </a:ln>
        </p:spPr>
      </p:pic>
      <p:sp>
        <p:nvSpPr>
          <p:cNvPr id="7" name="TextBox 6">
            <a:extLst>
              <a:ext uri="{FF2B5EF4-FFF2-40B4-BE49-F238E27FC236}">
                <a16:creationId xmlns:a16="http://schemas.microsoft.com/office/drawing/2014/main" id="{59BFEBD1-0F4E-4D56-8749-C37ED51C7105}"/>
              </a:ext>
            </a:extLst>
          </p:cNvPr>
          <p:cNvSpPr txBox="1"/>
          <p:nvPr/>
        </p:nvSpPr>
        <p:spPr>
          <a:xfrm>
            <a:off x="1086928" y="1828800"/>
            <a:ext cx="1621766" cy="369332"/>
          </a:xfrm>
          <a:prstGeom prst="rect">
            <a:avLst/>
          </a:prstGeom>
          <a:noFill/>
        </p:spPr>
        <p:txBody>
          <a:bodyPr wrap="square" rtlCol="0">
            <a:spAutoFit/>
          </a:bodyPr>
          <a:lstStyle/>
          <a:p>
            <a:pPr algn="ctr"/>
            <a:r>
              <a:rPr lang="en-US" dirty="0">
                <a:solidFill>
                  <a:srgbClr val="FF0000"/>
                </a:solidFill>
              </a:rPr>
              <a:t>‘WEB ROOT’</a:t>
            </a:r>
          </a:p>
        </p:txBody>
      </p:sp>
      <p:cxnSp>
        <p:nvCxnSpPr>
          <p:cNvPr id="9" name="Straight Arrow Connector 8">
            <a:extLst>
              <a:ext uri="{FF2B5EF4-FFF2-40B4-BE49-F238E27FC236}">
                <a16:creationId xmlns:a16="http://schemas.microsoft.com/office/drawing/2014/main" id="{8AC662FC-3CDD-40DA-9120-9838963A8A1C}"/>
              </a:ext>
            </a:extLst>
          </p:cNvPr>
          <p:cNvCxnSpPr>
            <a:cxnSpLocks/>
          </p:cNvCxnSpPr>
          <p:nvPr/>
        </p:nvCxnSpPr>
        <p:spPr>
          <a:xfrm flipV="1">
            <a:off x="2562045" y="396816"/>
            <a:ext cx="1785668" cy="15182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EFDB356-7819-408C-9612-B4FA196E146B}"/>
              </a:ext>
            </a:extLst>
          </p:cNvPr>
          <p:cNvSpPr txBox="1"/>
          <p:nvPr/>
        </p:nvSpPr>
        <p:spPr>
          <a:xfrm>
            <a:off x="1593011" y="2127214"/>
            <a:ext cx="1621766" cy="369332"/>
          </a:xfrm>
          <a:prstGeom prst="rect">
            <a:avLst/>
          </a:prstGeom>
          <a:noFill/>
        </p:spPr>
        <p:txBody>
          <a:bodyPr wrap="square" rtlCol="0">
            <a:spAutoFit/>
          </a:bodyPr>
          <a:lstStyle/>
          <a:p>
            <a:pPr algn="ctr"/>
            <a:r>
              <a:rPr lang="en-US" dirty="0">
                <a:solidFill>
                  <a:srgbClr val="FF0000"/>
                </a:solidFill>
              </a:rPr>
              <a:t>LANDING PAGE</a:t>
            </a:r>
          </a:p>
        </p:txBody>
      </p:sp>
      <p:cxnSp>
        <p:nvCxnSpPr>
          <p:cNvPr id="12" name="Straight Arrow Connector 11">
            <a:extLst>
              <a:ext uri="{FF2B5EF4-FFF2-40B4-BE49-F238E27FC236}">
                <a16:creationId xmlns:a16="http://schemas.microsoft.com/office/drawing/2014/main" id="{220832D0-F3C8-4004-B976-ACD15B0856B3}"/>
              </a:ext>
            </a:extLst>
          </p:cNvPr>
          <p:cNvCxnSpPr>
            <a:cxnSpLocks/>
          </p:cNvCxnSpPr>
          <p:nvPr/>
        </p:nvCxnSpPr>
        <p:spPr>
          <a:xfrm flipV="1">
            <a:off x="3068128" y="695230"/>
            <a:ext cx="1785668" cy="15182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A19D709-4888-41A3-B9A0-71045B4DD28E}"/>
              </a:ext>
            </a:extLst>
          </p:cNvPr>
          <p:cNvSpPr txBox="1"/>
          <p:nvPr/>
        </p:nvSpPr>
        <p:spPr>
          <a:xfrm>
            <a:off x="1446362" y="3152001"/>
            <a:ext cx="1621766" cy="369332"/>
          </a:xfrm>
          <a:prstGeom prst="rect">
            <a:avLst/>
          </a:prstGeom>
          <a:noFill/>
        </p:spPr>
        <p:txBody>
          <a:bodyPr wrap="square" rtlCol="0">
            <a:spAutoFit/>
          </a:bodyPr>
          <a:lstStyle/>
          <a:p>
            <a:pPr algn="ctr"/>
            <a:r>
              <a:rPr lang="en-US" dirty="0">
                <a:solidFill>
                  <a:srgbClr val="FF0000"/>
                </a:solidFill>
              </a:rPr>
              <a:t>SUBFOLDERS</a:t>
            </a:r>
          </a:p>
        </p:txBody>
      </p:sp>
      <p:cxnSp>
        <p:nvCxnSpPr>
          <p:cNvPr id="14" name="Straight Arrow Connector 13">
            <a:extLst>
              <a:ext uri="{FF2B5EF4-FFF2-40B4-BE49-F238E27FC236}">
                <a16:creationId xmlns:a16="http://schemas.microsoft.com/office/drawing/2014/main" id="{34AC83AF-F1BA-40C7-AF2B-5B038612C3EB}"/>
              </a:ext>
            </a:extLst>
          </p:cNvPr>
          <p:cNvCxnSpPr>
            <a:cxnSpLocks/>
          </p:cNvCxnSpPr>
          <p:nvPr/>
        </p:nvCxnSpPr>
        <p:spPr>
          <a:xfrm flipV="1">
            <a:off x="2921479" y="1017917"/>
            <a:ext cx="1799223" cy="22203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426F73E-AAFF-4394-BF21-CC9F8225959D}"/>
              </a:ext>
            </a:extLst>
          </p:cNvPr>
          <p:cNvCxnSpPr>
            <a:cxnSpLocks/>
          </p:cNvCxnSpPr>
          <p:nvPr/>
        </p:nvCxnSpPr>
        <p:spPr>
          <a:xfrm flipV="1">
            <a:off x="2921479" y="1691898"/>
            <a:ext cx="1799223" cy="154636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C665918-6352-4315-85E1-D3B520CD3104}"/>
              </a:ext>
            </a:extLst>
          </p:cNvPr>
          <p:cNvCxnSpPr>
            <a:cxnSpLocks/>
          </p:cNvCxnSpPr>
          <p:nvPr/>
        </p:nvCxnSpPr>
        <p:spPr>
          <a:xfrm>
            <a:off x="2921479" y="3238265"/>
            <a:ext cx="1799223" cy="9713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0C02734-59DC-4E04-8239-7D0321C0A0B8}"/>
              </a:ext>
            </a:extLst>
          </p:cNvPr>
          <p:cNvCxnSpPr>
            <a:cxnSpLocks/>
          </p:cNvCxnSpPr>
          <p:nvPr/>
        </p:nvCxnSpPr>
        <p:spPr>
          <a:xfrm>
            <a:off x="2921479" y="3238265"/>
            <a:ext cx="1932317" cy="224813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2885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3500"/>
                            </p:stCondLst>
                            <p:childTnLst>
                              <p:par>
                                <p:cTn id="25" presetID="22" presetClass="entr" presetSubtype="8"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par>
                          <p:cTn id="28" fill="hold">
                            <p:stCondLst>
                              <p:cond delay="4000"/>
                            </p:stCondLst>
                            <p:childTnLst>
                              <p:par>
                                <p:cTn id="29" presetID="22" presetClass="entr" presetSubtype="8"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childTnLst>
                          </p:cTn>
                        </p:par>
                        <p:par>
                          <p:cTn id="32" fill="hold">
                            <p:stCondLst>
                              <p:cond delay="45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5000"/>
                            </p:stCondLst>
                            <p:childTnLst>
                              <p:par>
                                <p:cTn id="37" presetID="22" presetClass="entr" presetSubtype="8"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left)">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5DEB28-9E5C-4FFF-8F75-83AB345C65EA}"/>
              </a:ext>
            </a:extLst>
          </p:cNvPr>
          <p:cNvPicPr>
            <a:picLocks noChangeAspect="1"/>
          </p:cNvPicPr>
          <p:nvPr/>
        </p:nvPicPr>
        <p:blipFill rotWithShape="1">
          <a:blip r:embed="rId2"/>
          <a:srcRect b="26318"/>
          <a:stretch/>
        </p:blipFill>
        <p:spPr>
          <a:xfrm>
            <a:off x="5994925" y="73464"/>
            <a:ext cx="2090024" cy="6249323"/>
          </a:xfrm>
          <a:prstGeom prst="rect">
            <a:avLst/>
          </a:prstGeom>
          <a:ln>
            <a:solidFill>
              <a:srgbClr val="0070C0"/>
            </a:solidFill>
          </a:ln>
        </p:spPr>
      </p:pic>
      <p:sp>
        <p:nvSpPr>
          <p:cNvPr id="7" name="TextBox 6">
            <a:extLst>
              <a:ext uri="{FF2B5EF4-FFF2-40B4-BE49-F238E27FC236}">
                <a16:creationId xmlns:a16="http://schemas.microsoft.com/office/drawing/2014/main" id="{59BFEBD1-0F4E-4D56-8749-C37ED51C7105}"/>
              </a:ext>
            </a:extLst>
          </p:cNvPr>
          <p:cNvSpPr txBox="1"/>
          <p:nvPr/>
        </p:nvSpPr>
        <p:spPr>
          <a:xfrm>
            <a:off x="1979255" y="1478953"/>
            <a:ext cx="1621766" cy="400110"/>
          </a:xfrm>
          <a:prstGeom prst="rect">
            <a:avLst/>
          </a:prstGeom>
          <a:noFill/>
        </p:spPr>
        <p:txBody>
          <a:bodyPr wrap="square" rtlCol="0">
            <a:spAutoFit/>
          </a:bodyPr>
          <a:lstStyle/>
          <a:p>
            <a:pPr algn="ctr"/>
            <a:r>
              <a:rPr lang="en-US" sz="2000" dirty="0">
                <a:solidFill>
                  <a:srgbClr val="FF0000"/>
                </a:solidFill>
              </a:rPr>
              <a:t>‘WEB ROOT’</a:t>
            </a:r>
          </a:p>
        </p:txBody>
      </p:sp>
      <p:cxnSp>
        <p:nvCxnSpPr>
          <p:cNvPr id="9" name="Straight Arrow Connector 8">
            <a:extLst>
              <a:ext uri="{FF2B5EF4-FFF2-40B4-BE49-F238E27FC236}">
                <a16:creationId xmlns:a16="http://schemas.microsoft.com/office/drawing/2014/main" id="{8AC662FC-3CDD-40DA-9120-9838963A8A1C}"/>
              </a:ext>
            </a:extLst>
          </p:cNvPr>
          <p:cNvCxnSpPr>
            <a:cxnSpLocks/>
          </p:cNvCxnSpPr>
          <p:nvPr/>
        </p:nvCxnSpPr>
        <p:spPr>
          <a:xfrm flipV="1">
            <a:off x="3454372" y="502489"/>
            <a:ext cx="2540553" cy="105593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EFDB356-7819-408C-9612-B4FA196E146B}"/>
              </a:ext>
            </a:extLst>
          </p:cNvPr>
          <p:cNvSpPr txBox="1"/>
          <p:nvPr/>
        </p:nvSpPr>
        <p:spPr>
          <a:xfrm>
            <a:off x="1918118" y="4058233"/>
            <a:ext cx="1621766" cy="707886"/>
          </a:xfrm>
          <a:prstGeom prst="rect">
            <a:avLst/>
          </a:prstGeom>
          <a:noFill/>
        </p:spPr>
        <p:txBody>
          <a:bodyPr wrap="square" rtlCol="0">
            <a:spAutoFit/>
          </a:bodyPr>
          <a:lstStyle/>
          <a:p>
            <a:pPr algn="ctr"/>
            <a:r>
              <a:rPr lang="en-US" sz="2000" dirty="0">
                <a:solidFill>
                  <a:srgbClr val="FF0000"/>
                </a:solidFill>
              </a:rPr>
              <a:t>FILES &amp; SUBFOLDERS</a:t>
            </a:r>
          </a:p>
        </p:txBody>
      </p:sp>
      <p:cxnSp>
        <p:nvCxnSpPr>
          <p:cNvPr id="12" name="Straight Arrow Connector 11">
            <a:extLst>
              <a:ext uri="{FF2B5EF4-FFF2-40B4-BE49-F238E27FC236}">
                <a16:creationId xmlns:a16="http://schemas.microsoft.com/office/drawing/2014/main" id="{220832D0-F3C8-4004-B976-ACD15B0856B3}"/>
              </a:ext>
            </a:extLst>
          </p:cNvPr>
          <p:cNvCxnSpPr>
            <a:cxnSpLocks/>
            <a:stCxn id="11" idx="3"/>
          </p:cNvCxnSpPr>
          <p:nvPr/>
        </p:nvCxnSpPr>
        <p:spPr>
          <a:xfrm>
            <a:off x="3539884" y="4412176"/>
            <a:ext cx="2323641" cy="13916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A19D709-4888-41A3-B9A0-71045B4DD28E}"/>
              </a:ext>
            </a:extLst>
          </p:cNvPr>
          <p:cNvSpPr txBox="1"/>
          <p:nvPr/>
        </p:nvSpPr>
        <p:spPr>
          <a:xfrm>
            <a:off x="1918118" y="1992223"/>
            <a:ext cx="1621766" cy="400110"/>
          </a:xfrm>
          <a:prstGeom prst="rect">
            <a:avLst/>
          </a:prstGeom>
          <a:noFill/>
        </p:spPr>
        <p:txBody>
          <a:bodyPr wrap="square" rtlCol="0">
            <a:spAutoFit/>
          </a:bodyPr>
          <a:lstStyle/>
          <a:p>
            <a:pPr algn="ctr"/>
            <a:r>
              <a:rPr lang="en-US" sz="2000" dirty="0">
                <a:solidFill>
                  <a:srgbClr val="FF0000"/>
                </a:solidFill>
              </a:rPr>
              <a:t>SUBFOLDERS</a:t>
            </a:r>
          </a:p>
        </p:txBody>
      </p:sp>
      <p:cxnSp>
        <p:nvCxnSpPr>
          <p:cNvPr id="14" name="Straight Arrow Connector 13">
            <a:extLst>
              <a:ext uri="{FF2B5EF4-FFF2-40B4-BE49-F238E27FC236}">
                <a16:creationId xmlns:a16="http://schemas.microsoft.com/office/drawing/2014/main" id="{34AC83AF-F1BA-40C7-AF2B-5B038612C3EB}"/>
              </a:ext>
            </a:extLst>
          </p:cNvPr>
          <p:cNvCxnSpPr>
            <a:cxnSpLocks/>
            <a:stCxn id="13" idx="3"/>
          </p:cNvCxnSpPr>
          <p:nvPr/>
        </p:nvCxnSpPr>
        <p:spPr>
          <a:xfrm flipV="1">
            <a:off x="3539884" y="826851"/>
            <a:ext cx="2657193" cy="136542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426F73E-AAFF-4394-BF21-CC9F8225959D}"/>
              </a:ext>
            </a:extLst>
          </p:cNvPr>
          <p:cNvCxnSpPr>
            <a:cxnSpLocks/>
            <a:stCxn id="13" idx="3"/>
          </p:cNvCxnSpPr>
          <p:nvPr/>
        </p:nvCxnSpPr>
        <p:spPr>
          <a:xfrm flipV="1">
            <a:off x="3539884" y="1027139"/>
            <a:ext cx="2657193" cy="116513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C665918-6352-4315-85E1-D3B520CD3104}"/>
              </a:ext>
            </a:extLst>
          </p:cNvPr>
          <p:cNvCxnSpPr>
            <a:cxnSpLocks/>
            <a:stCxn id="13" idx="3"/>
          </p:cNvCxnSpPr>
          <p:nvPr/>
        </p:nvCxnSpPr>
        <p:spPr>
          <a:xfrm flipV="1">
            <a:off x="3539884" y="1208097"/>
            <a:ext cx="2657193" cy="98418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0C02734-59DC-4E04-8239-7D0321C0A0B8}"/>
              </a:ext>
            </a:extLst>
          </p:cNvPr>
          <p:cNvCxnSpPr>
            <a:cxnSpLocks/>
            <a:stCxn id="13" idx="3"/>
          </p:cNvCxnSpPr>
          <p:nvPr/>
        </p:nvCxnSpPr>
        <p:spPr>
          <a:xfrm flipV="1">
            <a:off x="3539884" y="1395623"/>
            <a:ext cx="2657193" cy="79665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376E6C7-BBAC-49B7-9DAA-F35F648AA03F}"/>
              </a:ext>
            </a:extLst>
          </p:cNvPr>
          <p:cNvCxnSpPr>
            <a:cxnSpLocks/>
            <a:stCxn id="13" idx="3"/>
          </p:cNvCxnSpPr>
          <p:nvPr/>
        </p:nvCxnSpPr>
        <p:spPr>
          <a:xfrm>
            <a:off x="3539884" y="2192278"/>
            <a:ext cx="2734456" cy="4364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A705251-A76D-48C1-901D-9265305FCCF2}"/>
              </a:ext>
            </a:extLst>
          </p:cNvPr>
          <p:cNvSpPr txBox="1"/>
          <p:nvPr/>
        </p:nvSpPr>
        <p:spPr>
          <a:xfrm>
            <a:off x="8957701" y="270931"/>
            <a:ext cx="2452844" cy="954107"/>
          </a:xfrm>
          <a:prstGeom prst="rect">
            <a:avLst/>
          </a:prstGeom>
          <a:noFill/>
        </p:spPr>
        <p:txBody>
          <a:bodyPr wrap="square" rtlCol="0">
            <a:spAutoFit/>
          </a:bodyPr>
          <a:lstStyle/>
          <a:p>
            <a:pPr algn="ctr"/>
            <a:r>
              <a:rPr lang="en-US" sz="2800" dirty="0">
                <a:solidFill>
                  <a:srgbClr val="FF0000"/>
                </a:solidFill>
              </a:rPr>
              <a:t>FILEZILLA PERSPECTIVE</a:t>
            </a:r>
          </a:p>
        </p:txBody>
      </p:sp>
    </p:spTree>
    <p:extLst>
      <p:ext uri="{BB962C8B-B14F-4D97-AF65-F5344CB8AC3E}">
        <p14:creationId xmlns:p14="http://schemas.microsoft.com/office/powerpoint/2010/main" val="683940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grpId="0" nodeType="afterEffect">
                                  <p:stCondLst>
                                    <p:cond delay="100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par>
                          <p:cTn id="14" fill="hold">
                            <p:stCondLst>
                              <p:cond delay="2000"/>
                            </p:stCondLst>
                            <p:childTnLst>
                              <p:par>
                                <p:cTn id="15" presetID="22" presetClass="entr" presetSubtype="8"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par>
                          <p:cTn id="22" fill="hold">
                            <p:stCondLst>
                              <p:cond delay="3000"/>
                            </p:stCondLst>
                            <p:childTnLst>
                              <p:par>
                                <p:cTn id="23" presetID="22" presetClass="entr" presetSubtype="8"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par>
                          <p:cTn id="26" fill="hold">
                            <p:stCondLst>
                              <p:cond delay="3500"/>
                            </p:stCondLst>
                            <p:childTnLst>
                              <p:par>
                                <p:cTn id="27" presetID="22" presetClass="entr" presetSubtype="8"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4000"/>
                            </p:stCondLst>
                            <p:childTnLst>
                              <p:par>
                                <p:cTn id="31" presetID="22" presetClass="entr" presetSubtype="8"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500"/>
                                        <p:tgtEl>
                                          <p:spTgt spid="19"/>
                                        </p:tgtEl>
                                      </p:cBhvr>
                                    </p:animEffect>
                                  </p:childTnLst>
                                </p:cTn>
                              </p:par>
                            </p:childTnLst>
                          </p:cTn>
                        </p:par>
                        <p:par>
                          <p:cTn id="34" fill="hold">
                            <p:stCondLst>
                              <p:cond delay="4500"/>
                            </p:stCondLst>
                            <p:childTnLst>
                              <p:par>
                                <p:cTn id="35" presetID="22" presetClass="entr" presetSubtype="8"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500"/>
                                        <p:tgtEl>
                                          <p:spTgt spid="22"/>
                                        </p:tgtEl>
                                      </p:cBhvr>
                                    </p:animEffect>
                                  </p:childTnLst>
                                </p:cTn>
                              </p:par>
                            </p:childTnLst>
                          </p:cTn>
                        </p:par>
                        <p:par>
                          <p:cTn id="38" fill="hold">
                            <p:stCondLst>
                              <p:cond delay="5000"/>
                            </p:stCondLst>
                            <p:childTnLst>
                              <p:par>
                                <p:cTn id="39" presetID="22" presetClass="entr" presetSubtype="8" fill="hold"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left)">
                                      <p:cBhvr>
                                        <p:cTn id="41" dur="500"/>
                                        <p:tgtEl>
                                          <p:spTgt spid="23"/>
                                        </p:tgtEl>
                                      </p:cBhvr>
                                    </p:animEffect>
                                  </p:childTnLst>
                                </p:cTn>
                              </p:par>
                            </p:childTnLst>
                          </p:cTn>
                        </p:par>
                        <p:par>
                          <p:cTn id="42" fill="hold">
                            <p:stCondLst>
                              <p:cond delay="55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left)">
                                      <p:cBhvr>
                                        <p:cTn id="4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42AE790E-6464-4461-A7D0-50AD98FAED9C}"/>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9068" t="25841" r="65932" b="52260"/>
          <a:stretch/>
        </p:blipFill>
        <p:spPr>
          <a:xfrm>
            <a:off x="7936200" y="485614"/>
            <a:ext cx="690121" cy="670626"/>
          </a:xfrm>
          <a:prstGeom prst="rect">
            <a:avLst/>
          </a:prstGeom>
        </p:spPr>
      </p:pic>
      <p:sp>
        <p:nvSpPr>
          <p:cNvPr id="2" name="Title 1"/>
          <p:cNvSpPr>
            <a:spLocks noGrp="1"/>
          </p:cNvSpPr>
          <p:nvPr>
            <p:ph type="title"/>
          </p:nvPr>
        </p:nvSpPr>
        <p:spPr>
          <a:xfrm>
            <a:off x="110066" y="314325"/>
            <a:ext cx="10515600" cy="1325563"/>
          </a:xfrm>
        </p:spPr>
        <p:txBody>
          <a:bodyPr/>
          <a:lstStyle/>
          <a:p>
            <a:r>
              <a:rPr lang="en-US" dirty="0"/>
              <a:t>File Structure </a:t>
            </a:r>
            <a:br>
              <a:rPr lang="en-US" dirty="0"/>
            </a:br>
            <a:r>
              <a:rPr lang="en-US" dirty="0"/>
              <a:t>Navigation</a:t>
            </a:r>
          </a:p>
        </p:txBody>
      </p:sp>
      <p:pic>
        <p:nvPicPr>
          <p:cNvPr id="5122" name="Picture 2">
            <a:extLst>
              <a:ext uri="{FF2B5EF4-FFF2-40B4-BE49-F238E27FC236}">
                <a16:creationId xmlns:a16="http://schemas.microsoft.com/office/drawing/2014/main" id="{F064F957-1349-4F6C-BA91-C62358FF52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5203" y="422652"/>
            <a:ext cx="3810000" cy="53721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DF71610-5438-47F4-B0E7-9A40DBE0B477}"/>
              </a:ext>
            </a:extLst>
          </p:cNvPr>
          <p:cNvSpPr txBox="1"/>
          <p:nvPr/>
        </p:nvSpPr>
        <p:spPr>
          <a:xfrm>
            <a:off x="8301925" y="826575"/>
            <a:ext cx="3445790" cy="4154984"/>
          </a:xfrm>
          <a:prstGeom prst="rect">
            <a:avLst/>
          </a:prstGeom>
          <a:noFill/>
        </p:spPr>
        <p:txBody>
          <a:bodyPr wrap="square" rtlCol="0">
            <a:spAutoFit/>
          </a:bodyPr>
          <a:lstStyle/>
          <a:p>
            <a:r>
              <a:rPr lang="en-US" sz="2400" b="1" i="0" dirty="0">
                <a:solidFill>
                  <a:srgbClr val="000000"/>
                </a:solidFill>
                <a:effectLst/>
                <a:latin typeface="Ink Free" panose="03080402000500000000" pitchFamily="66" charset="0"/>
              </a:rPr>
              <a:t>This is the output from the DOS 'tree' command, which shows a listing of folders, subfolders, and files in each folder for a given directory</a:t>
            </a:r>
            <a:r>
              <a:rPr lang="en-US" sz="2400" b="1" i="0" dirty="0">
                <a:effectLst/>
                <a:latin typeface="Ink Free" panose="03080402000500000000" pitchFamily="66" charset="0"/>
              </a:rPr>
              <a:t>. </a:t>
            </a:r>
          </a:p>
          <a:p>
            <a:endParaRPr lang="en-US" sz="2400" b="1" dirty="0">
              <a:solidFill>
                <a:srgbClr val="000000"/>
              </a:solidFill>
              <a:latin typeface="Ink Free" panose="03080402000500000000" pitchFamily="66" charset="0"/>
            </a:endParaRPr>
          </a:p>
          <a:p>
            <a:r>
              <a:rPr lang="en-US" sz="2400" b="1" i="0" dirty="0">
                <a:solidFill>
                  <a:srgbClr val="000000"/>
                </a:solidFill>
                <a:effectLst/>
                <a:latin typeface="Ink Free" panose="03080402000500000000" pitchFamily="66" charset="0"/>
              </a:rPr>
              <a:t>It also illustrates how files and folders are arranged in relationship with one another</a:t>
            </a:r>
            <a:endParaRPr lang="en-US" b="1" dirty="0">
              <a:latin typeface="Ink Free" panose="03080402000500000000" pitchFamily="66" charset="0"/>
            </a:endParaRPr>
          </a:p>
        </p:txBody>
      </p:sp>
    </p:spTree>
    <p:extLst>
      <p:ext uri="{BB962C8B-B14F-4D97-AF65-F5344CB8AC3E}">
        <p14:creationId xmlns:p14="http://schemas.microsoft.com/office/powerpoint/2010/main" val="349815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AB4DE872-E76A-43BB-BEFE-644E8168E343}"/>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3769900" y="404831"/>
            <a:ext cx="4476750" cy="3762375"/>
          </a:xfrm>
          <a:prstGeom prst="rect">
            <a:avLst/>
          </a:prstGeom>
          <a:noFill/>
          <a:extLst>
            <a:ext uri="{909E8E84-426E-40DD-AFC4-6F175D3DCCD1}">
              <a14:hiddenFill xmlns:a14="http://schemas.microsoft.com/office/drawing/2010/main">
                <a:solidFill>
                  <a:srgbClr val="FFFFFF"/>
                </a:solidFill>
              </a14:hiddenFill>
            </a:ext>
          </a:extLst>
        </p:spPr>
      </p:pic>
      <p:sp>
        <p:nvSpPr>
          <p:cNvPr id="10242" name="Rectangle 2"/>
          <p:cNvSpPr>
            <a:spLocks noGrp="1" noChangeArrowheads="1"/>
          </p:cNvSpPr>
          <p:nvPr>
            <p:ph type="title"/>
          </p:nvPr>
        </p:nvSpPr>
        <p:spPr/>
        <p:txBody>
          <a:bodyPr/>
          <a:lstStyle/>
          <a:p>
            <a:pPr eaLnBrk="1" hangingPunct="1"/>
            <a:r>
              <a:rPr lang="en-US"/>
              <a:t>Making an Internal Link</a:t>
            </a:r>
          </a:p>
        </p:txBody>
      </p:sp>
      <p:sp>
        <p:nvSpPr>
          <p:cNvPr id="10243" name="Rectangle 3"/>
          <p:cNvSpPr>
            <a:spLocks noGrp="1" noChangeArrowheads="1"/>
          </p:cNvSpPr>
          <p:nvPr>
            <p:ph idx="1"/>
          </p:nvPr>
        </p:nvSpPr>
        <p:spPr/>
        <p:txBody>
          <a:bodyPr/>
          <a:lstStyle/>
          <a:p>
            <a:pPr eaLnBrk="1" hangingPunct="1"/>
            <a:endParaRPr lang="en-US"/>
          </a:p>
          <a:p>
            <a:pPr eaLnBrk="1" hangingPunct="1"/>
            <a:endParaRPr lang="en-US" u="sng"/>
          </a:p>
        </p:txBody>
      </p:sp>
      <p:sp>
        <p:nvSpPr>
          <p:cNvPr id="10247" name="Text Box 7"/>
          <p:cNvSpPr txBox="1">
            <a:spLocks noChangeArrowheads="1"/>
          </p:cNvSpPr>
          <p:nvPr/>
        </p:nvSpPr>
        <p:spPr bwMode="auto">
          <a:xfrm>
            <a:off x="1941649" y="4214180"/>
            <a:ext cx="8133252" cy="523220"/>
          </a:xfrm>
          <a:prstGeom prst="rect">
            <a:avLst/>
          </a:prstGeom>
          <a:solidFill>
            <a:srgbClr val="0C2D48">
              <a:alpha val="72157"/>
            </a:srgbClr>
          </a:solidFill>
          <a:ln w="9525">
            <a:solidFill>
              <a:srgbClr val="000000">
                <a:alpha val="58824"/>
              </a:srgbClr>
            </a:solidFill>
            <a:miter lim="800000"/>
            <a:headEnd/>
            <a:tailEnd/>
          </a:ln>
        </p:spPr>
        <p:txBody>
          <a:bodyPr wrap="none">
            <a:spAutoFit/>
          </a:bodyPr>
          <a:lstStyle/>
          <a:p>
            <a:r>
              <a:rPr lang="en-US" sz="2800" dirty="0">
                <a:solidFill>
                  <a:schemeClr val="bg1"/>
                </a:solidFill>
              </a:rPr>
              <a:t>Why would you want to use relative links in a website?</a:t>
            </a:r>
          </a:p>
        </p:txBody>
      </p:sp>
      <p:sp>
        <p:nvSpPr>
          <p:cNvPr id="10248" name="Text Box 8"/>
          <p:cNvSpPr txBox="1">
            <a:spLocks noChangeArrowheads="1"/>
          </p:cNvSpPr>
          <p:nvPr/>
        </p:nvSpPr>
        <p:spPr bwMode="auto">
          <a:xfrm>
            <a:off x="1941649" y="4732930"/>
            <a:ext cx="8133252" cy="523220"/>
          </a:xfrm>
          <a:prstGeom prst="rect">
            <a:avLst/>
          </a:prstGeom>
          <a:solidFill>
            <a:srgbClr val="0C2D48">
              <a:alpha val="72157"/>
            </a:srgbClr>
          </a:solidFill>
          <a:ln w="9525">
            <a:solidFill>
              <a:srgbClr val="000000">
                <a:alpha val="58824"/>
              </a:srgbClr>
            </a:solidFill>
            <a:miter lim="800000"/>
            <a:headEnd/>
            <a:tailEnd/>
          </a:ln>
        </p:spPr>
        <p:txBody>
          <a:bodyPr wrap="square">
            <a:spAutoFit/>
          </a:bodyPr>
          <a:lstStyle/>
          <a:p>
            <a:r>
              <a:rPr lang="en-US" sz="2800" dirty="0">
                <a:solidFill>
                  <a:schemeClr val="bg1"/>
                </a:solidFill>
              </a:rPr>
              <a:t>Why not just use all absolute links in a website?</a:t>
            </a:r>
          </a:p>
        </p:txBody>
      </p:sp>
      <p:sp>
        <p:nvSpPr>
          <p:cNvPr id="10249" name="Text Box 9"/>
          <p:cNvSpPr txBox="1">
            <a:spLocks noChangeArrowheads="1"/>
          </p:cNvSpPr>
          <p:nvPr/>
        </p:nvSpPr>
        <p:spPr bwMode="auto">
          <a:xfrm>
            <a:off x="1941649" y="5256150"/>
            <a:ext cx="8133252" cy="523220"/>
          </a:xfrm>
          <a:prstGeom prst="rect">
            <a:avLst/>
          </a:prstGeom>
          <a:solidFill>
            <a:srgbClr val="0C2D48">
              <a:alpha val="72157"/>
            </a:srgbClr>
          </a:solidFill>
          <a:ln w="9525">
            <a:solidFill>
              <a:srgbClr val="000000">
                <a:alpha val="58824"/>
              </a:srgbClr>
            </a:solidFill>
            <a:miter lim="800000"/>
            <a:headEnd/>
            <a:tailEnd/>
          </a:ln>
        </p:spPr>
        <p:txBody>
          <a:bodyPr wrap="square">
            <a:spAutoFit/>
          </a:bodyPr>
          <a:lstStyle/>
          <a:p>
            <a:r>
              <a:rPr lang="en-US" sz="2800" dirty="0">
                <a:solidFill>
                  <a:schemeClr val="bg1"/>
                </a:solidFill>
              </a:rPr>
              <a:t>What happens when you have to move your website?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animEffect transition="in" filter="fade">
                                      <p:cBhvr>
                                        <p:cTn id="9" dur="500"/>
                                        <p:tgtEl>
                                          <p:spTgt spid="614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0247"/>
                                        </p:tgtEl>
                                        <p:attrNameLst>
                                          <p:attrName>style.visibility</p:attrName>
                                        </p:attrNameLst>
                                      </p:cBhvr>
                                      <p:to>
                                        <p:strVal val="visible"/>
                                      </p:to>
                                    </p:set>
                                    <p:animEffect transition="in" filter="wipe(left)">
                                      <p:cBhvr>
                                        <p:cTn id="14" dur="500"/>
                                        <p:tgtEl>
                                          <p:spTgt spid="1024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0248"/>
                                        </p:tgtEl>
                                        <p:attrNameLst>
                                          <p:attrName>style.visibility</p:attrName>
                                        </p:attrNameLst>
                                      </p:cBhvr>
                                      <p:to>
                                        <p:strVal val="visible"/>
                                      </p:to>
                                    </p:set>
                                    <p:animEffect transition="in" filter="wipe(left)">
                                      <p:cBhvr>
                                        <p:cTn id="19" dur="500"/>
                                        <p:tgtEl>
                                          <p:spTgt spid="1024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249"/>
                                        </p:tgtEl>
                                        <p:attrNameLst>
                                          <p:attrName>style.visibility</p:attrName>
                                        </p:attrNameLst>
                                      </p:cBhvr>
                                      <p:to>
                                        <p:strVal val="visible"/>
                                      </p:to>
                                    </p:set>
                                    <p:animEffect transition="in" filter="fade">
                                      <p:cBhvr>
                                        <p:cTn id="24" dur="500"/>
                                        <p:tgtEl>
                                          <p:spTgt spid="10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animBg="1"/>
      <p:bldP spid="10248" grpId="0" animBg="1"/>
      <p:bldP spid="1024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dirty="0"/>
              <a:t>Links</a:t>
            </a:r>
          </a:p>
        </p:txBody>
      </p:sp>
      <p:sp>
        <p:nvSpPr>
          <p:cNvPr id="3075" name="Rectangle 3"/>
          <p:cNvSpPr>
            <a:spLocks noGrp="1" noChangeArrowheads="1"/>
          </p:cNvSpPr>
          <p:nvPr>
            <p:ph type="body" idx="1"/>
          </p:nvPr>
        </p:nvSpPr>
        <p:spPr/>
        <p:txBody>
          <a:bodyPr/>
          <a:lstStyle/>
          <a:p>
            <a:pPr eaLnBrk="1" hangingPunct="1"/>
            <a:r>
              <a:rPr lang="en-US" dirty="0"/>
              <a:t>CSCI 1210</a:t>
            </a:r>
            <a:br>
              <a:rPr lang="en-US" dirty="0"/>
            </a:br>
            <a:r>
              <a:rPr lang="en-US" dirty="0"/>
              <a:t>Essentials of Web Development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dirty="0"/>
              <a:t>Absolute vs. Relative URLs</a:t>
            </a:r>
          </a:p>
        </p:txBody>
      </p:sp>
      <p:sp>
        <p:nvSpPr>
          <p:cNvPr id="6147" name="Rectangle 3"/>
          <p:cNvSpPr>
            <a:spLocks noGrp="1" noChangeArrowheads="1"/>
          </p:cNvSpPr>
          <p:nvPr>
            <p:ph idx="1"/>
          </p:nvPr>
        </p:nvSpPr>
        <p:spPr>
          <a:xfrm>
            <a:off x="838199" y="1690688"/>
            <a:ext cx="11214315" cy="4351338"/>
          </a:xfrm>
        </p:spPr>
        <p:txBody>
          <a:bodyPr>
            <a:normAutofit/>
          </a:bodyPr>
          <a:lstStyle/>
          <a:p>
            <a:pPr marL="0" indent="0" eaLnBrk="1" hangingPunct="1">
              <a:spcAft>
                <a:spcPts val="1200"/>
              </a:spcAft>
              <a:buNone/>
            </a:pPr>
            <a:r>
              <a:rPr lang="en-US" dirty="0"/>
              <a:t>Two reasons to use relative URLs instead of absolute</a:t>
            </a:r>
          </a:p>
          <a:p>
            <a:pPr marL="0" indent="0" eaLnBrk="1" hangingPunct="1">
              <a:spcAft>
                <a:spcPts val="1200"/>
              </a:spcAft>
              <a:buNone/>
            </a:pPr>
            <a:r>
              <a:rPr lang="en-US" dirty="0"/>
              <a:t>	Absolute URLs can take longer (DNS lookups)</a:t>
            </a:r>
          </a:p>
          <a:p>
            <a:pPr marL="0" indent="0" eaLnBrk="1" hangingPunct="1">
              <a:spcAft>
                <a:spcPts val="1200"/>
              </a:spcAft>
              <a:buNone/>
            </a:pPr>
            <a:r>
              <a:rPr lang="en-US" dirty="0"/>
              <a:t>	What if you have to move your site to a new provider, server, or domain?</a:t>
            </a:r>
          </a:p>
          <a:p>
            <a:pPr marL="0" indent="0" eaLnBrk="1" hangingPunct="1">
              <a:spcAft>
                <a:spcPts val="1200"/>
              </a:spcAft>
              <a:buNone/>
            </a:pPr>
            <a:r>
              <a:rPr lang="en-US" dirty="0"/>
              <a:t>The rule is: If you’re linking to any resource on your site, use </a:t>
            </a:r>
            <a:r>
              <a:rPr lang="en-US" dirty="0">
                <a:solidFill>
                  <a:srgbClr val="FF0000"/>
                </a:solidFill>
              </a:rPr>
              <a:t>relative</a:t>
            </a:r>
            <a:r>
              <a:rPr lang="en-US" dirty="0"/>
              <a:t> URLs; Any other site, use </a:t>
            </a:r>
            <a:r>
              <a:rPr lang="en-US" dirty="0">
                <a:solidFill>
                  <a:srgbClr val="FF0000"/>
                </a:solidFill>
              </a:rPr>
              <a:t>absolute</a:t>
            </a:r>
            <a:r>
              <a:rPr lang="en-US" dirty="0"/>
              <a:t> URLs</a:t>
            </a:r>
          </a:p>
          <a:p>
            <a:pPr marL="0" indent="0" eaLnBrk="1" hangingPunct="1">
              <a:buNone/>
            </a:pPr>
            <a:endParaRPr lang="en-US" sz="3600" u="sng" dirty="0"/>
          </a:p>
        </p:txBody>
      </p:sp>
    </p:spTree>
    <p:extLst>
      <p:ext uri="{BB962C8B-B14F-4D97-AF65-F5344CB8AC3E}">
        <p14:creationId xmlns:p14="http://schemas.microsoft.com/office/powerpoint/2010/main" val="1979996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con&#10;&#10;Description automatically generated">
            <a:extLst>
              <a:ext uri="{FF2B5EF4-FFF2-40B4-BE49-F238E27FC236}">
                <a16:creationId xmlns:a16="http://schemas.microsoft.com/office/drawing/2014/main" id="{CC423013-CA1D-49F0-8F86-7F44B36544C3}"/>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782107" y="2556681"/>
            <a:ext cx="2037209" cy="2017594"/>
          </a:xfrm>
          <a:prstGeom prst="rect">
            <a:avLst/>
          </a:prstGeom>
        </p:spPr>
      </p:pic>
      <p:sp>
        <p:nvSpPr>
          <p:cNvPr id="11266" name="Rectangle 2"/>
          <p:cNvSpPr>
            <a:spLocks noGrp="1" noChangeArrowheads="1"/>
          </p:cNvSpPr>
          <p:nvPr>
            <p:ph type="title"/>
          </p:nvPr>
        </p:nvSpPr>
        <p:spPr/>
        <p:txBody>
          <a:bodyPr/>
          <a:lstStyle/>
          <a:p>
            <a:pPr eaLnBrk="1" hangingPunct="1"/>
            <a:r>
              <a:rPr lang="en-US" dirty="0"/>
              <a:t>Making a link within a page</a:t>
            </a:r>
          </a:p>
        </p:txBody>
      </p:sp>
      <p:sp>
        <p:nvSpPr>
          <p:cNvPr id="11267" name="Rectangle 3"/>
          <p:cNvSpPr>
            <a:spLocks noGrp="1" noChangeArrowheads="1"/>
          </p:cNvSpPr>
          <p:nvPr>
            <p:ph idx="1"/>
          </p:nvPr>
        </p:nvSpPr>
        <p:spPr/>
        <p:txBody>
          <a:bodyPr/>
          <a:lstStyle/>
          <a:p>
            <a:pPr marL="0" indent="0" eaLnBrk="1" hangingPunct="1">
              <a:spcAft>
                <a:spcPts val="600"/>
              </a:spcAft>
              <a:buNone/>
            </a:pPr>
            <a:r>
              <a:rPr lang="en-US" dirty="0"/>
              <a:t>This will cause the user to be sent to a certain section within the same page</a:t>
            </a:r>
          </a:p>
          <a:p>
            <a:pPr marL="0" indent="0" eaLnBrk="1" hangingPunct="1">
              <a:spcAft>
                <a:spcPts val="600"/>
              </a:spcAft>
              <a:buNone/>
            </a:pPr>
            <a:r>
              <a:rPr lang="en-US" dirty="0"/>
              <a:t>Naming a </a:t>
            </a:r>
            <a:r>
              <a:rPr lang="en-US" b="1" dirty="0"/>
              <a:t>fragment</a:t>
            </a:r>
            <a:r>
              <a:rPr lang="en-US" dirty="0"/>
              <a:t> (section)</a:t>
            </a:r>
          </a:p>
          <a:p>
            <a:pPr marL="457200" lvl="1" indent="0">
              <a:spcAft>
                <a:spcPts val="600"/>
              </a:spcAft>
              <a:buNone/>
            </a:pPr>
            <a:r>
              <a:rPr lang="en-US" dirty="0"/>
              <a:t>				&lt;a name=“text”&gt;&lt;/a&gt;</a:t>
            </a:r>
          </a:p>
          <a:p>
            <a:pPr marL="0" indent="0" eaLnBrk="1" hangingPunct="1">
              <a:spcAft>
                <a:spcPts val="600"/>
              </a:spcAft>
              <a:buNone/>
            </a:pPr>
            <a:r>
              <a:rPr lang="en-US" dirty="0"/>
              <a:t>Linking to a fragment</a:t>
            </a:r>
          </a:p>
          <a:p>
            <a:pPr marL="457200" lvl="1" indent="0" eaLnBrk="1" hangingPunct="1">
              <a:buNone/>
            </a:pPr>
            <a:r>
              <a:rPr lang="en-US" dirty="0"/>
              <a:t>				&lt;a </a:t>
            </a:r>
            <a:r>
              <a:rPr lang="en-US" dirty="0" err="1"/>
              <a:t>href</a:t>
            </a:r>
            <a:r>
              <a:rPr lang="en-US" dirty="0"/>
              <a:t>=“#text”&gt;…&lt;/a&gt;</a:t>
            </a:r>
          </a:p>
          <a:p>
            <a:pPr eaLnBrk="1" hangingPunct="1"/>
            <a:endParaRPr lang="en-US" dirty="0"/>
          </a:p>
        </p:txBody>
      </p:sp>
      <p:sp>
        <p:nvSpPr>
          <p:cNvPr id="11269" name="Text Box 5"/>
          <p:cNvSpPr txBox="1">
            <a:spLocks noChangeArrowheads="1"/>
          </p:cNvSpPr>
          <p:nvPr/>
        </p:nvSpPr>
        <p:spPr bwMode="auto">
          <a:xfrm rot="20794372">
            <a:off x="9926324" y="2941427"/>
            <a:ext cx="1541943" cy="1200329"/>
          </a:xfrm>
          <a:prstGeom prst="rect">
            <a:avLst/>
          </a:prstGeom>
          <a:noFill/>
          <a:ln w="9525">
            <a:noFill/>
            <a:miter lim="800000"/>
            <a:headEnd/>
            <a:tailEnd/>
          </a:ln>
        </p:spPr>
        <p:txBody>
          <a:bodyPr wrap="square">
            <a:spAutoFit/>
          </a:bodyPr>
          <a:lstStyle/>
          <a:p>
            <a:pPr algn="ctr"/>
            <a:r>
              <a:rPr lang="en-US" sz="2400" b="1" dirty="0">
                <a:solidFill>
                  <a:srgbClr val="FF0000"/>
                </a:solidFill>
                <a:latin typeface="Ink Free" panose="03080402000500000000" pitchFamily="66" charset="0"/>
              </a:rPr>
              <a:t>Note the use of the # here</a:t>
            </a:r>
          </a:p>
        </p:txBody>
      </p:sp>
      <p:pic>
        <p:nvPicPr>
          <p:cNvPr id="3" name="Picture 2">
            <a:extLst>
              <a:ext uri="{FF2B5EF4-FFF2-40B4-BE49-F238E27FC236}">
                <a16:creationId xmlns:a16="http://schemas.microsoft.com/office/drawing/2014/main" id="{581D81DA-C92D-433C-A88E-BF8FA7D74205}"/>
              </a:ext>
            </a:extLst>
          </p:cNvPr>
          <p:cNvPicPr>
            <a:picLocks noChangeAspect="1"/>
          </p:cNvPicPr>
          <p:nvPr/>
        </p:nvPicPr>
        <p:blipFill>
          <a:blip r:embed="rId4"/>
          <a:stretch>
            <a:fillRect/>
          </a:stretch>
        </p:blipFill>
        <p:spPr>
          <a:xfrm>
            <a:off x="3961461" y="3341536"/>
            <a:ext cx="4131013" cy="400110"/>
          </a:xfrm>
          <a:prstGeom prst="rect">
            <a:avLst/>
          </a:prstGeom>
        </p:spPr>
      </p:pic>
      <p:pic>
        <p:nvPicPr>
          <p:cNvPr id="5" name="Picture 4" descr="A picture containing logo&#10;&#10;Description automatically generated">
            <a:extLst>
              <a:ext uri="{FF2B5EF4-FFF2-40B4-BE49-F238E27FC236}">
                <a16:creationId xmlns:a16="http://schemas.microsoft.com/office/drawing/2014/main" id="{EA4EFFDD-3A33-4CED-A78F-463F71A20538}"/>
              </a:ext>
            </a:extLst>
          </p:cNvPr>
          <p:cNvPicPr>
            <a:picLocks noChangeAspect="1"/>
          </p:cNvPicPr>
          <p:nvPr/>
        </p:nvPicPr>
        <p:blipFill>
          <a:blip r:embed="rId5"/>
          <a:stretch>
            <a:fillRect/>
          </a:stretch>
        </p:blipFill>
        <p:spPr>
          <a:xfrm>
            <a:off x="4360472" y="4331952"/>
            <a:ext cx="3334298" cy="459344"/>
          </a:xfrm>
          <a:prstGeom prst="rect">
            <a:avLst/>
          </a:prstGeom>
        </p:spPr>
      </p:pic>
      <p:cxnSp>
        <p:nvCxnSpPr>
          <p:cNvPr id="7" name="Straight Arrow Connector 6">
            <a:extLst>
              <a:ext uri="{FF2B5EF4-FFF2-40B4-BE49-F238E27FC236}">
                <a16:creationId xmlns:a16="http://schemas.microsoft.com/office/drawing/2014/main" id="{3210BEA8-6140-4648-8D81-78AE96942440}"/>
              </a:ext>
            </a:extLst>
          </p:cNvPr>
          <p:cNvCxnSpPr/>
          <p:nvPr/>
        </p:nvCxnSpPr>
        <p:spPr>
          <a:xfrm flipH="1">
            <a:off x="7769817" y="3741646"/>
            <a:ext cx="2076773" cy="590306"/>
          </a:xfrm>
          <a:prstGeom prst="straightConnector1">
            <a:avLst/>
          </a:prstGeom>
          <a:ln w="76200" cap="rnd">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269"/>
                                        </p:tgtEl>
                                        <p:attrNameLst>
                                          <p:attrName>style.visibility</p:attrName>
                                        </p:attrNameLst>
                                      </p:cBhvr>
                                      <p:to>
                                        <p:strVal val="visible"/>
                                      </p:to>
                                    </p:set>
                                    <p:animEffect transition="in" filter="fade">
                                      <p:cBhvr>
                                        <p:cTn id="10" dur="500"/>
                                        <p:tgtEl>
                                          <p:spTgt spid="11269"/>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right)">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a:t>Making a link within a page (Example)</a:t>
            </a:r>
          </a:p>
        </p:txBody>
      </p:sp>
      <p:sp>
        <p:nvSpPr>
          <p:cNvPr id="3" name="TextBox 2"/>
          <p:cNvSpPr txBox="1"/>
          <p:nvPr/>
        </p:nvSpPr>
        <p:spPr>
          <a:xfrm>
            <a:off x="8520545" y="1708440"/>
            <a:ext cx="2833255" cy="3139321"/>
          </a:xfrm>
          <a:prstGeom prst="rect">
            <a:avLst/>
          </a:prstGeom>
          <a:noFill/>
          <a:ln>
            <a:solidFill>
              <a:schemeClr val="tx1"/>
            </a:solidFill>
          </a:ln>
        </p:spPr>
        <p:txBody>
          <a:bodyPr wrap="square" rtlCol="0">
            <a:spAutoFit/>
          </a:bodyPr>
          <a:lstStyle/>
          <a:p>
            <a:r>
              <a:rPr lang="en-US" u="sng" dirty="0">
                <a:solidFill>
                  <a:schemeClr val="accent5"/>
                </a:solidFill>
              </a:rPr>
              <a:t>Go to bottom of page</a:t>
            </a:r>
          </a:p>
          <a:p>
            <a:endParaRPr lang="en-US" dirty="0"/>
          </a:p>
          <a:p>
            <a:endParaRPr lang="en-US" dirty="0"/>
          </a:p>
          <a:p>
            <a:endParaRPr lang="en-US" dirty="0"/>
          </a:p>
          <a:p>
            <a:endParaRPr lang="en-US" dirty="0"/>
          </a:p>
          <a:p>
            <a:pPr algn="ctr"/>
            <a:r>
              <a:rPr lang="en-US" dirty="0"/>
              <a:t>.</a:t>
            </a:r>
          </a:p>
          <a:p>
            <a:pPr algn="ctr"/>
            <a:r>
              <a:rPr lang="en-US" dirty="0"/>
              <a:t>.</a:t>
            </a:r>
          </a:p>
          <a:p>
            <a:pPr algn="ctr"/>
            <a:r>
              <a:rPr lang="en-US" dirty="0"/>
              <a:t>.</a:t>
            </a:r>
          </a:p>
          <a:p>
            <a:endParaRPr lang="en-US" dirty="0"/>
          </a:p>
          <a:p>
            <a:endParaRPr lang="en-US" dirty="0"/>
          </a:p>
          <a:p>
            <a:r>
              <a:rPr lang="en-US" dirty="0"/>
              <a:t>This is the bottom</a:t>
            </a:r>
          </a:p>
        </p:txBody>
      </p:sp>
      <p:sp>
        <p:nvSpPr>
          <p:cNvPr id="8" name="TextBox 7"/>
          <p:cNvSpPr txBox="1"/>
          <p:nvPr/>
        </p:nvSpPr>
        <p:spPr>
          <a:xfrm>
            <a:off x="824346" y="1783980"/>
            <a:ext cx="4423006" cy="3139321"/>
          </a:xfrm>
          <a:prstGeom prst="rect">
            <a:avLst/>
          </a:prstGeom>
          <a:noFill/>
          <a:ln>
            <a:solidFill>
              <a:schemeClr val="tx1"/>
            </a:solidFill>
          </a:ln>
        </p:spPr>
        <p:txBody>
          <a:bodyPr wrap="none" rtlCol="0">
            <a:spAutoFit/>
          </a:bodyPr>
          <a:lstStyle/>
          <a:p>
            <a:r>
              <a:rPr lang="en-US" dirty="0"/>
              <a:t>&lt;a </a:t>
            </a:r>
            <a:r>
              <a:rPr lang="en-US" dirty="0" err="1"/>
              <a:t>href</a:t>
            </a:r>
            <a:r>
              <a:rPr lang="en-US" dirty="0"/>
              <a:t>=“#footer”&gt;Go to bottom of page&lt;/a&gt;</a:t>
            </a:r>
          </a:p>
          <a:p>
            <a:endParaRPr lang="en-US" dirty="0"/>
          </a:p>
          <a:p>
            <a:endParaRPr lang="en-US" dirty="0"/>
          </a:p>
          <a:p>
            <a:endParaRPr lang="en-US" dirty="0"/>
          </a:p>
          <a:p>
            <a:pPr algn="ctr"/>
            <a:r>
              <a:rPr lang="en-US" dirty="0"/>
              <a:t>.</a:t>
            </a:r>
          </a:p>
          <a:p>
            <a:pPr algn="ctr"/>
            <a:r>
              <a:rPr lang="en-US" dirty="0"/>
              <a:t>.</a:t>
            </a:r>
          </a:p>
          <a:p>
            <a:pPr algn="ctr"/>
            <a:r>
              <a:rPr lang="en-US" dirty="0"/>
              <a:t>.</a:t>
            </a:r>
          </a:p>
          <a:p>
            <a:endParaRPr lang="en-US" dirty="0"/>
          </a:p>
          <a:p>
            <a:endParaRPr lang="en-US" dirty="0"/>
          </a:p>
          <a:p>
            <a:endParaRPr lang="en-US" dirty="0"/>
          </a:p>
          <a:p>
            <a:r>
              <a:rPr lang="en-US" dirty="0"/>
              <a:t>&lt;p id=“footer”&gt;This is the bottom&lt;/p&gt;</a:t>
            </a:r>
          </a:p>
        </p:txBody>
      </p:sp>
      <p:sp>
        <p:nvSpPr>
          <p:cNvPr id="9" name="TextBox 8"/>
          <p:cNvSpPr txBox="1"/>
          <p:nvPr/>
        </p:nvSpPr>
        <p:spPr>
          <a:xfrm>
            <a:off x="5250874" y="3093434"/>
            <a:ext cx="1420091" cy="369332"/>
          </a:xfrm>
          <a:prstGeom prst="rect">
            <a:avLst/>
          </a:prstGeom>
          <a:noFill/>
          <a:ln>
            <a:noFill/>
          </a:ln>
        </p:spPr>
        <p:txBody>
          <a:bodyPr wrap="square" rtlCol="0">
            <a:spAutoFit/>
          </a:bodyPr>
          <a:lstStyle/>
          <a:p>
            <a:r>
              <a:rPr lang="en-US" dirty="0"/>
              <a:t>Will Display   </a:t>
            </a:r>
          </a:p>
        </p:txBody>
      </p:sp>
      <p:cxnSp>
        <p:nvCxnSpPr>
          <p:cNvPr id="5" name="Straight Arrow Connector 4"/>
          <p:cNvCxnSpPr/>
          <p:nvPr/>
        </p:nvCxnSpPr>
        <p:spPr>
          <a:xfrm flipV="1">
            <a:off x="6510095" y="3273136"/>
            <a:ext cx="1911927" cy="49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4959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Mail Links</a:t>
            </a:r>
          </a:p>
        </p:txBody>
      </p:sp>
      <p:sp>
        <p:nvSpPr>
          <p:cNvPr id="14339" name="Rectangle 3"/>
          <p:cNvSpPr>
            <a:spLocks noGrp="1" noChangeArrowheads="1"/>
          </p:cNvSpPr>
          <p:nvPr>
            <p:ph idx="1"/>
          </p:nvPr>
        </p:nvSpPr>
        <p:spPr>
          <a:xfrm>
            <a:off x="923944" y="1690688"/>
            <a:ext cx="10515600" cy="3211195"/>
          </a:xfrm>
        </p:spPr>
        <p:txBody>
          <a:bodyPr>
            <a:normAutofit/>
          </a:bodyPr>
          <a:lstStyle/>
          <a:p>
            <a:pPr marL="0" indent="0" eaLnBrk="1" hangingPunct="1">
              <a:buNone/>
            </a:pPr>
            <a:r>
              <a:rPr lang="en-US" b="1" dirty="0"/>
              <a:t>mailto:</a:t>
            </a:r>
            <a:r>
              <a:rPr lang="en-US" dirty="0"/>
              <a:t> command</a:t>
            </a:r>
          </a:p>
          <a:p>
            <a:pPr marL="457200" lvl="1" indent="0" eaLnBrk="1" hangingPunct="1">
              <a:buNone/>
            </a:pPr>
            <a:r>
              <a:rPr lang="en-US" sz="2800" dirty="0"/>
              <a:t>Allows the browser to open a new mail message addressed to the </a:t>
            </a:r>
            <a:br>
              <a:rPr lang="en-US" sz="2800" dirty="0"/>
            </a:br>
            <a:r>
              <a:rPr lang="en-US" sz="2800" dirty="0"/>
              <a:t>e-mail address indicated</a:t>
            </a:r>
            <a:br>
              <a:rPr lang="en-US" dirty="0"/>
            </a:br>
            <a:endParaRPr lang="en-US" dirty="0"/>
          </a:p>
          <a:p>
            <a:pPr marL="457200" lvl="1" indent="0" eaLnBrk="1" hangingPunct="1">
              <a:buNone/>
            </a:pPr>
            <a:r>
              <a:rPr lang="en-US" sz="2800" dirty="0"/>
              <a:t>Ex:</a:t>
            </a:r>
            <a:br>
              <a:rPr lang="en-US" sz="2800" dirty="0"/>
            </a:br>
            <a:r>
              <a:rPr lang="en-US" sz="2800" dirty="0"/>
              <a:t>	</a:t>
            </a:r>
            <a:br>
              <a:rPr lang="en-US" dirty="0"/>
            </a:br>
            <a:r>
              <a:rPr lang="en-US" dirty="0"/>
              <a:t>	</a:t>
            </a:r>
          </a:p>
        </p:txBody>
      </p:sp>
      <p:pic>
        <p:nvPicPr>
          <p:cNvPr id="3" name="Picture 2">
            <a:extLst>
              <a:ext uri="{FF2B5EF4-FFF2-40B4-BE49-F238E27FC236}">
                <a16:creationId xmlns:a16="http://schemas.microsoft.com/office/drawing/2014/main" id="{20C218D7-08C7-4D79-87BF-16E54085A72D}"/>
              </a:ext>
            </a:extLst>
          </p:cNvPr>
          <p:cNvPicPr>
            <a:picLocks noChangeAspect="1"/>
          </p:cNvPicPr>
          <p:nvPr/>
        </p:nvPicPr>
        <p:blipFill>
          <a:blip r:embed="rId2"/>
          <a:stretch>
            <a:fillRect/>
          </a:stretch>
        </p:blipFill>
        <p:spPr>
          <a:xfrm>
            <a:off x="2640765" y="3384128"/>
            <a:ext cx="7253447" cy="412128"/>
          </a:xfrm>
          <a:prstGeom prst="rect">
            <a:avLst/>
          </a:prstGeom>
        </p:spPr>
      </p:pic>
      <p:pic>
        <p:nvPicPr>
          <p:cNvPr id="7" name="Picture 6">
            <a:extLst>
              <a:ext uri="{FF2B5EF4-FFF2-40B4-BE49-F238E27FC236}">
                <a16:creationId xmlns:a16="http://schemas.microsoft.com/office/drawing/2014/main" id="{3708E587-A48E-46F9-AE40-8BDAB634D9B8}"/>
              </a:ext>
            </a:extLst>
          </p:cNvPr>
          <p:cNvPicPr>
            <a:picLocks noChangeAspect="1"/>
          </p:cNvPicPr>
          <p:nvPr/>
        </p:nvPicPr>
        <p:blipFill>
          <a:blip r:embed="rId3"/>
          <a:stretch>
            <a:fillRect/>
          </a:stretch>
        </p:blipFill>
        <p:spPr>
          <a:xfrm>
            <a:off x="5232929" y="4005396"/>
            <a:ext cx="2069119" cy="610882"/>
          </a:xfrm>
          <a:prstGeom prst="rect">
            <a:avLst/>
          </a:prstGeom>
          <a:effectLst>
            <a:outerShdw blurRad="50800" dist="38100" dir="2700000" algn="tl" rotWithShape="0">
              <a:prstClr val="black">
                <a:alpha val="40000"/>
              </a:prstClr>
            </a:outerShdw>
          </a:effectLst>
        </p:spPr>
      </p:pic>
      <p:sp>
        <p:nvSpPr>
          <p:cNvPr id="10" name="Rectangle 3">
            <a:extLst>
              <a:ext uri="{FF2B5EF4-FFF2-40B4-BE49-F238E27FC236}">
                <a16:creationId xmlns:a16="http://schemas.microsoft.com/office/drawing/2014/main" id="{518C9A94-305C-4048-B53F-47E4430891C4}"/>
              </a:ext>
            </a:extLst>
          </p:cNvPr>
          <p:cNvSpPr txBox="1">
            <a:spLocks noChangeArrowheads="1"/>
          </p:cNvSpPr>
          <p:nvPr/>
        </p:nvSpPr>
        <p:spPr>
          <a:xfrm>
            <a:off x="923944" y="4838052"/>
            <a:ext cx="10515600" cy="13893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rbel Light" panose="020B03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Light" panose="020B03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bel Light" panose="020B03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Light" panose="020B03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Light" panose="020B03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For mailto: to work, the client computer has to have a </a:t>
            </a:r>
            <a:r>
              <a:rPr lang="en-US" u="sng" dirty="0"/>
              <a:t>default email client</a:t>
            </a:r>
          </a:p>
          <a:p>
            <a:pPr marL="0" indent="0">
              <a:buFont typeface="Arial" panose="020B0604020202020204" pitchFamily="34" charset="0"/>
              <a:buNone/>
            </a:pPr>
            <a:r>
              <a:rPr lang="en-US" dirty="0"/>
              <a:t>It isn’t used much, if at all, anymore</a:t>
            </a:r>
            <a:br>
              <a:rPr lang="en-US" dirty="0"/>
            </a:br>
            <a:r>
              <a:rPr lang="en-US"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Links Summary</a:t>
            </a:r>
          </a:p>
        </p:txBody>
      </p:sp>
      <p:sp>
        <p:nvSpPr>
          <p:cNvPr id="3" name="Content Placeholder 2"/>
          <p:cNvSpPr>
            <a:spLocks noGrp="1"/>
          </p:cNvSpPr>
          <p:nvPr>
            <p:ph idx="1"/>
          </p:nvPr>
        </p:nvSpPr>
        <p:spPr>
          <a:xfrm>
            <a:off x="838200" y="1417752"/>
            <a:ext cx="10949609" cy="4351338"/>
          </a:xfrm>
        </p:spPr>
        <p:txBody>
          <a:bodyPr/>
          <a:lstStyle/>
          <a:p>
            <a:pPr marL="0" indent="0">
              <a:spcAft>
                <a:spcPts val="600"/>
              </a:spcAft>
              <a:buNone/>
            </a:pPr>
            <a:r>
              <a:rPr lang="en-US" dirty="0"/>
              <a:t>Provide a way for users to navigate to resources within and outside a site</a:t>
            </a:r>
          </a:p>
          <a:p>
            <a:pPr marL="0" indent="0">
              <a:spcAft>
                <a:spcPts val="600"/>
              </a:spcAft>
              <a:buNone/>
            </a:pPr>
            <a:r>
              <a:rPr lang="en-US" dirty="0"/>
              <a:t>HTML anchor tag, &lt;a </a:t>
            </a:r>
            <a:r>
              <a:rPr lang="en-US" dirty="0" err="1"/>
              <a:t>href</a:t>
            </a:r>
            <a:r>
              <a:rPr lang="en-US" dirty="0"/>
              <a:t>=“#”&gt;Link&lt;/a&gt;</a:t>
            </a:r>
          </a:p>
          <a:p>
            <a:pPr marL="457200" lvl="1" indent="0">
              <a:spcAft>
                <a:spcPts val="600"/>
              </a:spcAft>
              <a:buNone/>
            </a:pPr>
            <a:r>
              <a:rPr lang="en-US" dirty="0" err="1">
                <a:solidFill>
                  <a:srgbClr val="FF0000"/>
                </a:solidFill>
              </a:rPr>
              <a:t>href</a:t>
            </a:r>
            <a:r>
              <a:rPr lang="en-US" dirty="0">
                <a:solidFill>
                  <a:srgbClr val="FF0000"/>
                </a:solidFill>
              </a:rPr>
              <a:t> </a:t>
            </a:r>
            <a:r>
              <a:rPr lang="en-US" dirty="0"/>
              <a:t>= “</a:t>
            </a:r>
            <a:r>
              <a:rPr lang="en-US" dirty="0">
                <a:solidFill>
                  <a:srgbClr val="FF0000"/>
                </a:solidFill>
              </a:rPr>
              <a:t>hypertext reference</a:t>
            </a:r>
            <a:r>
              <a:rPr lang="en-US" dirty="0"/>
              <a:t>”</a:t>
            </a:r>
          </a:p>
          <a:p>
            <a:pPr marL="0" indent="0">
              <a:spcAft>
                <a:spcPts val="600"/>
              </a:spcAft>
              <a:buNone/>
            </a:pPr>
            <a:r>
              <a:rPr lang="en-US" dirty="0"/>
              <a:t>Inside a site, use </a:t>
            </a:r>
            <a:r>
              <a:rPr lang="en-US" dirty="0">
                <a:solidFill>
                  <a:srgbClr val="FF0000"/>
                </a:solidFill>
              </a:rPr>
              <a:t>relative</a:t>
            </a:r>
            <a:r>
              <a:rPr lang="en-US" dirty="0"/>
              <a:t> links</a:t>
            </a:r>
          </a:p>
          <a:p>
            <a:pPr marL="0" indent="0">
              <a:spcAft>
                <a:spcPts val="600"/>
              </a:spcAft>
              <a:buNone/>
            </a:pPr>
            <a:r>
              <a:rPr lang="en-US" dirty="0"/>
              <a:t>Outside a site, use </a:t>
            </a:r>
            <a:r>
              <a:rPr lang="en-US" dirty="0">
                <a:solidFill>
                  <a:srgbClr val="FF0000"/>
                </a:solidFill>
              </a:rPr>
              <a:t>absolute</a:t>
            </a:r>
            <a:r>
              <a:rPr lang="en-US" dirty="0"/>
              <a:t> links</a:t>
            </a:r>
          </a:p>
          <a:p>
            <a:pPr marL="0" indent="0">
              <a:spcAft>
                <a:spcPts val="600"/>
              </a:spcAft>
              <a:buNone/>
            </a:pPr>
            <a:r>
              <a:rPr lang="en-US" dirty="0"/>
              <a:t>Use </a:t>
            </a:r>
            <a:r>
              <a:rPr lang="en-US" dirty="0">
                <a:solidFill>
                  <a:srgbClr val="FF0000"/>
                </a:solidFill>
              </a:rPr>
              <a:t>relative</a:t>
            </a:r>
            <a:r>
              <a:rPr lang="en-US" dirty="0"/>
              <a:t> links whenever possible</a:t>
            </a:r>
          </a:p>
          <a:p>
            <a:pPr marL="0" indent="0">
              <a:spcAft>
                <a:spcPts val="600"/>
              </a:spcAft>
              <a:buNone/>
            </a:pPr>
            <a:r>
              <a:rPr lang="en-US" dirty="0"/>
              <a:t>Path is important</a:t>
            </a:r>
          </a:p>
        </p:txBody>
      </p:sp>
    </p:spTree>
    <p:extLst>
      <p:ext uri="{BB962C8B-B14F-4D97-AF65-F5344CB8AC3E}">
        <p14:creationId xmlns:p14="http://schemas.microsoft.com/office/powerpoint/2010/main" val="684489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Images</a:t>
            </a:r>
          </a:p>
        </p:txBody>
      </p:sp>
      <p:sp>
        <p:nvSpPr>
          <p:cNvPr id="3" name="Subtitle 2"/>
          <p:cNvSpPr>
            <a:spLocks noGrp="1"/>
          </p:cNvSpPr>
          <p:nvPr>
            <p:ph type="body" idx="1"/>
          </p:nvPr>
        </p:nvSpPr>
        <p:spPr/>
        <p:txBody>
          <a:bodyPr>
            <a:normAutofit/>
          </a:bodyPr>
          <a:lstStyle/>
          <a:p>
            <a:r>
              <a:rPr lang="en-US" dirty="0"/>
              <a:t>Essentials of Web Development</a:t>
            </a:r>
          </a:p>
          <a:p>
            <a:r>
              <a:rPr lang="en-US" dirty="0"/>
              <a:t>CSCI 1210</a:t>
            </a:r>
          </a:p>
        </p:txBody>
      </p:sp>
    </p:spTree>
    <p:extLst>
      <p:ext uri="{BB962C8B-B14F-4D97-AF65-F5344CB8AC3E}">
        <p14:creationId xmlns:p14="http://schemas.microsoft.com/office/powerpoint/2010/main" val="1441388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Images</a:t>
            </a:r>
          </a:p>
        </p:txBody>
      </p:sp>
      <p:sp>
        <p:nvSpPr>
          <p:cNvPr id="3" name="Content Placeholder 2"/>
          <p:cNvSpPr>
            <a:spLocks noGrp="1"/>
          </p:cNvSpPr>
          <p:nvPr>
            <p:ph idx="1"/>
          </p:nvPr>
        </p:nvSpPr>
        <p:spPr>
          <a:xfrm>
            <a:off x="838200" y="1343818"/>
            <a:ext cx="5309460" cy="4078401"/>
          </a:xfrm>
        </p:spPr>
        <p:txBody>
          <a:bodyPr>
            <a:normAutofit fontScale="85000" lnSpcReduction="20000"/>
          </a:bodyPr>
          <a:lstStyle/>
          <a:p>
            <a:pPr marL="0" indent="0">
              <a:spcAft>
                <a:spcPts val="600"/>
              </a:spcAft>
              <a:buNone/>
            </a:pPr>
            <a:r>
              <a:rPr lang="en-US" dirty="0"/>
              <a:t>Obviously, images are an important part of the Web experience</a:t>
            </a:r>
          </a:p>
          <a:p>
            <a:pPr marL="0" indent="0">
              <a:spcAft>
                <a:spcPts val="600"/>
              </a:spcAft>
              <a:buNone/>
            </a:pPr>
            <a:r>
              <a:rPr lang="en-US" dirty="0"/>
              <a:t>The old saying, “A picture is worth a thousand words” is still true, as much for the Web as anywhere else</a:t>
            </a:r>
          </a:p>
          <a:p>
            <a:pPr marL="0" indent="0">
              <a:spcAft>
                <a:spcPts val="600"/>
              </a:spcAft>
              <a:buNone/>
            </a:pPr>
            <a:r>
              <a:rPr lang="en-US" dirty="0"/>
              <a:t>Knowing how to make a raw image suitable for use of the Web is a critical skill for a developer</a:t>
            </a:r>
          </a:p>
          <a:p>
            <a:pPr marL="0" indent="0">
              <a:spcAft>
                <a:spcPts val="600"/>
              </a:spcAft>
              <a:buNone/>
            </a:pPr>
            <a:r>
              <a:rPr lang="en-US" dirty="0"/>
              <a:t>First, let’s look at how to add an image to a web page</a:t>
            </a:r>
          </a:p>
          <a:p>
            <a:pPr marL="0" indent="0">
              <a:spcAft>
                <a:spcPts val="600"/>
              </a:spcAft>
              <a:buNone/>
            </a:pPr>
            <a:r>
              <a:rPr lang="en-US" dirty="0"/>
              <a:t>Then, we’ll see how we can take raw images from the camera to the web page</a:t>
            </a:r>
          </a:p>
        </p:txBody>
      </p:sp>
      <p:pic>
        <p:nvPicPr>
          <p:cNvPr id="7170" name="Picture 2">
            <a:extLst>
              <a:ext uri="{FF2B5EF4-FFF2-40B4-BE49-F238E27FC236}">
                <a16:creationId xmlns:a16="http://schemas.microsoft.com/office/drawing/2014/main" id="{884110C3-0E4C-4E4E-98A4-C7343A382B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9686" y="1516907"/>
            <a:ext cx="5928104" cy="326328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500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Images</a:t>
            </a:r>
          </a:p>
        </p:txBody>
      </p:sp>
      <p:sp>
        <p:nvSpPr>
          <p:cNvPr id="3" name="Content Placeholder 2"/>
          <p:cNvSpPr>
            <a:spLocks noGrp="1"/>
          </p:cNvSpPr>
          <p:nvPr>
            <p:ph idx="1"/>
          </p:nvPr>
        </p:nvSpPr>
        <p:spPr>
          <a:xfrm>
            <a:off x="838200" y="1335431"/>
            <a:ext cx="10515600" cy="4351338"/>
          </a:xfrm>
        </p:spPr>
        <p:txBody>
          <a:bodyPr>
            <a:normAutofit fontScale="85000" lnSpcReduction="20000"/>
          </a:bodyPr>
          <a:lstStyle/>
          <a:p>
            <a:pPr marL="0" indent="0">
              <a:spcAft>
                <a:spcPts val="600"/>
              </a:spcAft>
              <a:buNone/>
            </a:pPr>
            <a:endParaRPr lang="en-US" dirty="0"/>
          </a:p>
          <a:p>
            <a:pPr marL="0" lvl="6" indent="0" algn="ctr">
              <a:spcAft>
                <a:spcPts val="600"/>
              </a:spcAft>
              <a:buNone/>
            </a:pPr>
            <a:r>
              <a:rPr lang="en-US" sz="10400" dirty="0">
                <a:solidFill>
                  <a:srgbClr val="0070C0"/>
                </a:solidFill>
                <a:latin typeface="Courier New" panose="02070309020205020404" pitchFamily="49" charset="0"/>
                <a:cs typeface="Courier New" panose="02070309020205020404" pitchFamily="49" charset="0"/>
              </a:rPr>
              <a:t>&lt;</a:t>
            </a:r>
            <a:r>
              <a:rPr lang="en-US" sz="10400" dirty="0" err="1">
                <a:solidFill>
                  <a:srgbClr val="0070C0"/>
                </a:solidFill>
                <a:latin typeface="Courier New" panose="02070309020205020404" pitchFamily="49" charset="0"/>
                <a:cs typeface="Courier New" panose="02070309020205020404" pitchFamily="49" charset="0"/>
              </a:rPr>
              <a:t>img</a:t>
            </a:r>
            <a:r>
              <a:rPr lang="en-US" sz="10400" dirty="0">
                <a:solidFill>
                  <a:srgbClr val="0070C0"/>
                </a:solidFill>
                <a:latin typeface="Courier New" panose="02070309020205020404" pitchFamily="49" charset="0"/>
                <a:cs typeface="Courier New" panose="02070309020205020404" pitchFamily="49" charset="0"/>
              </a:rPr>
              <a:t>&gt;</a:t>
            </a:r>
          </a:p>
          <a:p>
            <a:pPr marL="0" indent="0">
              <a:spcAft>
                <a:spcPts val="600"/>
              </a:spcAft>
              <a:buNone/>
            </a:pPr>
            <a:r>
              <a:rPr lang="en-US" dirty="0"/>
              <a:t>This is a standalone, inline element</a:t>
            </a:r>
          </a:p>
          <a:p>
            <a:pPr marL="0" indent="0">
              <a:spcAft>
                <a:spcPts val="600"/>
              </a:spcAft>
              <a:buNone/>
            </a:pPr>
            <a:r>
              <a:rPr lang="en-US" dirty="0"/>
              <a:t>Like the </a:t>
            </a:r>
            <a:r>
              <a:rPr lang="en-US" b="1" dirty="0">
                <a:solidFill>
                  <a:srgbClr val="0070C0"/>
                </a:solidFill>
                <a:latin typeface="Courier New" panose="02070309020205020404" pitchFamily="49" charset="0"/>
                <a:cs typeface="Courier New" panose="02070309020205020404" pitchFamily="49" charset="0"/>
              </a:rPr>
              <a:t>&lt;a&gt;</a:t>
            </a:r>
            <a:r>
              <a:rPr lang="en-US" dirty="0"/>
              <a:t> element, we have to provide the browser with a little additional information to make it work</a:t>
            </a:r>
          </a:p>
          <a:p>
            <a:pPr marL="0" indent="0">
              <a:spcAft>
                <a:spcPts val="600"/>
              </a:spcAft>
              <a:buNone/>
            </a:pPr>
            <a:r>
              <a:rPr lang="en-US" dirty="0"/>
              <a:t>Attributes:</a:t>
            </a:r>
          </a:p>
          <a:p>
            <a:pPr marL="457200" lvl="1" indent="0">
              <a:spcAft>
                <a:spcPts val="600"/>
              </a:spcAft>
              <a:buNone/>
            </a:pPr>
            <a:r>
              <a:rPr lang="en-US" sz="2600" b="1" dirty="0" err="1">
                <a:solidFill>
                  <a:srgbClr val="FF0000"/>
                </a:solidFill>
                <a:latin typeface="Courier New" panose="02070309020205020404" pitchFamily="49" charset="0"/>
                <a:cs typeface="Courier New" panose="02070309020205020404" pitchFamily="49" charset="0"/>
              </a:rPr>
              <a:t>src</a:t>
            </a:r>
            <a:r>
              <a:rPr lang="en-US" sz="2600" dirty="0"/>
              <a:t>	specifies the source or URL for the image </a:t>
            </a:r>
            <a:r>
              <a:rPr lang="en-US" sz="2600" dirty="0">
                <a:solidFill>
                  <a:srgbClr val="FF0000"/>
                </a:solidFill>
              </a:rPr>
              <a:t>(Required)</a:t>
            </a:r>
          </a:p>
          <a:p>
            <a:pPr marL="457200" lvl="1" indent="0">
              <a:spcAft>
                <a:spcPts val="600"/>
              </a:spcAft>
              <a:buNone/>
            </a:pPr>
            <a:r>
              <a:rPr lang="en-US" sz="2600" b="1" dirty="0">
                <a:solidFill>
                  <a:srgbClr val="FF0000"/>
                </a:solidFill>
                <a:latin typeface="Courier New" panose="02070309020205020404" pitchFamily="49" charset="0"/>
                <a:cs typeface="Courier New" panose="02070309020205020404" pitchFamily="49" charset="0"/>
              </a:rPr>
              <a:t>alt</a:t>
            </a:r>
            <a:r>
              <a:rPr lang="en-US" sz="2600" dirty="0"/>
              <a:t>	specifies alternative text </a:t>
            </a:r>
            <a:r>
              <a:rPr lang="en-US" sz="2600" dirty="0">
                <a:solidFill>
                  <a:srgbClr val="FF0000"/>
                </a:solidFill>
              </a:rPr>
              <a:t>(Required)</a:t>
            </a:r>
          </a:p>
          <a:p>
            <a:pPr marL="457200" lvl="1" indent="0">
              <a:spcAft>
                <a:spcPts val="600"/>
              </a:spcAft>
              <a:buNone/>
            </a:pPr>
            <a:r>
              <a:rPr lang="en-US" sz="2600" b="1" dirty="0">
                <a:solidFill>
                  <a:srgbClr val="FF0000"/>
                </a:solidFill>
                <a:latin typeface="Courier New" panose="02070309020205020404" pitchFamily="49" charset="0"/>
                <a:cs typeface="Courier New" panose="02070309020205020404" pitchFamily="49" charset="0"/>
              </a:rPr>
              <a:t>title</a:t>
            </a:r>
            <a:r>
              <a:rPr lang="en-US" sz="2600" dirty="0"/>
              <a:t>	specifies the title for the image </a:t>
            </a:r>
            <a:r>
              <a:rPr lang="en-US" sz="2600" dirty="0">
                <a:solidFill>
                  <a:srgbClr val="FF0000"/>
                </a:solidFill>
              </a:rPr>
              <a:t>(Optional)</a:t>
            </a:r>
            <a:endParaRPr lang="en-US" dirty="0">
              <a:solidFill>
                <a:srgbClr val="FF0000"/>
              </a:solidFill>
            </a:endParaRPr>
          </a:p>
        </p:txBody>
      </p:sp>
    </p:spTree>
    <p:extLst>
      <p:ext uri="{BB962C8B-B14F-4D97-AF65-F5344CB8AC3E}">
        <p14:creationId xmlns:p14="http://schemas.microsoft.com/office/powerpoint/2010/main" val="2543511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latin typeface="Courier New" panose="02070309020205020404" pitchFamily="49" charset="0"/>
                <a:cs typeface="Courier New" panose="02070309020205020404" pitchFamily="49" charset="0"/>
              </a:rPr>
              <a:t>&lt;</a:t>
            </a:r>
            <a:r>
              <a:rPr lang="en-US" b="1" dirty="0" err="1">
                <a:solidFill>
                  <a:srgbClr val="0070C0"/>
                </a:solidFill>
                <a:latin typeface="Courier New" panose="02070309020205020404" pitchFamily="49" charset="0"/>
                <a:cs typeface="Courier New" panose="02070309020205020404" pitchFamily="49" charset="0"/>
              </a:rPr>
              <a:t>img</a:t>
            </a:r>
            <a:r>
              <a:rPr lang="en-US" b="1" dirty="0">
                <a:solidFill>
                  <a:srgbClr val="0070C0"/>
                </a:solidFill>
                <a:latin typeface="Courier New" panose="02070309020205020404" pitchFamily="49" charset="0"/>
                <a:cs typeface="Courier New" panose="02070309020205020404" pitchFamily="49" charset="0"/>
              </a:rPr>
              <a:t>&gt;</a:t>
            </a:r>
            <a:r>
              <a:rPr lang="en-US" dirty="0"/>
              <a:t> – </a:t>
            </a:r>
            <a:r>
              <a:rPr lang="en-US" dirty="0" err="1"/>
              <a:t>src</a:t>
            </a:r>
            <a:r>
              <a:rPr lang="en-US" dirty="0"/>
              <a:t>, alt, title</a:t>
            </a:r>
          </a:p>
        </p:txBody>
      </p:sp>
      <p:sp>
        <p:nvSpPr>
          <p:cNvPr id="3" name="Content Placeholder 2"/>
          <p:cNvSpPr>
            <a:spLocks noGrp="1"/>
          </p:cNvSpPr>
          <p:nvPr>
            <p:ph idx="1"/>
          </p:nvPr>
        </p:nvSpPr>
        <p:spPr>
          <a:xfrm>
            <a:off x="838200" y="1436508"/>
            <a:ext cx="10770704" cy="4667250"/>
          </a:xfrm>
        </p:spPr>
        <p:txBody>
          <a:bodyPr/>
          <a:lstStyle/>
          <a:p>
            <a:pPr marL="0" indent="0">
              <a:spcAft>
                <a:spcPts val="1200"/>
              </a:spcAft>
              <a:buNone/>
            </a:pPr>
            <a:endParaRPr lang="en-US" dirty="0"/>
          </a:p>
          <a:p>
            <a:pPr marL="0" indent="0">
              <a:spcAft>
                <a:spcPts val="1200"/>
              </a:spcAft>
              <a:buNone/>
            </a:pPr>
            <a:endParaRPr lang="en-US" dirty="0"/>
          </a:p>
          <a:p>
            <a:pPr marL="0" indent="0">
              <a:spcAft>
                <a:spcPts val="1200"/>
              </a:spcAft>
              <a:buNone/>
            </a:pPr>
            <a:r>
              <a:rPr lang="en-US" dirty="0"/>
              <a:t>The attribute </a:t>
            </a:r>
            <a:r>
              <a:rPr lang="en-US" dirty="0" err="1">
                <a:solidFill>
                  <a:srgbClr val="FF0000"/>
                </a:solidFill>
              </a:rPr>
              <a:t>src</a:t>
            </a:r>
            <a:r>
              <a:rPr lang="en-US" dirty="0">
                <a:solidFill>
                  <a:srgbClr val="FF0000"/>
                </a:solidFill>
              </a:rPr>
              <a:t> </a:t>
            </a:r>
            <a:r>
              <a:rPr lang="en-US" dirty="0"/>
              <a:t>identifies the source URL for the image. </a:t>
            </a:r>
          </a:p>
          <a:p>
            <a:pPr marL="0" indent="0">
              <a:spcAft>
                <a:spcPts val="1200"/>
              </a:spcAft>
              <a:buNone/>
            </a:pPr>
            <a:r>
              <a:rPr lang="en-US" dirty="0"/>
              <a:t>This can be expressed as either an </a:t>
            </a:r>
            <a:r>
              <a:rPr lang="en-US" dirty="0">
                <a:solidFill>
                  <a:srgbClr val="FF0000"/>
                </a:solidFill>
              </a:rPr>
              <a:t>absolute</a:t>
            </a:r>
            <a:r>
              <a:rPr lang="en-US" dirty="0"/>
              <a:t> or </a:t>
            </a:r>
            <a:r>
              <a:rPr lang="en-US" dirty="0">
                <a:solidFill>
                  <a:srgbClr val="FF0000"/>
                </a:solidFill>
              </a:rPr>
              <a:t>relative</a:t>
            </a:r>
            <a:r>
              <a:rPr lang="en-US" dirty="0"/>
              <a:t> URL (and behaves in the same manor as the attribute </a:t>
            </a:r>
            <a:r>
              <a:rPr lang="en-US" dirty="0" err="1"/>
              <a:t>href</a:t>
            </a:r>
            <a:r>
              <a:rPr lang="en-US" dirty="0"/>
              <a:t> on the anchor tag)</a:t>
            </a:r>
          </a:p>
        </p:txBody>
      </p:sp>
      <p:pic>
        <p:nvPicPr>
          <p:cNvPr id="5" name="Picture 4">
            <a:extLst>
              <a:ext uri="{FF2B5EF4-FFF2-40B4-BE49-F238E27FC236}">
                <a16:creationId xmlns:a16="http://schemas.microsoft.com/office/drawing/2014/main" id="{B98D6396-7F48-4A59-9DE3-E54F310F8A11}"/>
              </a:ext>
            </a:extLst>
          </p:cNvPr>
          <p:cNvPicPr>
            <a:picLocks noChangeAspect="1"/>
          </p:cNvPicPr>
          <p:nvPr/>
        </p:nvPicPr>
        <p:blipFill>
          <a:blip r:embed="rId2"/>
          <a:stretch>
            <a:fillRect/>
          </a:stretch>
        </p:blipFill>
        <p:spPr>
          <a:xfrm>
            <a:off x="1319449" y="1817243"/>
            <a:ext cx="9553101" cy="409345"/>
          </a:xfrm>
          <a:prstGeom prst="rect">
            <a:avLst/>
          </a:prstGeom>
        </p:spPr>
      </p:pic>
    </p:spTree>
    <p:extLst>
      <p:ext uri="{BB962C8B-B14F-4D97-AF65-F5344CB8AC3E}">
        <p14:creationId xmlns:p14="http://schemas.microsoft.com/office/powerpoint/2010/main" val="57557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Images – </a:t>
            </a:r>
            <a:r>
              <a:rPr lang="en-US" dirty="0" err="1"/>
              <a:t>src</a:t>
            </a:r>
            <a:r>
              <a:rPr lang="en-US" dirty="0"/>
              <a:t>, alt, title</a:t>
            </a:r>
          </a:p>
        </p:txBody>
      </p:sp>
      <p:sp>
        <p:nvSpPr>
          <p:cNvPr id="3" name="Content Placeholder 2"/>
          <p:cNvSpPr>
            <a:spLocks noGrp="1"/>
          </p:cNvSpPr>
          <p:nvPr>
            <p:ph idx="1"/>
          </p:nvPr>
        </p:nvSpPr>
        <p:spPr>
          <a:xfrm>
            <a:off x="838199" y="1455361"/>
            <a:ext cx="11128513" cy="4667250"/>
          </a:xfrm>
        </p:spPr>
        <p:txBody>
          <a:bodyPr/>
          <a:lstStyle/>
          <a:p>
            <a:pPr marL="0" indent="0">
              <a:spcAft>
                <a:spcPts val="600"/>
              </a:spcAft>
              <a:buNone/>
            </a:pPr>
            <a:r>
              <a:rPr lang="en-US" dirty="0"/>
              <a:t>The attribute </a:t>
            </a:r>
            <a:r>
              <a:rPr lang="en-US" b="1" dirty="0">
                <a:solidFill>
                  <a:srgbClr val="0070C0"/>
                </a:solidFill>
                <a:latin typeface="Courier New" panose="02070309020205020404" pitchFamily="49" charset="0"/>
                <a:cs typeface="Courier New" panose="02070309020205020404" pitchFamily="49" charset="0"/>
              </a:rPr>
              <a:t>alt</a:t>
            </a:r>
            <a:r>
              <a:rPr lang="en-US" dirty="0"/>
              <a:t> defines the alternative text</a:t>
            </a:r>
          </a:p>
          <a:p>
            <a:pPr marL="457200" lvl="1" indent="0">
              <a:spcAft>
                <a:spcPts val="600"/>
              </a:spcAft>
              <a:buNone/>
            </a:pPr>
            <a:r>
              <a:rPr lang="en-US" dirty="0"/>
              <a:t>This is important for those with visual impairments using browsers that “read” the page</a:t>
            </a:r>
          </a:p>
          <a:p>
            <a:pPr marL="457200" lvl="1" indent="0">
              <a:spcAft>
                <a:spcPts val="600"/>
              </a:spcAft>
              <a:buNone/>
            </a:pPr>
            <a:r>
              <a:rPr lang="en-US" dirty="0"/>
              <a:t>In some browsers, if you hover over the image, the alternative text will appear.</a:t>
            </a:r>
          </a:p>
          <a:p>
            <a:pPr marL="457200" lvl="1" indent="0">
              <a:spcAft>
                <a:spcPts val="600"/>
              </a:spcAft>
              <a:buNone/>
            </a:pPr>
            <a:r>
              <a:rPr lang="en-US" dirty="0"/>
              <a:t>Required attribute for validation</a:t>
            </a:r>
          </a:p>
          <a:p>
            <a:pPr marL="0" indent="0">
              <a:spcAft>
                <a:spcPts val="600"/>
              </a:spcAft>
              <a:buNone/>
            </a:pPr>
            <a:r>
              <a:rPr lang="en-US" dirty="0"/>
              <a:t>The attribute </a:t>
            </a:r>
            <a:r>
              <a:rPr lang="en-US" b="1" dirty="0">
                <a:solidFill>
                  <a:srgbClr val="0070C0"/>
                </a:solidFill>
                <a:latin typeface="Courier New" panose="02070309020205020404" pitchFamily="49" charset="0"/>
                <a:cs typeface="Courier New" panose="02070309020205020404" pitchFamily="49" charset="0"/>
              </a:rPr>
              <a:t>title</a:t>
            </a:r>
            <a:r>
              <a:rPr lang="en-US" dirty="0"/>
              <a:t> defines a title for the image.  Works similar to the alt attribute</a:t>
            </a:r>
          </a:p>
        </p:txBody>
      </p:sp>
    </p:spTree>
    <p:extLst>
      <p:ext uri="{BB962C8B-B14F-4D97-AF65-F5344CB8AC3E}">
        <p14:creationId xmlns:p14="http://schemas.microsoft.com/office/powerpoint/2010/main" val="1602926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a:t>Links</a:t>
            </a:r>
          </a:p>
        </p:txBody>
      </p:sp>
      <p:sp>
        <p:nvSpPr>
          <p:cNvPr id="4099" name="Rectangle 3"/>
          <p:cNvSpPr>
            <a:spLocks noGrp="1" noChangeArrowheads="1"/>
          </p:cNvSpPr>
          <p:nvPr>
            <p:ph idx="1"/>
          </p:nvPr>
        </p:nvSpPr>
        <p:spPr>
          <a:xfrm>
            <a:off x="838200" y="1690688"/>
            <a:ext cx="11010900" cy="4268834"/>
          </a:xfrm>
        </p:spPr>
        <p:txBody>
          <a:bodyPr>
            <a:normAutofit/>
          </a:bodyPr>
          <a:lstStyle/>
          <a:p>
            <a:pPr marL="0" indent="0" eaLnBrk="1" hangingPunct="1">
              <a:lnSpc>
                <a:spcPct val="100000"/>
              </a:lnSpc>
              <a:spcBef>
                <a:spcPts val="600"/>
              </a:spcBef>
              <a:spcAft>
                <a:spcPts val="1200"/>
              </a:spcAft>
              <a:buNone/>
            </a:pPr>
            <a:r>
              <a:rPr lang="en-US" dirty="0"/>
              <a:t>What makes the Web the Web</a:t>
            </a:r>
          </a:p>
          <a:p>
            <a:pPr marL="0" indent="0" eaLnBrk="1" hangingPunct="1">
              <a:lnSpc>
                <a:spcPct val="100000"/>
              </a:lnSpc>
              <a:spcBef>
                <a:spcPts val="600"/>
              </a:spcBef>
              <a:spcAft>
                <a:spcPts val="1200"/>
              </a:spcAft>
              <a:buNone/>
            </a:pPr>
            <a:r>
              <a:rPr lang="en-US" dirty="0"/>
              <a:t>One of the things that makes the web unique is hyperlinks, or ‘links’</a:t>
            </a:r>
          </a:p>
          <a:p>
            <a:pPr marL="0" indent="0" eaLnBrk="1" hangingPunct="1">
              <a:lnSpc>
                <a:spcPct val="100000"/>
              </a:lnSpc>
              <a:spcBef>
                <a:spcPts val="600"/>
              </a:spcBef>
              <a:spcAft>
                <a:spcPts val="1200"/>
              </a:spcAft>
              <a:buNone/>
            </a:pPr>
            <a:r>
              <a:rPr lang="en-US" dirty="0"/>
              <a:t>Changed the way consumers interact with content</a:t>
            </a:r>
          </a:p>
          <a:p>
            <a:pPr marL="0" indent="0" eaLnBrk="1" hangingPunct="1">
              <a:lnSpc>
                <a:spcPct val="100000"/>
              </a:lnSpc>
              <a:spcBef>
                <a:spcPts val="600"/>
              </a:spcBef>
              <a:spcAft>
                <a:spcPts val="1200"/>
              </a:spcAft>
              <a:buNone/>
            </a:pPr>
            <a:r>
              <a:rPr lang="en-US" dirty="0"/>
              <a:t>No longer a linear, start-to-finish activity</a:t>
            </a:r>
          </a:p>
          <a:p>
            <a:pPr marL="0" indent="0" eaLnBrk="1" hangingPunct="1">
              <a:lnSpc>
                <a:spcPct val="100000"/>
              </a:lnSpc>
              <a:spcBef>
                <a:spcPts val="600"/>
              </a:spcBef>
              <a:spcAft>
                <a:spcPts val="1200"/>
              </a:spcAft>
              <a:buNone/>
            </a:pPr>
            <a:r>
              <a:rPr lang="en-US" dirty="0"/>
              <a:t>Users can follow a ‘breadcrumb trail,’ jumping from site to site, or to different locations within a site to find the content they want</a:t>
            </a:r>
          </a:p>
          <a:p>
            <a:pPr marL="0" indent="0" eaLnBrk="1" hangingPunct="1">
              <a:lnSpc>
                <a:spcPct val="100000"/>
              </a:lnSpc>
              <a:spcBef>
                <a:spcPts val="600"/>
              </a:spcBef>
              <a:spcAft>
                <a:spcPts val="1200"/>
              </a:spcAft>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Images – types of images</a:t>
            </a:r>
          </a:p>
        </p:txBody>
      </p:sp>
      <p:sp>
        <p:nvSpPr>
          <p:cNvPr id="3" name="Content Placeholder 2"/>
          <p:cNvSpPr>
            <a:spLocks noGrp="1"/>
          </p:cNvSpPr>
          <p:nvPr>
            <p:ph idx="1"/>
          </p:nvPr>
        </p:nvSpPr>
        <p:spPr>
          <a:xfrm>
            <a:off x="440635" y="1329531"/>
            <a:ext cx="10515600" cy="4351338"/>
          </a:xfrm>
        </p:spPr>
        <p:txBody>
          <a:bodyPr/>
          <a:lstStyle/>
          <a:p>
            <a:pPr marL="0" indent="0">
              <a:spcAft>
                <a:spcPts val="400"/>
              </a:spcAft>
              <a:buNone/>
            </a:pPr>
            <a:r>
              <a:rPr lang="en-US" dirty="0"/>
              <a:t>There are three basic formats of images:  GIF</a:t>
            </a:r>
          </a:p>
          <a:p>
            <a:pPr marL="457200" lvl="1" indent="0">
              <a:spcAft>
                <a:spcPts val="400"/>
              </a:spcAft>
              <a:buNone/>
            </a:pPr>
            <a:r>
              <a:rPr lang="en-US" dirty="0"/>
              <a:t>Graphics Interchange Format</a:t>
            </a:r>
          </a:p>
          <a:p>
            <a:pPr marL="457200" lvl="1" indent="0">
              <a:spcAft>
                <a:spcPts val="400"/>
              </a:spcAft>
              <a:buNone/>
            </a:pPr>
            <a:r>
              <a:rPr lang="en-US" dirty="0"/>
              <a:t>Smaller File Sizes</a:t>
            </a:r>
          </a:p>
          <a:p>
            <a:pPr marL="457200" lvl="1" indent="0">
              <a:spcAft>
                <a:spcPts val="400"/>
              </a:spcAft>
              <a:buNone/>
            </a:pPr>
            <a:r>
              <a:rPr lang="en-US" dirty="0"/>
              <a:t>Supports only 256 colors</a:t>
            </a:r>
          </a:p>
          <a:p>
            <a:pPr marL="457200" lvl="1" indent="0">
              <a:spcAft>
                <a:spcPts val="400"/>
              </a:spcAft>
              <a:buNone/>
            </a:pPr>
            <a:r>
              <a:rPr lang="en-US" dirty="0"/>
              <a:t>Not very good for photos</a:t>
            </a:r>
          </a:p>
          <a:p>
            <a:pPr marL="457200" lvl="1" indent="0">
              <a:spcAft>
                <a:spcPts val="400"/>
              </a:spcAft>
              <a:buNone/>
            </a:pPr>
            <a:r>
              <a:rPr lang="en-US" dirty="0"/>
              <a:t>Good for logos, icons, cartoons, </a:t>
            </a:r>
            <a:r>
              <a:rPr lang="en-US" dirty="0" err="1"/>
              <a:t>etc</a:t>
            </a:r>
            <a:endParaRPr lang="en-US" dirty="0"/>
          </a:p>
          <a:p>
            <a:pPr marL="457200" lvl="1" indent="0">
              <a:spcAft>
                <a:spcPts val="400"/>
              </a:spcAft>
              <a:buNone/>
            </a:pPr>
            <a:r>
              <a:rPr lang="en-US" dirty="0"/>
              <a:t>Can have transparent backgrounds</a:t>
            </a:r>
          </a:p>
          <a:p>
            <a:pPr marL="457200" lvl="1" indent="0">
              <a:spcAft>
                <a:spcPts val="400"/>
              </a:spcAft>
              <a:buNone/>
            </a:pPr>
            <a:r>
              <a:rPr lang="en-US" dirty="0"/>
              <a:t>Can be animated (…and potentially annoying)</a:t>
            </a:r>
          </a:p>
        </p:txBody>
      </p:sp>
      <p:pic>
        <p:nvPicPr>
          <p:cNvPr id="8194" name="Picture 2">
            <a:extLst>
              <a:ext uri="{FF2B5EF4-FFF2-40B4-BE49-F238E27FC236}">
                <a16:creationId xmlns:a16="http://schemas.microsoft.com/office/drawing/2014/main" id="{25F50B0E-E2C6-462A-B361-D7B64881AFF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828940" y="1810880"/>
            <a:ext cx="4762500" cy="253365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137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39126"/>
            <a:ext cx="10515600" cy="4351338"/>
          </a:xfrm>
        </p:spPr>
        <p:txBody>
          <a:bodyPr/>
          <a:lstStyle/>
          <a:p>
            <a:pPr marL="0" indent="0">
              <a:buNone/>
            </a:pPr>
            <a:r>
              <a:rPr lang="en-US" dirty="0"/>
              <a:t>There are three basic formats of images: JPG / JPEG</a:t>
            </a:r>
          </a:p>
          <a:p>
            <a:pPr marL="457200" lvl="1" indent="0">
              <a:buNone/>
            </a:pPr>
            <a:r>
              <a:rPr lang="en-US" dirty="0"/>
              <a:t>Joint Photographic Experts Group</a:t>
            </a:r>
          </a:p>
          <a:p>
            <a:pPr marL="457200" lvl="1" indent="0">
              <a:buNone/>
            </a:pPr>
            <a:r>
              <a:rPr lang="en-US" dirty="0" err="1"/>
              <a:t>Lossy</a:t>
            </a:r>
            <a:r>
              <a:rPr lang="en-US" dirty="0"/>
              <a:t> Compression</a:t>
            </a:r>
          </a:p>
          <a:p>
            <a:pPr marL="457200" lvl="1" indent="0">
              <a:buNone/>
            </a:pPr>
            <a:r>
              <a:rPr lang="en-US" dirty="0"/>
              <a:t>Smaller file sizes</a:t>
            </a:r>
          </a:p>
          <a:p>
            <a:pPr marL="457200" lvl="1" indent="0">
              <a:buNone/>
            </a:pPr>
            <a:r>
              <a:rPr lang="en-US" dirty="0"/>
              <a:t>Supports 16+ million colors</a:t>
            </a:r>
          </a:p>
          <a:p>
            <a:pPr marL="457200" lvl="1" indent="0">
              <a:buNone/>
            </a:pPr>
            <a:r>
              <a:rPr lang="en-US" dirty="0"/>
              <a:t>Good for photos</a:t>
            </a:r>
          </a:p>
          <a:p>
            <a:pPr marL="457200" lvl="1" indent="0">
              <a:buNone/>
            </a:pPr>
            <a:r>
              <a:rPr lang="en-US" dirty="0"/>
              <a:t>Good (but not ideal) for logos, icons, </a:t>
            </a:r>
            <a:br>
              <a:rPr lang="en-US" dirty="0"/>
            </a:br>
            <a:r>
              <a:rPr lang="en-US" dirty="0"/>
              <a:t>cartoons, </a:t>
            </a:r>
            <a:r>
              <a:rPr lang="en-US" dirty="0" err="1"/>
              <a:t>etc</a:t>
            </a:r>
            <a:endParaRPr lang="en-US" dirty="0"/>
          </a:p>
          <a:p>
            <a:pPr marL="457200" lvl="1" indent="0">
              <a:buNone/>
            </a:pPr>
            <a:r>
              <a:rPr lang="en-US" dirty="0"/>
              <a:t>Cannot have transparent backgrounds</a:t>
            </a:r>
          </a:p>
          <a:p>
            <a:pPr marL="457200" lvl="1" indent="0">
              <a:buNone/>
            </a:pPr>
            <a:r>
              <a:rPr lang="en-US" dirty="0"/>
              <a:t>Cannot be animated</a:t>
            </a:r>
          </a:p>
        </p:txBody>
      </p:sp>
      <p:pic>
        <p:nvPicPr>
          <p:cNvPr id="1026" name="Picture 2" descr="http://3.bp.blogspot.com/_yYSdiK2EYI8/S8XXpPxHspI/AAAAAAAAHac/orFEaA2LLDs/s640/funny_computer_geniuses_640_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5921" y="1986078"/>
            <a:ext cx="4385648" cy="27273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514543" y="4357628"/>
            <a:ext cx="1061509" cy="461665"/>
          </a:xfrm>
          <a:prstGeom prst="rect">
            <a:avLst/>
          </a:prstGeom>
          <a:solidFill>
            <a:schemeClr val="bg1"/>
          </a:solidFill>
        </p:spPr>
        <p:txBody>
          <a:bodyPr wrap="none" rtlCol="0">
            <a:spAutoFit/>
          </a:bodyPr>
          <a:lstStyle/>
          <a:p>
            <a:r>
              <a:rPr lang="en-US" sz="2400" b="1" dirty="0"/>
              <a:t>150 KB</a:t>
            </a:r>
          </a:p>
        </p:txBody>
      </p:sp>
      <p:sp>
        <p:nvSpPr>
          <p:cNvPr id="2" name="Title 1"/>
          <p:cNvSpPr>
            <a:spLocks noGrp="1"/>
          </p:cNvSpPr>
          <p:nvPr>
            <p:ph type="title"/>
          </p:nvPr>
        </p:nvSpPr>
        <p:spPr/>
        <p:txBody>
          <a:bodyPr/>
          <a:lstStyle/>
          <a:p>
            <a:r>
              <a:rPr lang="en-US" dirty="0"/>
              <a:t>Images – types of images</a:t>
            </a:r>
          </a:p>
        </p:txBody>
      </p:sp>
      <p:grpSp>
        <p:nvGrpSpPr>
          <p:cNvPr id="6" name="Group 5"/>
          <p:cNvGrpSpPr/>
          <p:nvPr/>
        </p:nvGrpSpPr>
        <p:grpSpPr>
          <a:xfrm>
            <a:off x="6673287" y="1990988"/>
            <a:ext cx="4398556" cy="2813993"/>
            <a:chOff x="6462988" y="1905645"/>
            <a:chExt cx="4398556" cy="2813993"/>
          </a:xfrm>
        </p:grpSpPr>
        <p:graphicFrame>
          <p:nvGraphicFramePr>
            <p:cNvPr id="4" name="Object 3"/>
            <p:cNvGraphicFramePr>
              <a:graphicFrameLocks noChangeAspect="1"/>
            </p:cNvGraphicFramePr>
            <p:nvPr/>
          </p:nvGraphicFramePr>
          <p:xfrm>
            <a:off x="6462988" y="1905645"/>
            <a:ext cx="4398556" cy="2714510"/>
          </p:xfrm>
          <a:graphic>
            <a:graphicData uri="http://schemas.openxmlformats.org/presentationml/2006/ole">
              <mc:AlternateContent xmlns:mc="http://schemas.openxmlformats.org/markup-compatibility/2006">
                <mc:Choice xmlns:v="urn:schemas-microsoft-com:vml" Requires="v">
                  <p:oleObj name="Image" r:id="rId3" imgW="5855040" imgH="3613680" progId="Photoshop.Image.55">
                    <p:embed/>
                  </p:oleObj>
                </mc:Choice>
                <mc:Fallback>
                  <p:oleObj name="Image" r:id="rId3" imgW="5855040" imgH="3613680" progId="Photoshop.Image.55">
                    <p:embed/>
                    <p:pic>
                      <p:nvPicPr>
                        <p:cNvPr id="0" name=""/>
                        <p:cNvPicPr/>
                        <p:nvPr/>
                      </p:nvPicPr>
                      <p:blipFill>
                        <a:blip r:embed="rId4"/>
                        <a:stretch>
                          <a:fillRect/>
                        </a:stretch>
                      </p:blipFill>
                      <p:spPr>
                        <a:xfrm>
                          <a:off x="6462988" y="1905645"/>
                          <a:ext cx="4398556" cy="2714510"/>
                        </a:xfrm>
                        <a:prstGeom prst="rect">
                          <a:avLst/>
                        </a:prstGeom>
                      </p:spPr>
                    </p:pic>
                  </p:oleObj>
                </mc:Fallback>
              </mc:AlternateContent>
            </a:graphicData>
          </a:graphic>
        </p:graphicFrame>
        <p:sp>
          <p:nvSpPr>
            <p:cNvPr id="7" name="TextBox 6"/>
            <p:cNvSpPr txBox="1"/>
            <p:nvPr/>
          </p:nvSpPr>
          <p:spPr>
            <a:xfrm>
              <a:off x="8357800" y="4257973"/>
              <a:ext cx="974947" cy="461665"/>
            </a:xfrm>
            <a:prstGeom prst="rect">
              <a:avLst/>
            </a:prstGeom>
            <a:solidFill>
              <a:schemeClr val="bg1"/>
            </a:solidFill>
          </p:spPr>
          <p:txBody>
            <a:bodyPr wrap="none" rtlCol="0">
              <a:spAutoFit/>
            </a:bodyPr>
            <a:lstStyle/>
            <a:p>
              <a:r>
                <a:rPr lang="en-US" sz="2400" b="1" dirty="0"/>
                <a:t> 34 KB</a:t>
              </a:r>
            </a:p>
          </p:txBody>
        </p:sp>
      </p:grpSp>
    </p:spTree>
    <p:extLst>
      <p:ext uri="{BB962C8B-B14F-4D97-AF65-F5344CB8AC3E}">
        <p14:creationId xmlns:p14="http://schemas.microsoft.com/office/powerpoint/2010/main" val="1073772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Images – types of images</a:t>
            </a:r>
          </a:p>
        </p:txBody>
      </p:sp>
      <p:sp>
        <p:nvSpPr>
          <p:cNvPr id="3" name="Content Placeholder 2"/>
          <p:cNvSpPr>
            <a:spLocks noGrp="1"/>
          </p:cNvSpPr>
          <p:nvPr>
            <p:ph idx="1"/>
          </p:nvPr>
        </p:nvSpPr>
        <p:spPr>
          <a:xfrm>
            <a:off x="451701" y="1335431"/>
            <a:ext cx="10515600" cy="4351338"/>
          </a:xfrm>
        </p:spPr>
        <p:txBody>
          <a:bodyPr/>
          <a:lstStyle/>
          <a:p>
            <a:pPr marL="0" indent="0">
              <a:buNone/>
            </a:pPr>
            <a:r>
              <a:rPr lang="en-US" dirty="0"/>
              <a:t>There are three basic formats of images: PNG</a:t>
            </a:r>
          </a:p>
          <a:p>
            <a:pPr marL="457200" lvl="1" indent="0">
              <a:buNone/>
            </a:pPr>
            <a:r>
              <a:rPr lang="en-US" dirty="0"/>
              <a:t>Portable Network Graphics</a:t>
            </a:r>
          </a:p>
          <a:p>
            <a:pPr marL="457200" lvl="1" indent="0">
              <a:buNone/>
            </a:pPr>
            <a:r>
              <a:rPr lang="en-US" dirty="0"/>
              <a:t>Lossless Compression</a:t>
            </a:r>
          </a:p>
          <a:p>
            <a:pPr marL="457200" lvl="1" indent="0">
              <a:buNone/>
            </a:pPr>
            <a:r>
              <a:rPr lang="en-US" dirty="0"/>
              <a:t>Larger file sizes</a:t>
            </a:r>
          </a:p>
          <a:p>
            <a:pPr marL="457200" lvl="1" indent="0">
              <a:buNone/>
            </a:pPr>
            <a:r>
              <a:rPr lang="en-US" dirty="0"/>
              <a:t>Supports 16+ million colors</a:t>
            </a:r>
          </a:p>
          <a:p>
            <a:pPr marL="457200" lvl="1" indent="0">
              <a:buNone/>
            </a:pPr>
            <a:r>
              <a:rPr lang="en-US" dirty="0"/>
              <a:t>Good for photos (can be larger file sizes vs jpg)</a:t>
            </a:r>
          </a:p>
          <a:p>
            <a:pPr marL="457200" lvl="1" indent="0">
              <a:buNone/>
            </a:pPr>
            <a:r>
              <a:rPr lang="en-US" dirty="0"/>
              <a:t>Good for logos, icons, cartoons, </a:t>
            </a:r>
            <a:r>
              <a:rPr lang="en-US" dirty="0" err="1"/>
              <a:t>etc</a:t>
            </a:r>
            <a:endParaRPr lang="en-US" dirty="0"/>
          </a:p>
          <a:p>
            <a:pPr marL="457200" lvl="1" indent="0">
              <a:buNone/>
            </a:pPr>
            <a:r>
              <a:rPr lang="en-US" dirty="0"/>
              <a:t>Can have transparent backgrounds (PNG-24 and PNG-32)</a:t>
            </a:r>
          </a:p>
          <a:p>
            <a:pPr marL="457200" lvl="1" indent="0">
              <a:buNone/>
            </a:pPr>
            <a:r>
              <a:rPr lang="en-US" dirty="0"/>
              <a:t>Cannot be animated</a:t>
            </a:r>
          </a:p>
        </p:txBody>
      </p:sp>
      <p:pic>
        <p:nvPicPr>
          <p:cNvPr id="9218" name="Picture 2">
            <a:extLst>
              <a:ext uri="{FF2B5EF4-FFF2-40B4-BE49-F238E27FC236}">
                <a16:creationId xmlns:a16="http://schemas.microsoft.com/office/drawing/2014/main" id="{DDCCD1ED-79C5-4351-A473-F883007343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3649" y="674742"/>
            <a:ext cx="3676650" cy="376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970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Captions</a:t>
            </a:r>
          </a:p>
        </p:txBody>
      </p:sp>
      <p:sp>
        <p:nvSpPr>
          <p:cNvPr id="3" name="Content Placeholder 2"/>
          <p:cNvSpPr>
            <a:spLocks noGrp="1"/>
          </p:cNvSpPr>
          <p:nvPr>
            <p:ph idx="1"/>
          </p:nvPr>
        </p:nvSpPr>
        <p:spPr/>
        <p:txBody>
          <a:bodyPr>
            <a:normAutofit fontScale="85000" lnSpcReduction="20000"/>
          </a:bodyPr>
          <a:lstStyle/>
          <a:p>
            <a:pPr marL="0" indent="0">
              <a:spcAft>
                <a:spcPts val="1200"/>
              </a:spcAft>
              <a:buNone/>
            </a:pPr>
            <a:endParaRPr lang="en-US" dirty="0"/>
          </a:p>
          <a:p>
            <a:pPr marL="0" indent="0" algn="ctr">
              <a:spcAft>
                <a:spcPts val="1200"/>
              </a:spcAft>
              <a:buNone/>
            </a:pPr>
            <a:r>
              <a:rPr lang="en-US" sz="11400" dirty="0">
                <a:solidFill>
                  <a:srgbClr val="0070C0"/>
                </a:solidFill>
                <a:latin typeface="Courier New" panose="02070309020205020404" pitchFamily="49" charset="0"/>
                <a:cs typeface="Courier New" panose="02070309020205020404" pitchFamily="49" charset="0"/>
              </a:rPr>
              <a:t>&lt;figure&gt;</a:t>
            </a:r>
            <a:endParaRPr lang="en-US" sz="10400" dirty="0">
              <a:solidFill>
                <a:srgbClr val="0070C0"/>
              </a:solidFill>
              <a:latin typeface="Courier New" panose="02070309020205020404" pitchFamily="49" charset="0"/>
              <a:cs typeface="Courier New" panose="02070309020205020404" pitchFamily="49" charset="0"/>
            </a:endParaRPr>
          </a:p>
          <a:p>
            <a:pPr marL="0" indent="0">
              <a:spcAft>
                <a:spcPts val="1200"/>
              </a:spcAft>
              <a:buNone/>
            </a:pPr>
            <a:endParaRPr lang="en-US" dirty="0"/>
          </a:p>
          <a:p>
            <a:pPr marL="0" indent="0">
              <a:spcAft>
                <a:spcPts val="1200"/>
              </a:spcAft>
              <a:buNone/>
            </a:pPr>
            <a:r>
              <a:rPr lang="en-US" sz="3600" dirty="0"/>
              <a:t>Sometimes, we want to include captions for our images</a:t>
            </a:r>
          </a:p>
          <a:p>
            <a:pPr marL="0" indent="0">
              <a:spcAft>
                <a:spcPts val="1200"/>
              </a:spcAft>
              <a:buNone/>
            </a:pPr>
            <a:r>
              <a:rPr lang="en-US" sz="3600" dirty="0"/>
              <a:t>The </a:t>
            </a:r>
            <a:r>
              <a:rPr lang="en-US" sz="3600" b="1" dirty="0">
                <a:solidFill>
                  <a:srgbClr val="0070C0"/>
                </a:solidFill>
                <a:latin typeface="Courier New" panose="02070309020205020404" pitchFamily="49" charset="0"/>
                <a:cs typeface="Courier New" panose="02070309020205020404" pitchFamily="49" charset="0"/>
              </a:rPr>
              <a:t>&lt;figure&gt;&lt;/figure&gt; </a:t>
            </a:r>
            <a:r>
              <a:rPr lang="en-US" sz="3600" dirty="0"/>
              <a:t>element makes this possible</a:t>
            </a:r>
          </a:p>
          <a:p>
            <a:pPr marL="0" indent="0">
              <a:spcAft>
                <a:spcPts val="1200"/>
              </a:spcAft>
              <a:buNone/>
            </a:pPr>
            <a:endParaRPr lang="en-US" dirty="0"/>
          </a:p>
          <a:p>
            <a:pPr marL="0" indent="0">
              <a:buNone/>
            </a:pPr>
            <a:r>
              <a:rPr lang="en-US" dirty="0"/>
              <a:t>	</a:t>
            </a:r>
          </a:p>
        </p:txBody>
      </p:sp>
    </p:spTree>
    <p:extLst>
      <p:ext uri="{BB962C8B-B14F-4D97-AF65-F5344CB8AC3E}">
        <p14:creationId xmlns:p14="http://schemas.microsoft.com/office/powerpoint/2010/main" val="3203346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latin typeface="Courier New" panose="02070309020205020404" pitchFamily="49" charset="0"/>
                <a:cs typeface="Courier New" panose="02070309020205020404" pitchFamily="49" charset="0"/>
              </a:rPr>
              <a:t>&lt;</a:t>
            </a:r>
            <a:r>
              <a:rPr lang="en-US" b="1" dirty="0" err="1">
                <a:solidFill>
                  <a:srgbClr val="0070C0"/>
                </a:solidFill>
                <a:latin typeface="Courier New" panose="02070309020205020404" pitchFamily="49" charset="0"/>
                <a:cs typeface="Courier New" panose="02070309020205020404" pitchFamily="49" charset="0"/>
              </a:rPr>
              <a:t>figcaption</a:t>
            </a:r>
            <a:r>
              <a:rPr lang="en-US" b="1" dirty="0">
                <a:solidFill>
                  <a:srgbClr val="0070C0"/>
                </a:solidFill>
                <a:latin typeface="Courier New" panose="02070309020205020404" pitchFamily="49" charset="0"/>
                <a:cs typeface="Courier New" panose="02070309020205020404" pitchFamily="49" charset="0"/>
              </a:rPr>
              <a:t>&gt;</a:t>
            </a:r>
          </a:p>
        </p:txBody>
      </p:sp>
      <p:sp>
        <p:nvSpPr>
          <p:cNvPr id="3" name="Content Placeholder 2"/>
          <p:cNvSpPr>
            <a:spLocks noGrp="1"/>
          </p:cNvSpPr>
          <p:nvPr>
            <p:ph idx="1"/>
          </p:nvPr>
        </p:nvSpPr>
        <p:spPr>
          <a:xfrm>
            <a:off x="234172" y="1825625"/>
            <a:ext cx="11920654" cy="4351338"/>
          </a:xfrm>
        </p:spPr>
        <p:txBody>
          <a:bodyPr/>
          <a:lstStyle/>
          <a:p>
            <a:endParaRPr lang="en-US" dirty="0"/>
          </a:p>
          <a:p>
            <a:pPr marL="0" indent="0">
              <a:buNone/>
            </a:pPr>
            <a:r>
              <a:rPr lang="en-US" dirty="0"/>
              <a:t>		</a:t>
            </a:r>
          </a:p>
        </p:txBody>
      </p:sp>
      <p:pic>
        <p:nvPicPr>
          <p:cNvPr id="9" name="Picture 8" descr="Text&#10;&#10;Description automatically generated">
            <a:extLst>
              <a:ext uri="{FF2B5EF4-FFF2-40B4-BE49-F238E27FC236}">
                <a16:creationId xmlns:a16="http://schemas.microsoft.com/office/drawing/2014/main" id="{ECF86920-403A-4055-B1E5-9F7B23C9F758}"/>
              </a:ext>
            </a:extLst>
          </p:cNvPr>
          <p:cNvPicPr>
            <a:picLocks noChangeAspect="1"/>
          </p:cNvPicPr>
          <p:nvPr/>
        </p:nvPicPr>
        <p:blipFill>
          <a:blip r:embed="rId2"/>
          <a:stretch>
            <a:fillRect/>
          </a:stretch>
        </p:blipFill>
        <p:spPr>
          <a:xfrm>
            <a:off x="2407406" y="1505325"/>
            <a:ext cx="7273866" cy="1439351"/>
          </a:xfrm>
          <a:prstGeom prst="rect">
            <a:avLst/>
          </a:prstGeom>
        </p:spPr>
      </p:pic>
      <p:pic>
        <p:nvPicPr>
          <p:cNvPr id="10242" name="Picture 2">
            <a:extLst>
              <a:ext uri="{FF2B5EF4-FFF2-40B4-BE49-F238E27FC236}">
                <a16:creationId xmlns:a16="http://schemas.microsoft.com/office/drawing/2014/main" id="{4EDF29B8-5FEB-41E8-8498-D1342225D3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4632" y="3022787"/>
            <a:ext cx="4842736" cy="295077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85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 Links</a:t>
            </a:r>
          </a:p>
        </p:txBody>
      </p:sp>
      <p:sp>
        <p:nvSpPr>
          <p:cNvPr id="3" name="Content Placeholder 2"/>
          <p:cNvSpPr>
            <a:spLocks noGrp="1"/>
          </p:cNvSpPr>
          <p:nvPr>
            <p:ph idx="1"/>
          </p:nvPr>
        </p:nvSpPr>
        <p:spPr/>
        <p:txBody>
          <a:bodyPr>
            <a:normAutofit/>
          </a:bodyPr>
          <a:lstStyle/>
          <a:p>
            <a:pPr marL="0" indent="0">
              <a:spcAft>
                <a:spcPts val="1200"/>
              </a:spcAft>
              <a:buNone/>
            </a:pPr>
            <a:r>
              <a:rPr lang="en-US" sz="3100" dirty="0">
                <a:cs typeface="Courier New" panose="02070309020205020404" pitchFamily="49" charset="0"/>
              </a:rPr>
              <a:t>Instead of using text for a link’s display, we can use an image</a:t>
            </a:r>
          </a:p>
          <a:p>
            <a:pPr marL="0" indent="0">
              <a:spcAft>
                <a:spcPts val="1200"/>
              </a:spcAft>
              <a:buNone/>
            </a:pPr>
            <a:endParaRPr lang="en-US" dirty="0"/>
          </a:p>
          <a:p>
            <a:pPr marL="0" indent="0">
              <a:buNone/>
            </a:pPr>
            <a:endParaRPr lang="en-US" dirty="0"/>
          </a:p>
          <a:p>
            <a:pPr marL="0" indent="0">
              <a:buNone/>
            </a:pPr>
            <a:endParaRPr lang="en-US" dirty="0"/>
          </a:p>
          <a:p>
            <a:pPr marL="0" indent="0">
              <a:buNone/>
            </a:pPr>
            <a:r>
              <a:rPr lang="en-US" dirty="0"/>
              <a:t>See here, the </a:t>
            </a:r>
            <a:r>
              <a:rPr lang="en-US" b="1" dirty="0">
                <a:solidFill>
                  <a:srgbClr val="0070C0"/>
                </a:solidFill>
                <a:latin typeface="Courier New" panose="02070309020205020404" pitchFamily="49" charset="0"/>
                <a:cs typeface="Courier New" panose="02070309020205020404" pitchFamily="49" charset="0"/>
              </a:rPr>
              <a:t>&lt;</a:t>
            </a:r>
            <a:r>
              <a:rPr lang="en-US" b="1" dirty="0" err="1">
                <a:solidFill>
                  <a:srgbClr val="0070C0"/>
                </a:solidFill>
                <a:latin typeface="Courier New" panose="02070309020205020404" pitchFamily="49" charset="0"/>
                <a:cs typeface="Courier New" panose="02070309020205020404" pitchFamily="49" charset="0"/>
              </a:rPr>
              <a:t>img</a:t>
            </a:r>
            <a:r>
              <a:rPr lang="en-US" b="1" dirty="0">
                <a:solidFill>
                  <a:srgbClr val="0070C0"/>
                </a:solidFill>
                <a:latin typeface="Courier New" panose="02070309020205020404" pitchFamily="49" charset="0"/>
                <a:cs typeface="Courier New" panose="02070309020205020404" pitchFamily="49" charset="0"/>
              </a:rPr>
              <a:t>&gt;</a:t>
            </a:r>
            <a:r>
              <a:rPr lang="en-US" dirty="0"/>
              <a:t> is nested inside the anchor</a:t>
            </a:r>
          </a:p>
          <a:p>
            <a:pPr marL="0" indent="0">
              <a:buNone/>
            </a:pPr>
            <a:r>
              <a:rPr lang="en-US" dirty="0"/>
              <a:t>We’ll do a lot of nesting in this class</a:t>
            </a:r>
          </a:p>
          <a:p>
            <a:pPr marL="0" indent="0">
              <a:buNone/>
            </a:pPr>
            <a:r>
              <a:rPr lang="en-US" dirty="0"/>
              <a:t>Notice, also, </a:t>
            </a:r>
            <a:r>
              <a:rPr lang="en-US" b="1" dirty="0">
                <a:solidFill>
                  <a:srgbClr val="0070C0"/>
                </a:solidFill>
                <a:latin typeface="Courier New" panose="02070309020205020404" pitchFamily="49" charset="0"/>
                <a:cs typeface="Courier New" panose="02070309020205020404" pitchFamily="49" charset="0"/>
              </a:rPr>
              <a:t>target</a:t>
            </a:r>
            <a:r>
              <a:rPr lang="en-US" b="1" dirty="0">
                <a:latin typeface="Courier New" panose="02070309020205020404" pitchFamily="49" charset="0"/>
                <a:cs typeface="Courier New" panose="02070309020205020404" pitchFamily="49" charset="0"/>
              </a:rPr>
              <a:t>=</a:t>
            </a:r>
            <a:r>
              <a:rPr lang="en-US" b="1" dirty="0">
                <a:solidFill>
                  <a:schemeClr val="accent2">
                    <a:lumMod val="75000"/>
                  </a:schemeClr>
                </a:solidFill>
                <a:latin typeface="Courier New" panose="02070309020205020404" pitchFamily="49" charset="0"/>
                <a:cs typeface="Courier New" panose="02070309020205020404" pitchFamily="49" charset="0"/>
              </a:rPr>
              <a:t>"_blank"</a:t>
            </a:r>
          </a:p>
        </p:txBody>
      </p:sp>
      <p:pic>
        <p:nvPicPr>
          <p:cNvPr id="5" name="Picture 4">
            <a:extLst>
              <a:ext uri="{FF2B5EF4-FFF2-40B4-BE49-F238E27FC236}">
                <a16:creationId xmlns:a16="http://schemas.microsoft.com/office/drawing/2014/main" id="{C485684C-CF30-49AC-810E-11A615A7186C}"/>
              </a:ext>
            </a:extLst>
          </p:cNvPr>
          <p:cNvPicPr>
            <a:picLocks noChangeAspect="1"/>
          </p:cNvPicPr>
          <p:nvPr/>
        </p:nvPicPr>
        <p:blipFill>
          <a:blip r:embed="rId2"/>
          <a:stretch>
            <a:fillRect/>
          </a:stretch>
        </p:blipFill>
        <p:spPr>
          <a:xfrm>
            <a:off x="1577412" y="2682529"/>
            <a:ext cx="9037175" cy="1162745"/>
          </a:xfrm>
          <a:prstGeom prst="rect">
            <a:avLst/>
          </a:prstGeom>
        </p:spPr>
      </p:pic>
    </p:spTree>
    <p:extLst>
      <p:ext uri="{BB962C8B-B14F-4D97-AF65-F5344CB8AC3E}">
        <p14:creationId xmlns:p14="http://schemas.microsoft.com/office/powerpoint/2010/main" val="1745798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 Links</a:t>
            </a:r>
          </a:p>
        </p:txBody>
      </p:sp>
      <p:pic>
        <p:nvPicPr>
          <p:cNvPr id="5" name="Picture 4">
            <a:extLst>
              <a:ext uri="{FF2B5EF4-FFF2-40B4-BE49-F238E27FC236}">
                <a16:creationId xmlns:a16="http://schemas.microsoft.com/office/drawing/2014/main" id="{C485684C-CF30-49AC-810E-11A615A7186C}"/>
              </a:ext>
            </a:extLst>
          </p:cNvPr>
          <p:cNvPicPr>
            <a:picLocks noChangeAspect="1"/>
          </p:cNvPicPr>
          <p:nvPr/>
        </p:nvPicPr>
        <p:blipFill>
          <a:blip r:embed="rId2"/>
          <a:stretch>
            <a:fillRect/>
          </a:stretch>
        </p:blipFill>
        <p:spPr>
          <a:xfrm>
            <a:off x="1925293" y="1638976"/>
            <a:ext cx="8341414" cy="1073227"/>
          </a:xfrm>
          <a:prstGeom prst="rect">
            <a:avLst/>
          </a:prstGeom>
        </p:spPr>
      </p:pic>
      <p:pic>
        <p:nvPicPr>
          <p:cNvPr id="11266" name="Picture 2">
            <a:hlinkClick r:id="rId3"/>
            <a:extLst>
              <a:ext uri="{FF2B5EF4-FFF2-40B4-BE49-F238E27FC236}">
                <a16:creationId xmlns:a16="http://schemas.microsoft.com/office/drawing/2014/main" id="{250B1042-25E6-47B5-B6EC-A5AF7490DF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2712203"/>
            <a:ext cx="3810000" cy="359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3478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Resolution</a:t>
            </a:r>
          </a:p>
        </p:txBody>
      </p:sp>
      <p:sp>
        <p:nvSpPr>
          <p:cNvPr id="3" name="Content Placeholder 2"/>
          <p:cNvSpPr>
            <a:spLocks noGrp="1"/>
          </p:cNvSpPr>
          <p:nvPr>
            <p:ph idx="1"/>
          </p:nvPr>
        </p:nvSpPr>
        <p:spPr>
          <a:xfrm>
            <a:off x="838200" y="1690688"/>
            <a:ext cx="10048461" cy="4487863"/>
          </a:xfrm>
        </p:spPr>
        <p:txBody>
          <a:bodyPr/>
          <a:lstStyle/>
          <a:p>
            <a:pPr marL="0" indent="0">
              <a:spcAft>
                <a:spcPts val="1200"/>
              </a:spcAft>
              <a:buNone/>
            </a:pPr>
            <a:r>
              <a:rPr lang="en-US" dirty="0"/>
              <a:t>Resolution refers the number of pixels per inch the graphic contains</a:t>
            </a:r>
          </a:p>
          <a:p>
            <a:pPr marL="0" indent="0">
              <a:spcAft>
                <a:spcPts val="1200"/>
              </a:spcAft>
              <a:buNone/>
            </a:pPr>
            <a:r>
              <a:rPr lang="en-US" dirty="0"/>
              <a:t> The standard resolution for the Web is 72ppi (pixels per inch). For printing a picture, the standard resolution is 300ppi</a:t>
            </a:r>
          </a:p>
          <a:p>
            <a:pPr marL="0" indent="0">
              <a:spcAft>
                <a:spcPts val="1200"/>
              </a:spcAft>
              <a:buNone/>
            </a:pPr>
            <a:r>
              <a:rPr lang="en-US" dirty="0"/>
              <a:t>So why not use 300ppi for web graphics?  </a:t>
            </a:r>
          </a:p>
          <a:p>
            <a:pPr marL="457200" lvl="1" indent="0">
              <a:spcAft>
                <a:spcPts val="1200"/>
              </a:spcAft>
              <a:buNone/>
            </a:pPr>
            <a:endParaRPr lang="en-US" dirty="0"/>
          </a:p>
          <a:p>
            <a:pPr marL="457200" lvl="1" indent="0" algn="ctr">
              <a:spcAft>
                <a:spcPts val="1200"/>
              </a:spcAft>
              <a:buNone/>
            </a:pPr>
            <a:r>
              <a:rPr lang="en-US" sz="3200" dirty="0"/>
              <a:t>Two words: </a:t>
            </a:r>
          </a:p>
          <a:p>
            <a:pPr marL="457200" lvl="1" indent="0" algn="ctr">
              <a:spcAft>
                <a:spcPts val="1200"/>
              </a:spcAft>
              <a:buNone/>
            </a:pPr>
            <a:r>
              <a:rPr lang="en-US" sz="3200" b="1" dirty="0">
                <a:solidFill>
                  <a:srgbClr val="FF0000"/>
                </a:solidFill>
              </a:rPr>
              <a:t>File Size</a:t>
            </a:r>
          </a:p>
        </p:txBody>
      </p:sp>
    </p:spTree>
    <p:extLst>
      <p:ext uri="{BB962C8B-B14F-4D97-AF65-F5344CB8AC3E}">
        <p14:creationId xmlns:p14="http://schemas.microsoft.com/office/powerpoint/2010/main" val="1057408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Resolution</a:t>
            </a:r>
          </a:p>
        </p:txBody>
      </p:sp>
      <p:sp>
        <p:nvSpPr>
          <p:cNvPr id="3" name="Content Placeholder 2"/>
          <p:cNvSpPr>
            <a:spLocks noGrp="1"/>
          </p:cNvSpPr>
          <p:nvPr>
            <p:ph idx="1"/>
          </p:nvPr>
        </p:nvSpPr>
        <p:spPr>
          <a:xfrm>
            <a:off x="838200" y="1690688"/>
            <a:ext cx="10840278" cy="4487863"/>
          </a:xfrm>
        </p:spPr>
        <p:txBody>
          <a:bodyPr/>
          <a:lstStyle/>
          <a:p>
            <a:pPr marL="0" indent="0">
              <a:spcAft>
                <a:spcPts val="600"/>
              </a:spcAft>
              <a:buNone/>
            </a:pPr>
            <a:r>
              <a:rPr lang="en-US" dirty="0"/>
              <a:t>Many users still connect through dial-up</a:t>
            </a:r>
          </a:p>
          <a:p>
            <a:pPr marL="0" indent="0">
              <a:spcAft>
                <a:spcPts val="600"/>
              </a:spcAft>
              <a:buNone/>
            </a:pPr>
            <a:r>
              <a:rPr lang="en-US" dirty="0"/>
              <a:t>3G/4G/5G (mobile phones) are faster, but still a lot slower than cable/fiber</a:t>
            </a:r>
          </a:p>
          <a:p>
            <a:pPr marL="0" indent="0">
              <a:spcAft>
                <a:spcPts val="600"/>
              </a:spcAft>
              <a:buNone/>
            </a:pPr>
            <a:r>
              <a:rPr lang="en-US" dirty="0"/>
              <a:t>“Slower” broadband (cough, cough) - Satellite</a:t>
            </a:r>
          </a:p>
          <a:p>
            <a:pPr marL="0" indent="0">
              <a:spcAft>
                <a:spcPts val="600"/>
              </a:spcAft>
              <a:buNone/>
            </a:pPr>
            <a:r>
              <a:rPr lang="en-US" dirty="0"/>
              <a:t>File size of images is the most significant factor in page load time</a:t>
            </a:r>
          </a:p>
        </p:txBody>
      </p:sp>
    </p:spTree>
    <p:extLst>
      <p:ext uri="{BB962C8B-B14F-4D97-AF65-F5344CB8AC3E}">
        <p14:creationId xmlns:p14="http://schemas.microsoft.com/office/powerpoint/2010/main" val="1719601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Resolution</a:t>
            </a:r>
          </a:p>
        </p:txBody>
      </p:sp>
      <p:sp>
        <p:nvSpPr>
          <p:cNvPr id="3" name="Content Placeholder 2"/>
          <p:cNvSpPr>
            <a:spLocks noGrp="1"/>
          </p:cNvSpPr>
          <p:nvPr>
            <p:ph idx="1"/>
          </p:nvPr>
        </p:nvSpPr>
        <p:spPr>
          <a:xfrm>
            <a:off x="838200" y="1690688"/>
            <a:ext cx="10840278" cy="4487863"/>
          </a:xfrm>
        </p:spPr>
        <p:txBody>
          <a:bodyPr>
            <a:normAutofit/>
          </a:bodyPr>
          <a:lstStyle/>
          <a:p>
            <a:pPr marL="0" indent="0">
              <a:spcAft>
                <a:spcPts val="600"/>
              </a:spcAft>
              <a:buNone/>
            </a:pPr>
            <a:r>
              <a:rPr lang="en-US" sz="2000" dirty="0"/>
              <a:t>According to a the Pew Research Center, 3% of the entire United States still connects to the world wide web via a dial-up connection. That’s more than 9.4 million Americans (</a:t>
            </a:r>
            <a:r>
              <a:rPr lang="en-US" sz="2000" dirty="0">
                <a:hlinkClick r:id="rId3"/>
              </a:rPr>
              <a:t>https://www.pewresearch.org/internet/chart/broadband-vs-dial-up-adoption-over-time/)</a:t>
            </a:r>
            <a:endParaRPr lang="en-US" sz="2000" dirty="0"/>
          </a:p>
        </p:txBody>
      </p:sp>
      <p:pic>
        <p:nvPicPr>
          <p:cNvPr id="6" name="Picture 5" descr="Chart&#10;&#10;Description automatically generated">
            <a:extLst>
              <a:ext uri="{FF2B5EF4-FFF2-40B4-BE49-F238E27FC236}">
                <a16:creationId xmlns:a16="http://schemas.microsoft.com/office/drawing/2014/main" id="{B8804BEC-53AF-4FAC-BB37-E1411A62804F}"/>
              </a:ext>
            </a:extLst>
          </p:cNvPr>
          <p:cNvPicPr>
            <a:picLocks noChangeAspect="1"/>
          </p:cNvPicPr>
          <p:nvPr/>
        </p:nvPicPr>
        <p:blipFill>
          <a:blip r:embed="rId4"/>
          <a:stretch>
            <a:fillRect/>
          </a:stretch>
        </p:blipFill>
        <p:spPr>
          <a:xfrm>
            <a:off x="2885540" y="2716396"/>
            <a:ext cx="6420920" cy="326595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806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a:t>The Anchor Element</a:t>
            </a:r>
          </a:p>
        </p:txBody>
      </p:sp>
      <p:sp>
        <p:nvSpPr>
          <p:cNvPr id="4099" name="Rectangle 3"/>
          <p:cNvSpPr>
            <a:spLocks noGrp="1" noChangeArrowheads="1"/>
          </p:cNvSpPr>
          <p:nvPr>
            <p:ph idx="1"/>
          </p:nvPr>
        </p:nvSpPr>
        <p:spPr>
          <a:xfrm>
            <a:off x="838200" y="1690688"/>
            <a:ext cx="11010900" cy="4268834"/>
          </a:xfrm>
        </p:spPr>
        <p:txBody>
          <a:bodyPr>
            <a:normAutofit/>
          </a:bodyPr>
          <a:lstStyle/>
          <a:p>
            <a:pPr marL="0" indent="0" algn="ctr" eaLnBrk="1" hangingPunct="1">
              <a:lnSpc>
                <a:spcPct val="100000"/>
              </a:lnSpc>
              <a:spcBef>
                <a:spcPts val="600"/>
              </a:spcBef>
              <a:spcAft>
                <a:spcPts val="1200"/>
              </a:spcAft>
              <a:buNone/>
            </a:pPr>
            <a:r>
              <a:rPr lang="en-US" sz="9600" dirty="0">
                <a:solidFill>
                  <a:srgbClr val="0070C0"/>
                </a:solidFill>
                <a:latin typeface="Courier New" panose="02070309020205020404" pitchFamily="49" charset="0"/>
                <a:cs typeface="Courier New" panose="02070309020205020404" pitchFamily="49" charset="0"/>
              </a:rPr>
              <a:t>&lt;a&gt;</a:t>
            </a:r>
          </a:p>
          <a:p>
            <a:pPr marL="0" indent="0" eaLnBrk="1" hangingPunct="1">
              <a:lnSpc>
                <a:spcPct val="100000"/>
              </a:lnSpc>
              <a:spcBef>
                <a:spcPts val="600"/>
              </a:spcBef>
              <a:spcAft>
                <a:spcPts val="1200"/>
              </a:spcAft>
              <a:buNone/>
            </a:pPr>
            <a:r>
              <a:rPr lang="en-US" sz="2400" b="1" dirty="0">
                <a:cs typeface="Courier New" panose="02070309020205020404" pitchFamily="49" charset="0"/>
              </a:rPr>
              <a:t>This tells the browser that whatever appears between &lt;a&gt; and &lt;/a&gt; is a link to another location</a:t>
            </a:r>
          </a:p>
          <a:p>
            <a:pPr marL="0" indent="0" eaLnBrk="1" hangingPunct="1">
              <a:lnSpc>
                <a:spcPct val="100000"/>
              </a:lnSpc>
              <a:spcBef>
                <a:spcPts val="600"/>
              </a:spcBef>
              <a:spcAft>
                <a:spcPts val="1200"/>
              </a:spcAft>
              <a:buNone/>
            </a:pPr>
            <a:r>
              <a:rPr lang="en-US" sz="2400" b="1" dirty="0">
                <a:cs typeface="Courier New" panose="02070309020205020404" pitchFamily="49" charset="0"/>
              </a:rPr>
              <a:t>By default, links are displayed blue in color and underlined</a:t>
            </a:r>
          </a:p>
        </p:txBody>
      </p:sp>
    </p:spTree>
    <p:extLst>
      <p:ext uri="{BB962C8B-B14F-4D97-AF65-F5344CB8AC3E}">
        <p14:creationId xmlns:p14="http://schemas.microsoft.com/office/powerpoint/2010/main" val="2681330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Resolution</a:t>
            </a:r>
          </a:p>
        </p:txBody>
      </p:sp>
      <p:sp>
        <p:nvSpPr>
          <p:cNvPr id="3" name="Content Placeholder 2"/>
          <p:cNvSpPr>
            <a:spLocks noGrp="1"/>
          </p:cNvSpPr>
          <p:nvPr>
            <p:ph idx="1"/>
          </p:nvPr>
        </p:nvSpPr>
        <p:spPr>
          <a:xfrm>
            <a:off x="838200" y="1524289"/>
            <a:ext cx="10515600" cy="4351338"/>
          </a:xfrm>
        </p:spPr>
        <p:txBody>
          <a:bodyPr>
            <a:normAutofit/>
          </a:bodyPr>
          <a:lstStyle/>
          <a:p>
            <a:pPr marL="0" indent="0">
              <a:spcAft>
                <a:spcPts val="1200"/>
              </a:spcAft>
              <a:buNone/>
            </a:pPr>
            <a:r>
              <a:rPr lang="en-US" dirty="0"/>
              <a:t>Since browsers </a:t>
            </a:r>
            <a:r>
              <a:rPr lang="en-US" dirty="0">
                <a:solidFill>
                  <a:srgbClr val="FF0000"/>
                </a:solidFill>
              </a:rPr>
              <a:t>cache</a:t>
            </a:r>
            <a:r>
              <a:rPr lang="en-US" dirty="0"/>
              <a:t> recently accessed files, you can save your users download time by always loading the same graphic files from the same location</a:t>
            </a:r>
          </a:p>
          <a:p>
            <a:pPr marL="0" indent="0">
              <a:spcAft>
                <a:spcPts val="1200"/>
              </a:spcAft>
              <a:buNone/>
            </a:pPr>
            <a:r>
              <a:rPr lang="en-US" dirty="0"/>
              <a:t>Example: If we use the company logo on every page of our website, it would be better to use one logo and every page access the same logo from the same location on our server</a:t>
            </a:r>
          </a:p>
          <a:p>
            <a:pPr marL="0" indent="0">
              <a:spcAft>
                <a:spcPts val="1200"/>
              </a:spcAft>
              <a:buNone/>
            </a:pPr>
            <a:r>
              <a:rPr lang="en-US" dirty="0">
                <a:solidFill>
                  <a:srgbClr val="FF0000"/>
                </a:solidFill>
              </a:rPr>
              <a:t>*</a:t>
            </a:r>
            <a:r>
              <a:rPr lang="en-US" dirty="0"/>
              <a:t> “cache” means that the computer stores a local copy of a downloaded file for a while so if you revisit a site, it doesn’t have to download it all over again</a:t>
            </a:r>
          </a:p>
        </p:txBody>
      </p:sp>
    </p:spTree>
    <p:extLst>
      <p:ext uri="{BB962C8B-B14F-4D97-AF65-F5344CB8AC3E}">
        <p14:creationId xmlns:p14="http://schemas.microsoft.com/office/powerpoint/2010/main" val="70982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Resolution</a:t>
            </a:r>
          </a:p>
        </p:txBody>
      </p:sp>
      <p:pic>
        <p:nvPicPr>
          <p:cNvPr id="12290" name="Picture 2">
            <a:extLst>
              <a:ext uri="{FF2B5EF4-FFF2-40B4-BE49-F238E27FC236}">
                <a16:creationId xmlns:a16="http://schemas.microsoft.com/office/drawing/2014/main" id="{4A2E60AD-BA6A-4BE6-BA61-547AEE6D84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7813" y="626980"/>
            <a:ext cx="7063852" cy="530370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6372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Resolution</a:t>
            </a:r>
          </a:p>
        </p:txBody>
      </p:sp>
      <p:sp>
        <p:nvSpPr>
          <p:cNvPr id="3" name="Content Placeholder 2"/>
          <p:cNvSpPr>
            <a:spLocks noGrp="1"/>
          </p:cNvSpPr>
          <p:nvPr>
            <p:ph idx="1"/>
          </p:nvPr>
        </p:nvSpPr>
        <p:spPr>
          <a:xfrm>
            <a:off x="838200" y="1524289"/>
            <a:ext cx="10515600" cy="4351338"/>
          </a:xfrm>
        </p:spPr>
        <p:txBody>
          <a:bodyPr>
            <a:normAutofit/>
          </a:bodyPr>
          <a:lstStyle/>
          <a:p>
            <a:pPr marL="0" indent="0">
              <a:spcAft>
                <a:spcPts val="1200"/>
              </a:spcAft>
              <a:buNone/>
            </a:pPr>
            <a:r>
              <a:rPr lang="en-US" dirty="0"/>
              <a:t>While caching helps page load times, the files still have to be downloaded the first time the page is accessed</a:t>
            </a:r>
          </a:p>
          <a:p>
            <a:pPr marL="0" indent="0">
              <a:spcAft>
                <a:spcPts val="1200"/>
              </a:spcAft>
              <a:buNone/>
            </a:pPr>
            <a:r>
              <a:rPr lang="en-US" dirty="0"/>
              <a:t>It’s important, then to optimize images for the Web</a:t>
            </a:r>
          </a:p>
          <a:p>
            <a:pPr marL="0" indent="0">
              <a:spcAft>
                <a:spcPts val="1200"/>
              </a:spcAft>
              <a:buNone/>
            </a:pPr>
            <a:r>
              <a:rPr lang="en-US" dirty="0"/>
              <a:t>By ‘optimize,’ we mean edit the files so that their resulting file size is as small as possible without losing resolution</a:t>
            </a:r>
          </a:p>
          <a:p>
            <a:pPr marL="0" indent="0">
              <a:spcAft>
                <a:spcPts val="1200"/>
              </a:spcAft>
              <a:buNone/>
            </a:pPr>
            <a:r>
              <a:rPr lang="en-US" dirty="0"/>
              <a:t>Page download times are the most important factor in overall user satisfaction with a site</a:t>
            </a:r>
          </a:p>
        </p:txBody>
      </p:sp>
    </p:spTree>
    <p:extLst>
      <p:ext uri="{BB962C8B-B14F-4D97-AF65-F5344CB8AC3E}">
        <p14:creationId xmlns:p14="http://schemas.microsoft.com/office/powerpoint/2010/main" val="1091998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Photo Editing Basics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23475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dirty="0"/>
              <a:t>Photo Editors</a:t>
            </a:r>
          </a:p>
        </p:txBody>
      </p:sp>
      <p:sp>
        <p:nvSpPr>
          <p:cNvPr id="3" name="Content Placeholder 2"/>
          <p:cNvSpPr>
            <a:spLocks noGrp="1"/>
          </p:cNvSpPr>
          <p:nvPr>
            <p:ph idx="1"/>
          </p:nvPr>
        </p:nvSpPr>
        <p:spPr>
          <a:xfrm>
            <a:off x="838200" y="1825625"/>
            <a:ext cx="10515600" cy="4351338"/>
          </a:xfrm>
        </p:spPr>
        <p:txBody>
          <a:bodyPr/>
          <a:lstStyle/>
          <a:p>
            <a:pPr marL="0" indent="0">
              <a:spcBef>
                <a:spcPts val="600"/>
              </a:spcBef>
              <a:spcAft>
                <a:spcPts val="1200"/>
              </a:spcAft>
              <a:buNone/>
            </a:pPr>
            <a:r>
              <a:rPr lang="en-US" dirty="0"/>
              <a:t>Most cameras – even cell phone cameras – take pictures that are way too big for web pages</a:t>
            </a:r>
          </a:p>
          <a:p>
            <a:pPr marL="0" indent="0">
              <a:spcBef>
                <a:spcPts val="600"/>
              </a:spcBef>
              <a:spcAft>
                <a:spcPts val="1200"/>
              </a:spcAft>
              <a:buNone/>
            </a:pPr>
            <a:r>
              <a:rPr lang="en-US" dirty="0"/>
              <a:t>Such photos should be edited to reduce their size before being posted to the web</a:t>
            </a:r>
          </a:p>
          <a:p>
            <a:pPr marL="0" indent="0">
              <a:spcBef>
                <a:spcPts val="600"/>
              </a:spcBef>
              <a:spcAft>
                <a:spcPts val="1200"/>
              </a:spcAft>
              <a:buNone/>
            </a:pPr>
            <a:r>
              <a:rPr lang="en-US" dirty="0"/>
              <a:t>Web services such as Facebook and Instagram to this automatically when files are uploaded</a:t>
            </a:r>
          </a:p>
          <a:p>
            <a:pPr marL="0" indent="0">
              <a:spcBef>
                <a:spcPts val="600"/>
              </a:spcBef>
              <a:spcAft>
                <a:spcPts val="1200"/>
              </a:spcAft>
              <a:buNone/>
            </a:pPr>
            <a:r>
              <a:rPr lang="en-US" dirty="0"/>
              <a:t>Adobe - Best photo editor (not free)</a:t>
            </a:r>
          </a:p>
          <a:p>
            <a:pPr marL="0" indent="0">
              <a:spcBef>
                <a:spcPts val="600"/>
              </a:spcBef>
              <a:spcAft>
                <a:spcPts val="1200"/>
              </a:spcAft>
              <a:buNone/>
            </a:pPr>
            <a:r>
              <a:rPr lang="en-US" dirty="0"/>
              <a:t>GIMP - Just as good (according to users - free)</a:t>
            </a:r>
          </a:p>
        </p:txBody>
      </p:sp>
    </p:spTree>
    <p:extLst>
      <p:ext uri="{BB962C8B-B14F-4D97-AF65-F5344CB8AC3E}">
        <p14:creationId xmlns:p14="http://schemas.microsoft.com/office/powerpoint/2010/main" val="1014949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dirty="0"/>
              <a:t>Optimizing Photos</a:t>
            </a:r>
          </a:p>
        </p:txBody>
      </p:sp>
      <p:sp>
        <p:nvSpPr>
          <p:cNvPr id="3" name="Content Placeholder 2"/>
          <p:cNvSpPr>
            <a:spLocks noGrp="1"/>
          </p:cNvSpPr>
          <p:nvPr>
            <p:ph idx="1"/>
          </p:nvPr>
        </p:nvSpPr>
        <p:spPr>
          <a:xfrm>
            <a:off x="838200" y="1825625"/>
            <a:ext cx="10515600" cy="4351338"/>
          </a:xfrm>
        </p:spPr>
        <p:txBody>
          <a:bodyPr/>
          <a:lstStyle/>
          <a:p>
            <a:pPr marL="0" indent="0">
              <a:spcBef>
                <a:spcPts val="600"/>
              </a:spcBef>
              <a:spcAft>
                <a:spcPts val="1200"/>
              </a:spcAft>
              <a:buNone/>
            </a:pPr>
            <a:r>
              <a:rPr lang="en-US" dirty="0"/>
              <a:t>Several ways</a:t>
            </a:r>
          </a:p>
          <a:p>
            <a:pPr marL="0" indent="0">
              <a:spcBef>
                <a:spcPts val="600"/>
              </a:spcBef>
              <a:spcAft>
                <a:spcPts val="1200"/>
              </a:spcAft>
              <a:buNone/>
            </a:pPr>
            <a:r>
              <a:rPr lang="en-US" dirty="0"/>
              <a:t>Cutting out unimportant parts</a:t>
            </a:r>
          </a:p>
          <a:p>
            <a:pPr marL="0" indent="0">
              <a:spcBef>
                <a:spcPts val="600"/>
              </a:spcBef>
              <a:spcAft>
                <a:spcPts val="1200"/>
              </a:spcAft>
              <a:buNone/>
            </a:pPr>
            <a:r>
              <a:rPr lang="en-US" dirty="0"/>
              <a:t>Resizing </a:t>
            </a:r>
          </a:p>
          <a:p>
            <a:pPr marL="457200" lvl="1" indent="0">
              <a:spcBef>
                <a:spcPts val="600"/>
              </a:spcBef>
              <a:spcAft>
                <a:spcPts val="1200"/>
              </a:spcAft>
              <a:buNone/>
            </a:pPr>
            <a:r>
              <a:rPr lang="en-US" dirty="0"/>
              <a:t>Resolution</a:t>
            </a:r>
          </a:p>
          <a:p>
            <a:pPr marL="457200" lvl="1" indent="0">
              <a:spcBef>
                <a:spcPts val="600"/>
              </a:spcBef>
              <a:spcAft>
                <a:spcPts val="1200"/>
              </a:spcAft>
              <a:buNone/>
            </a:pPr>
            <a:r>
              <a:rPr lang="en-US" dirty="0"/>
              <a:t>Dimensions</a:t>
            </a:r>
          </a:p>
          <a:p>
            <a:pPr marL="0" indent="0">
              <a:spcBef>
                <a:spcPts val="600"/>
              </a:spcBef>
              <a:spcAft>
                <a:spcPts val="1200"/>
              </a:spcAft>
              <a:buNone/>
            </a:pPr>
            <a:r>
              <a:rPr lang="en-US" dirty="0"/>
              <a:t>Increasing compression ratio (JPEG)</a:t>
            </a:r>
          </a:p>
        </p:txBody>
      </p:sp>
    </p:spTree>
    <p:extLst>
      <p:ext uri="{BB962C8B-B14F-4D97-AF65-F5344CB8AC3E}">
        <p14:creationId xmlns:p14="http://schemas.microsoft.com/office/powerpoint/2010/main" val="1547068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8A08C1B5-1CA8-43DA-8E50-727737101820}"/>
              </a:ext>
            </a:extLst>
          </p:cNvPr>
          <p:cNvPicPr>
            <a:picLocks noChangeAspect="1"/>
          </p:cNvPicPr>
          <p:nvPr/>
        </p:nvPicPr>
        <p:blipFill>
          <a:blip r:embed="rId2"/>
          <a:stretch>
            <a:fillRect/>
          </a:stretch>
        </p:blipFill>
        <p:spPr>
          <a:xfrm>
            <a:off x="2552700" y="1027906"/>
            <a:ext cx="9144000" cy="4953000"/>
          </a:xfrm>
          <a:prstGeom prst="rect">
            <a:avLst/>
          </a:prstGeom>
          <a:ln>
            <a:noFill/>
          </a:ln>
          <a:effectLst>
            <a:outerShdw blurRad="50800" dist="38100" dir="2700000" algn="tl" rotWithShape="0">
              <a:prstClr val="black">
                <a:alpha val="40000"/>
              </a:prstClr>
            </a:outerShdw>
          </a:effectLst>
        </p:spPr>
      </p:pic>
      <p:sp>
        <p:nvSpPr>
          <p:cNvPr id="22" name="Rectangle 21">
            <a:extLst>
              <a:ext uri="{FF2B5EF4-FFF2-40B4-BE49-F238E27FC236}">
                <a16:creationId xmlns:a16="http://schemas.microsoft.com/office/drawing/2014/main" id="{63560E19-4191-4290-ABB3-BCC2B94DFB66}"/>
              </a:ext>
            </a:extLst>
          </p:cNvPr>
          <p:cNvSpPr/>
          <p:nvPr/>
        </p:nvSpPr>
        <p:spPr>
          <a:xfrm>
            <a:off x="3004951" y="1983582"/>
            <a:ext cx="1131280" cy="873919"/>
          </a:xfrm>
          <a:prstGeom prst="rect">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a:xfrm>
            <a:off x="838200" y="141236"/>
            <a:ext cx="10515600" cy="1325563"/>
          </a:xfrm>
        </p:spPr>
        <p:txBody>
          <a:bodyPr>
            <a:normAutofit/>
          </a:bodyPr>
          <a:lstStyle/>
          <a:p>
            <a:r>
              <a:rPr lang="en-US" sz="3200" dirty="0">
                <a:latin typeface="+mn-lt"/>
              </a:rPr>
              <a:t>Welcome to GIMP</a:t>
            </a:r>
          </a:p>
        </p:txBody>
      </p:sp>
      <p:sp>
        <p:nvSpPr>
          <p:cNvPr id="12" name="TextBox 11">
            <a:extLst>
              <a:ext uri="{FF2B5EF4-FFF2-40B4-BE49-F238E27FC236}">
                <a16:creationId xmlns:a16="http://schemas.microsoft.com/office/drawing/2014/main" id="{22D45CFC-8249-4DC1-B1D1-42299ADD62BD}"/>
              </a:ext>
            </a:extLst>
          </p:cNvPr>
          <p:cNvSpPr txBox="1"/>
          <p:nvPr/>
        </p:nvSpPr>
        <p:spPr>
          <a:xfrm>
            <a:off x="6541901" y="3059668"/>
            <a:ext cx="1966823" cy="369332"/>
          </a:xfrm>
          <a:prstGeom prst="rect">
            <a:avLst/>
          </a:prstGeom>
          <a:noFill/>
        </p:spPr>
        <p:txBody>
          <a:bodyPr wrap="square" rtlCol="0">
            <a:spAutoFit/>
          </a:bodyPr>
          <a:lstStyle/>
          <a:p>
            <a:r>
              <a:rPr lang="en-US" dirty="0">
                <a:solidFill>
                  <a:srgbClr val="FF0000"/>
                </a:solidFill>
              </a:rPr>
              <a:t>Canvas</a:t>
            </a:r>
          </a:p>
        </p:txBody>
      </p:sp>
      <p:sp>
        <p:nvSpPr>
          <p:cNvPr id="13" name="TextBox 12">
            <a:extLst>
              <a:ext uri="{FF2B5EF4-FFF2-40B4-BE49-F238E27FC236}">
                <a16:creationId xmlns:a16="http://schemas.microsoft.com/office/drawing/2014/main" id="{B733E7B6-BB53-4EE2-B146-623366FAA051}"/>
              </a:ext>
            </a:extLst>
          </p:cNvPr>
          <p:cNvSpPr txBox="1"/>
          <p:nvPr/>
        </p:nvSpPr>
        <p:spPr>
          <a:xfrm>
            <a:off x="4136231" y="1977484"/>
            <a:ext cx="1966823" cy="369332"/>
          </a:xfrm>
          <a:prstGeom prst="rect">
            <a:avLst/>
          </a:prstGeom>
          <a:noFill/>
        </p:spPr>
        <p:txBody>
          <a:bodyPr wrap="square" rtlCol="0">
            <a:spAutoFit/>
          </a:bodyPr>
          <a:lstStyle/>
          <a:p>
            <a:r>
              <a:rPr lang="en-US" dirty="0">
                <a:solidFill>
                  <a:srgbClr val="FF0000"/>
                </a:solidFill>
              </a:rPr>
              <a:t>Tools</a:t>
            </a:r>
          </a:p>
        </p:txBody>
      </p:sp>
      <p:sp>
        <p:nvSpPr>
          <p:cNvPr id="14" name="Left Brace 13">
            <a:extLst>
              <a:ext uri="{FF2B5EF4-FFF2-40B4-BE49-F238E27FC236}">
                <a16:creationId xmlns:a16="http://schemas.microsoft.com/office/drawing/2014/main" id="{89C6AD24-D0AC-4BA8-B3F3-8A9012CF847B}"/>
              </a:ext>
            </a:extLst>
          </p:cNvPr>
          <p:cNvSpPr/>
          <p:nvPr/>
        </p:nvSpPr>
        <p:spPr>
          <a:xfrm flipH="1">
            <a:off x="3622958" y="1598504"/>
            <a:ext cx="513273" cy="1147592"/>
          </a:xfrm>
          <a:prstGeom prst="leftBrace">
            <a:avLst>
              <a:gd name="adj1" fmla="val 8333"/>
              <a:gd name="adj2" fmla="val 49432"/>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472C5348-7D99-4666-8E0B-07FD57575E6C}"/>
              </a:ext>
            </a:extLst>
          </p:cNvPr>
          <p:cNvSpPr txBox="1"/>
          <p:nvPr/>
        </p:nvSpPr>
        <p:spPr>
          <a:xfrm>
            <a:off x="4136231" y="3825229"/>
            <a:ext cx="1966823" cy="369332"/>
          </a:xfrm>
          <a:prstGeom prst="rect">
            <a:avLst/>
          </a:prstGeom>
          <a:noFill/>
        </p:spPr>
        <p:txBody>
          <a:bodyPr wrap="square" rtlCol="0">
            <a:spAutoFit/>
          </a:bodyPr>
          <a:lstStyle/>
          <a:p>
            <a:r>
              <a:rPr lang="en-US" dirty="0">
                <a:solidFill>
                  <a:srgbClr val="FF0000"/>
                </a:solidFill>
              </a:rPr>
              <a:t>Tool Options</a:t>
            </a:r>
          </a:p>
        </p:txBody>
      </p:sp>
      <p:sp>
        <p:nvSpPr>
          <p:cNvPr id="16" name="Left Brace 15">
            <a:extLst>
              <a:ext uri="{FF2B5EF4-FFF2-40B4-BE49-F238E27FC236}">
                <a16:creationId xmlns:a16="http://schemas.microsoft.com/office/drawing/2014/main" id="{A4DFC19C-C2DA-4D68-BC0C-D6D17E9A4DF5}"/>
              </a:ext>
            </a:extLst>
          </p:cNvPr>
          <p:cNvSpPr/>
          <p:nvPr/>
        </p:nvSpPr>
        <p:spPr>
          <a:xfrm flipH="1">
            <a:off x="3622957" y="2877801"/>
            <a:ext cx="513273" cy="2291358"/>
          </a:xfrm>
          <a:prstGeom prst="leftBrace">
            <a:avLst>
              <a:gd name="adj1" fmla="val 8333"/>
              <a:gd name="adj2" fmla="val 49432"/>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176566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animBg="1"/>
      <p:bldP spid="15" grpId="0"/>
      <p:bldP spid="1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EC17BDC-7208-4770-B992-ACB3D5F5D893}"/>
              </a:ext>
            </a:extLst>
          </p:cNvPr>
          <p:cNvPicPr>
            <a:picLocks noChangeAspect="1"/>
          </p:cNvPicPr>
          <p:nvPr/>
        </p:nvPicPr>
        <p:blipFill>
          <a:blip r:embed="rId2"/>
          <a:stretch>
            <a:fillRect/>
          </a:stretch>
        </p:blipFill>
        <p:spPr>
          <a:xfrm>
            <a:off x="1844992" y="2000250"/>
            <a:ext cx="2788784" cy="3288086"/>
          </a:xfrm>
          <a:prstGeom prst="rect">
            <a:avLst/>
          </a:prstGeom>
          <a:ln>
            <a:solidFill>
              <a:srgbClr val="00B0F0"/>
            </a:solidFill>
          </a:ln>
        </p:spPr>
      </p:pic>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normAutofit/>
          </a:bodyPr>
          <a:lstStyle/>
          <a:p>
            <a:r>
              <a:rPr lang="en-US" sz="4000" b="1" dirty="0"/>
              <a:t>Welcome to GIMP</a:t>
            </a:r>
          </a:p>
        </p:txBody>
      </p:sp>
      <p:sp>
        <p:nvSpPr>
          <p:cNvPr id="19" name="TextBox 18">
            <a:extLst>
              <a:ext uri="{FF2B5EF4-FFF2-40B4-BE49-F238E27FC236}">
                <a16:creationId xmlns:a16="http://schemas.microsoft.com/office/drawing/2014/main" id="{281576EE-62EF-45C4-8164-6249C685B936}"/>
              </a:ext>
            </a:extLst>
          </p:cNvPr>
          <p:cNvSpPr txBox="1"/>
          <p:nvPr/>
        </p:nvSpPr>
        <p:spPr>
          <a:xfrm>
            <a:off x="4792508" y="3417733"/>
            <a:ext cx="1236444" cy="369332"/>
          </a:xfrm>
          <a:prstGeom prst="rect">
            <a:avLst/>
          </a:prstGeom>
          <a:noFill/>
          <a:ln>
            <a:noFill/>
          </a:ln>
        </p:spPr>
        <p:txBody>
          <a:bodyPr wrap="square" rtlCol="0">
            <a:spAutoFit/>
          </a:bodyPr>
          <a:lstStyle/>
          <a:p>
            <a:r>
              <a:rPr lang="en-US" dirty="0">
                <a:solidFill>
                  <a:srgbClr val="FF0000"/>
                </a:solidFill>
              </a:rPr>
              <a:t>Select tool</a:t>
            </a:r>
          </a:p>
        </p:txBody>
      </p:sp>
      <p:sp>
        <p:nvSpPr>
          <p:cNvPr id="20" name="TextBox 19">
            <a:extLst>
              <a:ext uri="{FF2B5EF4-FFF2-40B4-BE49-F238E27FC236}">
                <a16:creationId xmlns:a16="http://schemas.microsoft.com/office/drawing/2014/main" id="{657F20C2-AB25-484A-8FA3-B0F030D52AE0}"/>
              </a:ext>
            </a:extLst>
          </p:cNvPr>
          <p:cNvSpPr txBox="1"/>
          <p:nvPr/>
        </p:nvSpPr>
        <p:spPr>
          <a:xfrm>
            <a:off x="4827051" y="1506022"/>
            <a:ext cx="1167358" cy="369332"/>
          </a:xfrm>
          <a:prstGeom prst="rect">
            <a:avLst/>
          </a:prstGeom>
          <a:noFill/>
          <a:ln>
            <a:noFill/>
          </a:ln>
        </p:spPr>
        <p:txBody>
          <a:bodyPr wrap="square" rtlCol="0">
            <a:spAutoFit/>
          </a:bodyPr>
          <a:lstStyle/>
          <a:p>
            <a:r>
              <a:rPr lang="en-US" dirty="0">
                <a:solidFill>
                  <a:srgbClr val="FF0000"/>
                </a:solidFill>
              </a:rPr>
              <a:t>Lasso tool</a:t>
            </a:r>
          </a:p>
        </p:txBody>
      </p:sp>
      <p:sp>
        <p:nvSpPr>
          <p:cNvPr id="21" name="TextBox 20">
            <a:extLst>
              <a:ext uri="{FF2B5EF4-FFF2-40B4-BE49-F238E27FC236}">
                <a16:creationId xmlns:a16="http://schemas.microsoft.com/office/drawing/2014/main" id="{939FDCAF-CEDF-4C06-9BCC-CCEB16B8C33E}"/>
              </a:ext>
            </a:extLst>
          </p:cNvPr>
          <p:cNvSpPr txBox="1"/>
          <p:nvPr/>
        </p:nvSpPr>
        <p:spPr>
          <a:xfrm>
            <a:off x="4861557" y="4162936"/>
            <a:ext cx="1098347" cy="369332"/>
          </a:xfrm>
          <a:prstGeom prst="rect">
            <a:avLst/>
          </a:prstGeom>
          <a:noFill/>
          <a:ln>
            <a:noFill/>
          </a:ln>
        </p:spPr>
        <p:txBody>
          <a:bodyPr wrap="square" rtlCol="0">
            <a:spAutoFit/>
          </a:bodyPr>
          <a:lstStyle/>
          <a:p>
            <a:r>
              <a:rPr lang="en-US" dirty="0">
                <a:solidFill>
                  <a:srgbClr val="FF0000"/>
                </a:solidFill>
              </a:rPr>
              <a:t>Crop tool</a:t>
            </a:r>
          </a:p>
        </p:txBody>
      </p:sp>
      <p:sp>
        <p:nvSpPr>
          <p:cNvPr id="23" name="Rectangle 22">
            <a:extLst>
              <a:ext uri="{FF2B5EF4-FFF2-40B4-BE49-F238E27FC236}">
                <a16:creationId xmlns:a16="http://schemas.microsoft.com/office/drawing/2014/main" id="{F4809508-F64B-47D4-856C-E74E5984F743}"/>
              </a:ext>
            </a:extLst>
          </p:cNvPr>
          <p:cNvSpPr/>
          <p:nvPr/>
        </p:nvSpPr>
        <p:spPr>
          <a:xfrm>
            <a:off x="1936089" y="2783720"/>
            <a:ext cx="257176" cy="2377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30E6746-7F29-4871-A217-7200DAEEEC9A}"/>
              </a:ext>
            </a:extLst>
          </p:cNvPr>
          <p:cNvSpPr/>
          <p:nvPr/>
        </p:nvSpPr>
        <p:spPr>
          <a:xfrm>
            <a:off x="2702101" y="2775872"/>
            <a:ext cx="257176" cy="2380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C9006E4-9B63-4C7E-9FDE-0058E5AAB923}"/>
              </a:ext>
            </a:extLst>
          </p:cNvPr>
          <p:cNvSpPr/>
          <p:nvPr/>
        </p:nvSpPr>
        <p:spPr>
          <a:xfrm>
            <a:off x="4253499" y="3178970"/>
            <a:ext cx="257176" cy="24459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6C832E0F-514E-4766-BE2C-01C9B35D5624}"/>
              </a:ext>
            </a:extLst>
          </p:cNvPr>
          <p:cNvPicPr>
            <a:picLocks noChangeAspect="1"/>
          </p:cNvPicPr>
          <p:nvPr/>
        </p:nvPicPr>
        <p:blipFill>
          <a:blip r:embed="rId3"/>
          <a:stretch>
            <a:fillRect/>
          </a:stretch>
        </p:blipFill>
        <p:spPr>
          <a:xfrm>
            <a:off x="6267701" y="2000250"/>
            <a:ext cx="2221680" cy="3288086"/>
          </a:xfrm>
          <a:prstGeom prst="rect">
            <a:avLst/>
          </a:prstGeom>
        </p:spPr>
      </p:pic>
      <p:sp>
        <p:nvSpPr>
          <p:cNvPr id="14" name="Rectangle 13">
            <a:extLst>
              <a:ext uri="{FF2B5EF4-FFF2-40B4-BE49-F238E27FC236}">
                <a16:creationId xmlns:a16="http://schemas.microsoft.com/office/drawing/2014/main" id="{21D97E2A-4DAD-4021-AB8D-6B549559DD1C}"/>
              </a:ext>
            </a:extLst>
          </p:cNvPr>
          <p:cNvSpPr/>
          <p:nvPr/>
        </p:nvSpPr>
        <p:spPr>
          <a:xfrm>
            <a:off x="7657098" y="2867820"/>
            <a:ext cx="323581"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C2D1959-C4DC-4FE5-9DFA-5E5D2C5B1DAC}"/>
              </a:ext>
            </a:extLst>
          </p:cNvPr>
          <p:cNvSpPr/>
          <p:nvPr/>
        </p:nvSpPr>
        <p:spPr>
          <a:xfrm>
            <a:off x="7185200" y="2026572"/>
            <a:ext cx="357329" cy="3819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E1488A1-2B12-4106-AA58-AF160D4FEB25}"/>
              </a:ext>
            </a:extLst>
          </p:cNvPr>
          <p:cNvSpPr/>
          <p:nvPr/>
        </p:nvSpPr>
        <p:spPr>
          <a:xfrm>
            <a:off x="6311166" y="2049614"/>
            <a:ext cx="357329" cy="3398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CF19EED9-FF99-4394-B0B5-1D274E2C78A5}"/>
              </a:ext>
            </a:extLst>
          </p:cNvPr>
          <p:cNvCxnSpPr/>
          <p:nvPr/>
        </p:nvCxnSpPr>
        <p:spPr>
          <a:xfrm flipH="1">
            <a:off x="3002742" y="1690688"/>
            <a:ext cx="1829774" cy="108518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37E8206-1278-47E2-8E53-68D32DE5B303}"/>
              </a:ext>
            </a:extLst>
          </p:cNvPr>
          <p:cNvCxnSpPr>
            <a:cxnSpLocks/>
            <a:stCxn id="20" idx="3"/>
          </p:cNvCxnSpPr>
          <p:nvPr/>
        </p:nvCxnSpPr>
        <p:spPr>
          <a:xfrm>
            <a:off x="5994409" y="1690688"/>
            <a:ext cx="1069331" cy="24473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16438EB6-62A4-4F17-91FE-4AC6069C0AE2}"/>
              </a:ext>
            </a:extLst>
          </p:cNvPr>
          <p:cNvCxnSpPr>
            <a:cxnSpLocks/>
            <a:stCxn id="19" idx="3"/>
          </p:cNvCxnSpPr>
          <p:nvPr/>
        </p:nvCxnSpPr>
        <p:spPr>
          <a:xfrm flipV="1">
            <a:off x="6028952" y="2473312"/>
            <a:ext cx="339854" cy="112908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75CA622-96F1-46C1-A836-A07058D26E23}"/>
              </a:ext>
            </a:extLst>
          </p:cNvPr>
          <p:cNvCxnSpPr>
            <a:cxnSpLocks/>
            <a:stCxn id="21" idx="3"/>
          </p:cNvCxnSpPr>
          <p:nvPr/>
        </p:nvCxnSpPr>
        <p:spPr>
          <a:xfrm flipV="1">
            <a:off x="5959904" y="3200917"/>
            <a:ext cx="1633925" cy="114668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6540B49B-6E6E-4E08-B90E-D9D241708A1B}"/>
              </a:ext>
            </a:extLst>
          </p:cNvPr>
          <p:cNvCxnSpPr>
            <a:cxnSpLocks/>
            <a:stCxn id="19" idx="1"/>
          </p:cNvCxnSpPr>
          <p:nvPr/>
        </p:nvCxnSpPr>
        <p:spPr>
          <a:xfrm flipH="1" flipV="1">
            <a:off x="2211831" y="3013892"/>
            <a:ext cx="2580677" cy="58850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61D949C-B952-478F-A0B9-96C68E59DF2D}"/>
              </a:ext>
            </a:extLst>
          </p:cNvPr>
          <p:cNvCxnSpPr>
            <a:cxnSpLocks/>
            <a:stCxn id="21" idx="1"/>
          </p:cNvCxnSpPr>
          <p:nvPr/>
        </p:nvCxnSpPr>
        <p:spPr>
          <a:xfrm flipH="1" flipV="1">
            <a:off x="4445402" y="3384347"/>
            <a:ext cx="416155" cy="96325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B332A916-26E4-4C61-A779-F4F840037B19}"/>
              </a:ext>
            </a:extLst>
          </p:cNvPr>
          <p:cNvSpPr txBox="1"/>
          <p:nvPr/>
        </p:nvSpPr>
        <p:spPr>
          <a:xfrm>
            <a:off x="6812280" y="5318475"/>
            <a:ext cx="1105111" cy="369332"/>
          </a:xfrm>
          <a:prstGeom prst="rect">
            <a:avLst/>
          </a:prstGeom>
          <a:noFill/>
        </p:spPr>
        <p:txBody>
          <a:bodyPr wrap="none" rtlCol="0">
            <a:spAutoFit/>
          </a:bodyPr>
          <a:lstStyle/>
          <a:p>
            <a:r>
              <a:rPr lang="en-US" dirty="0"/>
              <a:t>(v. 2.10.6)</a:t>
            </a:r>
          </a:p>
        </p:txBody>
      </p:sp>
    </p:spTree>
    <p:extLst>
      <p:ext uri="{BB962C8B-B14F-4D97-AF65-F5344CB8AC3E}">
        <p14:creationId xmlns:p14="http://schemas.microsoft.com/office/powerpoint/2010/main" val="1061389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heel(1)">
                                      <p:cBhvr>
                                        <p:cTn id="7" dur="2000"/>
                                        <p:tgtEl>
                                          <p:spTgt spid="2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heel(1)">
                                      <p:cBhvr>
                                        <p:cTn id="10" dur="2000"/>
                                        <p:tgtEl>
                                          <p:spTgt spid="15"/>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childTnLst>
                          </p:cTn>
                        </p:par>
                        <p:par>
                          <p:cTn id="15" fill="hold">
                            <p:stCondLst>
                              <p:cond delay="2500"/>
                            </p:stCondLst>
                            <p:childTnLst>
                              <p:par>
                                <p:cTn id="16" presetID="22" presetClass="entr" presetSubtype="1"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500"/>
                                        <p:tgtEl>
                                          <p:spTgt spid="5"/>
                                        </p:tgtEl>
                                      </p:cBhvr>
                                    </p:animEffect>
                                  </p:childTnLst>
                                </p:cTn>
                              </p:par>
                              <p:par>
                                <p:cTn id="19" presetID="22" presetClass="entr" presetSubtype="1"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down)">
                                      <p:cBhvr>
                                        <p:cTn id="26" dur="500"/>
                                        <p:tgtEl>
                                          <p:spTgt spid="23"/>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par>
                          <p:cTn id="34" fill="hold">
                            <p:stCondLst>
                              <p:cond delay="1000"/>
                            </p:stCondLst>
                            <p:childTnLst>
                              <p:par>
                                <p:cTn id="35" presetID="22" presetClass="entr" presetSubtype="4"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down)">
                                      <p:cBhvr>
                                        <p:cTn id="37" dur="500"/>
                                        <p:tgtEl>
                                          <p:spTgt spid="29"/>
                                        </p:tgtEl>
                                      </p:cBhvr>
                                    </p:animEffect>
                                  </p:childTnLst>
                                </p:cTn>
                              </p:par>
                              <p:par>
                                <p:cTn id="38" presetID="22" presetClass="entr" presetSubtype="4" fill="hold"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down)">
                                      <p:cBhvr>
                                        <p:cTn id="40" dur="5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heel(1)">
                                      <p:cBhvr>
                                        <p:cTn id="45" dur="2000"/>
                                        <p:tgtEl>
                                          <p:spTgt spid="26"/>
                                        </p:tgtEl>
                                      </p:cBhvr>
                                    </p:animEffect>
                                  </p:childTnLst>
                                </p:cTn>
                              </p:par>
                              <p:par>
                                <p:cTn id="46" presetID="21" presetClass="entr" presetSubtype="1"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heel(1)">
                                      <p:cBhvr>
                                        <p:cTn id="48" dur="2000"/>
                                        <p:tgtEl>
                                          <p:spTgt spid="14"/>
                                        </p:tgtEl>
                                      </p:cBhvr>
                                    </p:animEffect>
                                  </p:childTnLst>
                                </p:cTn>
                              </p:par>
                            </p:childTnLst>
                          </p:cTn>
                        </p:par>
                        <p:par>
                          <p:cTn id="49" fill="hold">
                            <p:stCondLst>
                              <p:cond delay="2000"/>
                            </p:stCondLst>
                            <p:childTnLst>
                              <p:par>
                                <p:cTn id="50" presetID="10" presetClass="entr" presetSubtype="0"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par>
                          <p:cTn id="53" fill="hold">
                            <p:stCondLst>
                              <p:cond delay="2500"/>
                            </p:stCondLst>
                            <p:childTnLst>
                              <p:par>
                                <p:cTn id="54" presetID="22" presetClass="entr" presetSubtype="4" fill="hold"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wipe(down)">
                                      <p:cBhvr>
                                        <p:cTn id="56" dur="500"/>
                                        <p:tgtEl>
                                          <p:spTgt spid="31"/>
                                        </p:tgtEl>
                                      </p:cBhvr>
                                    </p:animEffect>
                                  </p:childTnLst>
                                </p:cTn>
                              </p:par>
                              <p:par>
                                <p:cTn id="57" presetID="22" presetClass="entr" presetSubtype="4" fill="hold" nodeType="with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3" grpId="0" animBg="1"/>
      <p:bldP spid="25" grpId="0" animBg="1"/>
      <p:bldP spid="26" grpId="0" animBg="1"/>
      <p:bldP spid="14" grpId="0" animBg="1"/>
      <p:bldP spid="15" grpId="0" animBg="1"/>
      <p:bldP spid="1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E0E075D-A763-4A4B-9AD7-8AB4B3BB6B86}"/>
              </a:ext>
            </a:extLst>
          </p:cNvPr>
          <p:cNvPicPr>
            <a:picLocks noChangeAspect="1"/>
          </p:cNvPicPr>
          <p:nvPr/>
        </p:nvPicPr>
        <p:blipFill>
          <a:blip r:embed="rId2"/>
          <a:stretch>
            <a:fillRect/>
          </a:stretch>
        </p:blipFill>
        <p:spPr>
          <a:xfrm>
            <a:off x="1524000" y="860381"/>
            <a:ext cx="9144000" cy="5137239"/>
          </a:xfrm>
          <a:prstGeom prst="rect">
            <a:avLst/>
          </a:prstGeom>
        </p:spPr>
      </p:pic>
      <p:sp>
        <p:nvSpPr>
          <p:cNvPr id="8" name="Title 1">
            <a:extLst>
              <a:ext uri="{FF2B5EF4-FFF2-40B4-BE49-F238E27FC236}">
                <a16:creationId xmlns:a16="http://schemas.microsoft.com/office/drawing/2014/main" id="{C5C2B635-2AB4-40F9-AFA8-37CC98EBF091}"/>
              </a:ext>
            </a:extLst>
          </p:cNvPr>
          <p:cNvSpPr txBox="1">
            <a:spLocks/>
          </p:cNvSpPr>
          <p:nvPr/>
        </p:nvSpPr>
        <p:spPr>
          <a:xfrm>
            <a:off x="1780638"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1780638"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6" name="Content Placeholder 5">
            <a:extLst>
              <a:ext uri="{FF2B5EF4-FFF2-40B4-BE49-F238E27FC236}">
                <a16:creationId xmlns:a16="http://schemas.microsoft.com/office/drawing/2014/main" id="{2DBD08D9-5B8B-4643-8AD1-5EB3F007CF3C}"/>
              </a:ext>
            </a:extLst>
          </p:cNvPr>
          <p:cNvSpPr>
            <a:spLocks noGrp="1"/>
          </p:cNvSpPr>
          <p:nvPr>
            <p:ph idx="1"/>
          </p:nvPr>
        </p:nvSpPr>
        <p:spPr>
          <a:xfrm>
            <a:off x="8055827" y="895270"/>
            <a:ext cx="2955073" cy="418953"/>
          </a:xfrm>
        </p:spPr>
        <p:txBody>
          <a:bodyPr>
            <a:noAutofit/>
          </a:bodyPr>
          <a:lstStyle/>
          <a:p>
            <a:pPr marL="0" indent="0">
              <a:spcBef>
                <a:spcPts val="0"/>
              </a:spcBef>
              <a:spcAft>
                <a:spcPts val="1200"/>
              </a:spcAft>
              <a:buNone/>
            </a:pPr>
            <a:r>
              <a:rPr lang="en-US" dirty="0"/>
              <a:t>0riginal image:</a:t>
            </a:r>
          </a:p>
          <a:p>
            <a:pPr marL="0" indent="0">
              <a:spcBef>
                <a:spcPts val="0"/>
              </a:spcBef>
              <a:spcAft>
                <a:spcPts val="1200"/>
              </a:spcAft>
              <a:buNone/>
            </a:pPr>
            <a:endParaRPr lang="en-US" dirty="0"/>
          </a:p>
        </p:txBody>
      </p:sp>
      <p:sp>
        <p:nvSpPr>
          <p:cNvPr id="12" name="Rectangle 11">
            <a:extLst>
              <a:ext uri="{FF2B5EF4-FFF2-40B4-BE49-F238E27FC236}">
                <a16:creationId xmlns:a16="http://schemas.microsoft.com/office/drawing/2014/main" id="{203938B7-587C-40B4-A4AE-8E94B254B328}"/>
              </a:ext>
            </a:extLst>
          </p:cNvPr>
          <p:cNvSpPr/>
          <p:nvPr/>
        </p:nvSpPr>
        <p:spPr>
          <a:xfrm>
            <a:off x="5434013" y="3061169"/>
            <a:ext cx="625313" cy="4459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CD82F13-067B-4997-B15C-F6F2F4F3D727}"/>
              </a:ext>
            </a:extLst>
          </p:cNvPr>
          <p:cNvSpPr txBox="1"/>
          <p:nvPr/>
        </p:nvSpPr>
        <p:spPr>
          <a:xfrm>
            <a:off x="6466939" y="1534928"/>
            <a:ext cx="1917700" cy="369332"/>
          </a:xfrm>
          <a:prstGeom prst="rect">
            <a:avLst/>
          </a:prstGeom>
          <a:noFill/>
        </p:spPr>
        <p:txBody>
          <a:bodyPr wrap="square" rtlCol="0">
            <a:spAutoFit/>
          </a:bodyPr>
          <a:lstStyle/>
          <a:p>
            <a:r>
              <a:rPr lang="en-US" dirty="0" err="1">
                <a:solidFill>
                  <a:srgbClr val="FF0000"/>
                </a:solidFill>
              </a:rPr>
              <a:t>Waaaaay</a:t>
            </a:r>
            <a:r>
              <a:rPr lang="en-US" dirty="0">
                <a:solidFill>
                  <a:srgbClr val="FF0000"/>
                </a:solidFill>
              </a:rPr>
              <a:t> too big!</a:t>
            </a:r>
          </a:p>
        </p:txBody>
      </p:sp>
      <p:cxnSp>
        <p:nvCxnSpPr>
          <p:cNvPr id="15" name="Straight Arrow Connector 14">
            <a:extLst>
              <a:ext uri="{FF2B5EF4-FFF2-40B4-BE49-F238E27FC236}">
                <a16:creationId xmlns:a16="http://schemas.microsoft.com/office/drawing/2014/main" id="{6E5AAB66-DF6D-4361-A69D-46EF0CFC6757}"/>
              </a:ext>
            </a:extLst>
          </p:cNvPr>
          <p:cNvCxnSpPr/>
          <p:nvPr/>
        </p:nvCxnSpPr>
        <p:spPr>
          <a:xfrm flipH="1">
            <a:off x="6059326" y="1904261"/>
            <a:ext cx="553662" cy="110763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4ABD7653-25C0-43E4-8FA5-46602AB604D0}"/>
              </a:ext>
            </a:extLst>
          </p:cNvPr>
          <p:cNvSpPr/>
          <p:nvPr/>
        </p:nvSpPr>
        <p:spPr>
          <a:xfrm>
            <a:off x="4883010" y="3529199"/>
            <a:ext cx="1917699" cy="433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138D4B2-8E84-444A-899F-DEE658756154}"/>
              </a:ext>
            </a:extLst>
          </p:cNvPr>
          <p:cNvSpPr txBox="1"/>
          <p:nvPr/>
        </p:nvSpPr>
        <p:spPr>
          <a:xfrm>
            <a:off x="8603651" y="3269218"/>
            <a:ext cx="1917700" cy="369332"/>
          </a:xfrm>
          <a:prstGeom prst="rect">
            <a:avLst/>
          </a:prstGeom>
          <a:noFill/>
        </p:spPr>
        <p:txBody>
          <a:bodyPr wrap="square" rtlCol="0">
            <a:spAutoFit/>
          </a:bodyPr>
          <a:lstStyle/>
          <a:p>
            <a:r>
              <a:rPr lang="en-US" dirty="0">
                <a:solidFill>
                  <a:srgbClr val="FF0000"/>
                </a:solidFill>
              </a:rPr>
              <a:t>Change to 72ppi</a:t>
            </a:r>
          </a:p>
        </p:txBody>
      </p:sp>
      <p:cxnSp>
        <p:nvCxnSpPr>
          <p:cNvPr id="18" name="Straight Arrow Connector 17">
            <a:extLst>
              <a:ext uri="{FF2B5EF4-FFF2-40B4-BE49-F238E27FC236}">
                <a16:creationId xmlns:a16="http://schemas.microsoft.com/office/drawing/2014/main" id="{39EF8CCF-9272-4487-8F12-D640E57DE08E}"/>
              </a:ext>
            </a:extLst>
          </p:cNvPr>
          <p:cNvCxnSpPr>
            <a:cxnSpLocks/>
            <a:stCxn id="17" idx="1"/>
          </p:cNvCxnSpPr>
          <p:nvPr/>
        </p:nvCxnSpPr>
        <p:spPr>
          <a:xfrm flipH="1">
            <a:off x="6800709" y="3453885"/>
            <a:ext cx="1802942" cy="26562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EB6C44B4-8263-4500-B622-3D312A89BD86}"/>
              </a:ext>
            </a:extLst>
          </p:cNvPr>
          <p:cNvSpPr/>
          <p:nvPr/>
        </p:nvSpPr>
        <p:spPr>
          <a:xfrm>
            <a:off x="1650009" y="5003246"/>
            <a:ext cx="2512688" cy="6555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Image -&gt; Scale Image</a:t>
            </a:r>
          </a:p>
        </p:txBody>
      </p:sp>
      <p:pic>
        <p:nvPicPr>
          <p:cNvPr id="22" name="Picture 21">
            <a:extLst>
              <a:ext uri="{FF2B5EF4-FFF2-40B4-BE49-F238E27FC236}">
                <a16:creationId xmlns:a16="http://schemas.microsoft.com/office/drawing/2014/main" id="{6336A59E-8849-47C4-9F39-DC15FC0FA91D}"/>
              </a:ext>
            </a:extLst>
          </p:cNvPr>
          <p:cNvPicPr>
            <a:picLocks noChangeAspect="1"/>
          </p:cNvPicPr>
          <p:nvPr/>
        </p:nvPicPr>
        <p:blipFill>
          <a:blip r:embed="rId3"/>
          <a:stretch>
            <a:fillRect/>
          </a:stretch>
        </p:blipFill>
        <p:spPr>
          <a:xfrm>
            <a:off x="2379406" y="361282"/>
            <a:ext cx="7433187" cy="323822"/>
          </a:xfrm>
          <a:prstGeom prst="rect">
            <a:avLst/>
          </a:prstGeom>
          <a:ln>
            <a:solidFill>
              <a:srgbClr val="00B0F0"/>
            </a:solidFill>
          </a:ln>
        </p:spPr>
      </p:pic>
    </p:spTree>
    <p:extLst>
      <p:ext uri="{BB962C8B-B14F-4D97-AF65-F5344CB8AC3E}">
        <p14:creationId xmlns:p14="http://schemas.microsoft.com/office/powerpoint/2010/main" val="2112296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000"/>
                                        <p:tgtEl>
                                          <p:spTgt spid="12"/>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heel(1)">
                                      <p:cBhvr>
                                        <p:cTn id="11" dur="10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up)">
                                      <p:cBhvr>
                                        <p:cTn id="20" dur="500"/>
                                        <p:tgtEl>
                                          <p:spTgt spid="15"/>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par>
                          <p:cTn id="25" fill="hold">
                            <p:stCondLst>
                              <p:cond delay="1500"/>
                            </p:stCondLst>
                            <p:childTnLst>
                              <p:par>
                                <p:cTn id="26" presetID="2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right)">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6" grpId="0" animBg="1"/>
      <p:bldP spid="1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1EF681A-DF62-46A8-B41B-A82009654952}"/>
              </a:ext>
            </a:extLst>
          </p:cNvPr>
          <p:cNvPicPr>
            <a:picLocks noChangeAspect="1"/>
          </p:cNvPicPr>
          <p:nvPr/>
        </p:nvPicPr>
        <p:blipFill>
          <a:blip r:embed="rId2"/>
          <a:stretch>
            <a:fillRect/>
          </a:stretch>
        </p:blipFill>
        <p:spPr>
          <a:xfrm>
            <a:off x="2781461" y="820348"/>
            <a:ext cx="6629077" cy="4581862"/>
          </a:xfrm>
          <a:prstGeom prst="rect">
            <a:avLst/>
          </a:prstGeom>
        </p:spPr>
      </p:pic>
      <p:sp>
        <p:nvSpPr>
          <p:cNvPr id="8" name="Title 1">
            <a:extLst>
              <a:ext uri="{FF2B5EF4-FFF2-40B4-BE49-F238E27FC236}">
                <a16:creationId xmlns:a16="http://schemas.microsoft.com/office/drawing/2014/main" id="{C5C2B635-2AB4-40F9-AFA8-37CC98EBF091}"/>
              </a:ext>
            </a:extLst>
          </p:cNvPr>
          <p:cNvSpPr txBox="1">
            <a:spLocks/>
          </p:cNvSpPr>
          <p:nvPr/>
        </p:nvSpPr>
        <p:spPr>
          <a:xfrm>
            <a:off x="1780638"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1780638"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12" name="Rectangle 11">
            <a:extLst>
              <a:ext uri="{FF2B5EF4-FFF2-40B4-BE49-F238E27FC236}">
                <a16:creationId xmlns:a16="http://schemas.microsoft.com/office/drawing/2014/main" id="{203938B7-587C-40B4-A4AE-8E94B254B328}"/>
              </a:ext>
            </a:extLst>
          </p:cNvPr>
          <p:cNvSpPr/>
          <p:nvPr/>
        </p:nvSpPr>
        <p:spPr>
          <a:xfrm>
            <a:off x="4692740" y="2586943"/>
            <a:ext cx="2508806" cy="6625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1675EA66-BFCA-48C8-AF3D-86E53BF50D31}"/>
              </a:ext>
            </a:extLst>
          </p:cNvPr>
          <p:cNvPicPr>
            <a:picLocks noChangeAspect="1"/>
          </p:cNvPicPr>
          <p:nvPr/>
        </p:nvPicPr>
        <p:blipFill>
          <a:blip r:embed="rId3"/>
          <a:stretch>
            <a:fillRect/>
          </a:stretch>
        </p:blipFill>
        <p:spPr>
          <a:xfrm>
            <a:off x="3495403" y="5492197"/>
            <a:ext cx="4800600" cy="228600"/>
          </a:xfrm>
          <a:prstGeom prst="rect">
            <a:avLst/>
          </a:prstGeom>
          <a:ln>
            <a:solidFill>
              <a:srgbClr val="00B0F0"/>
            </a:solidFill>
          </a:ln>
        </p:spPr>
      </p:pic>
    </p:spTree>
    <p:extLst>
      <p:ext uri="{BB962C8B-B14F-4D97-AF65-F5344CB8AC3E}">
        <p14:creationId xmlns:p14="http://schemas.microsoft.com/office/powerpoint/2010/main" val="459693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a:t>Links</a:t>
            </a:r>
          </a:p>
        </p:txBody>
      </p:sp>
      <p:sp>
        <p:nvSpPr>
          <p:cNvPr id="4099" name="Rectangle 3"/>
          <p:cNvSpPr>
            <a:spLocks noGrp="1" noChangeArrowheads="1"/>
          </p:cNvSpPr>
          <p:nvPr>
            <p:ph idx="1"/>
          </p:nvPr>
        </p:nvSpPr>
        <p:spPr>
          <a:xfrm>
            <a:off x="838200" y="1690688"/>
            <a:ext cx="11010900" cy="2508273"/>
          </a:xfrm>
        </p:spPr>
        <p:txBody>
          <a:bodyPr>
            <a:normAutofit lnSpcReduction="10000"/>
          </a:bodyPr>
          <a:lstStyle/>
          <a:p>
            <a:pPr marL="0" indent="0" eaLnBrk="1" hangingPunct="1">
              <a:lnSpc>
                <a:spcPct val="100000"/>
              </a:lnSpc>
              <a:spcBef>
                <a:spcPts val="600"/>
              </a:spcBef>
              <a:spcAft>
                <a:spcPts val="1200"/>
              </a:spcAft>
              <a:buNone/>
            </a:pPr>
            <a:r>
              <a:rPr lang="en-US" dirty="0"/>
              <a:t>Let’s think about this for a second</a:t>
            </a:r>
          </a:p>
          <a:p>
            <a:pPr marL="0" indent="0" eaLnBrk="1" hangingPunct="1">
              <a:lnSpc>
                <a:spcPct val="100000"/>
              </a:lnSpc>
              <a:spcBef>
                <a:spcPts val="600"/>
              </a:spcBef>
              <a:spcAft>
                <a:spcPts val="1200"/>
              </a:spcAft>
              <a:buNone/>
            </a:pPr>
            <a:r>
              <a:rPr lang="en-US" dirty="0"/>
              <a:t>We use </a:t>
            </a:r>
            <a:r>
              <a:rPr lang="en-US" b="1" dirty="0">
                <a:solidFill>
                  <a:srgbClr val="0070C0"/>
                </a:solidFill>
                <a:latin typeface="Courier New" panose="02070309020205020404" pitchFamily="49" charset="0"/>
                <a:cs typeface="Courier New" panose="02070309020205020404" pitchFamily="49" charset="0"/>
              </a:rPr>
              <a:t>&lt;a&gt;</a:t>
            </a:r>
            <a:r>
              <a:rPr lang="en-US" dirty="0"/>
              <a:t> to specify a link</a:t>
            </a:r>
          </a:p>
          <a:p>
            <a:pPr marL="0" indent="0" eaLnBrk="1" hangingPunct="1">
              <a:lnSpc>
                <a:spcPct val="100000"/>
              </a:lnSpc>
              <a:spcBef>
                <a:spcPts val="600"/>
              </a:spcBef>
              <a:spcAft>
                <a:spcPts val="1200"/>
              </a:spcAft>
              <a:buNone/>
            </a:pPr>
            <a:r>
              <a:rPr lang="en-US" dirty="0"/>
              <a:t>That’s great</a:t>
            </a:r>
          </a:p>
          <a:p>
            <a:pPr marL="0" indent="0" eaLnBrk="1" hangingPunct="1">
              <a:lnSpc>
                <a:spcPct val="100000"/>
              </a:lnSpc>
              <a:spcBef>
                <a:spcPts val="600"/>
              </a:spcBef>
              <a:spcAft>
                <a:spcPts val="1200"/>
              </a:spcAft>
              <a:buNone/>
            </a:pPr>
            <a:r>
              <a:rPr lang="en-US" dirty="0"/>
              <a:t>Now what?</a:t>
            </a:r>
          </a:p>
          <a:p>
            <a:pPr marL="0" indent="0" eaLnBrk="1" hangingPunct="1">
              <a:lnSpc>
                <a:spcPct val="100000"/>
              </a:lnSpc>
              <a:spcBef>
                <a:spcPts val="600"/>
              </a:spcBef>
              <a:spcAft>
                <a:spcPts val="1200"/>
              </a:spcAft>
              <a:buNone/>
            </a:pPr>
            <a:endParaRPr lang="en-US" dirty="0"/>
          </a:p>
        </p:txBody>
      </p:sp>
      <p:sp>
        <p:nvSpPr>
          <p:cNvPr id="4" name="Rectangle 3">
            <a:extLst>
              <a:ext uri="{FF2B5EF4-FFF2-40B4-BE49-F238E27FC236}">
                <a16:creationId xmlns:a16="http://schemas.microsoft.com/office/drawing/2014/main" id="{925373B0-F16D-417C-97EC-967286654BFB}"/>
              </a:ext>
            </a:extLst>
          </p:cNvPr>
          <p:cNvSpPr txBox="1">
            <a:spLocks noChangeArrowheads="1"/>
          </p:cNvSpPr>
          <p:nvPr/>
        </p:nvSpPr>
        <p:spPr>
          <a:xfrm>
            <a:off x="838200" y="4198961"/>
            <a:ext cx="11010900" cy="25082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rbel Light" panose="020B03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Light" panose="020B03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bel Light" panose="020B03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Light" panose="020B03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Light" panose="020B03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1200"/>
              </a:spcAft>
              <a:buFont typeface="Arial" panose="020B0604020202020204" pitchFamily="34" charset="0"/>
              <a:buNone/>
            </a:pPr>
            <a:r>
              <a:rPr lang="en-US" dirty="0">
                <a:solidFill>
                  <a:schemeClr val="accent2">
                    <a:lumMod val="75000"/>
                  </a:schemeClr>
                </a:solidFill>
              </a:rPr>
              <a:t>Well, if we’re going to tell the browser to go somewhere when the user clicks on a link, it’d be nice if the browser know where it is we want the user to go</a:t>
            </a:r>
          </a:p>
          <a:p>
            <a:pPr marL="0" indent="0">
              <a:lnSpc>
                <a:spcPct val="100000"/>
              </a:lnSpc>
              <a:spcBef>
                <a:spcPts val="600"/>
              </a:spcBef>
              <a:spcAft>
                <a:spcPts val="1200"/>
              </a:spcAft>
              <a:buFont typeface="Arial" panose="020B0604020202020204" pitchFamily="34" charset="0"/>
              <a:buNone/>
            </a:pPr>
            <a:endParaRPr lang="en-US" dirty="0"/>
          </a:p>
        </p:txBody>
      </p:sp>
    </p:spTree>
    <p:extLst>
      <p:ext uri="{BB962C8B-B14F-4D97-AF65-F5344CB8AC3E}">
        <p14:creationId xmlns:p14="http://schemas.microsoft.com/office/powerpoint/2010/main" val="2688143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03938B7-587C-40B4-A4AE-8E94B254B328}"/>
              </a:ext>
            </a:extLst>
          </p:cNvPr>
          <p:cNvSpPr/>
          <p:nvPr/>
        </p:nvSpPr>
        <p:spPr>
          <a:xfrm>
            <a:off x="4894218" y="2934789"/>
            <a:ext cx="2165771" cy="6008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FA88E6A-AB33-48DB-B631-5D32EAB01809}"/>
              </a:ext>
            </a:extLst>
          </p:cNvPr>
          <p:cNvPicPr>
            <a:picLocks noChangeAspect="1"/>
          </p:cNvPicPr>
          <p:nvPr/>
        </p:nvPicPr>
        <p:blipFill>
          <a:blip r:embed="rId2"/>
          <a:stretch>
            <a:fillRect/>
          </a:stretch>
        </p:blipFill>
        <p:spPr>
          <a:xfrm>
            <a:off x="2453329" y="1227156"/>
            <a:ext cx="7047547" cy="4753733"/>
          </a:xfrm>
          <a:prstGeom prst="rect">
            <a:avLst/>
          </a:prstGeom>
          <a:ln>
            <a:noFill/>
          </a:ln>
          <a:effectLst>
            <a:outerShdw blurRad="50800" dist="38100" dir="2700000" algn="tl" rotWithShape="0">
              <a:prstClr val="black">
                <a:alpha val="40000"/>
              </a:prstClr>
            </a:outerShdw>
          </a:effectLst>
        </p:spPr>
      </p:pic>
      <p:sp>
        <p:nvSpPr>
          <p:cNvPr id="8" name="Title 1">
            <a:extLst>
              <a:ext uri="{FF2B5EF4-FFF2-40B4-BE49-F238E27FC236}">
                <a16:creationId xmlns:a16="http://schemas.microsoft.com/office/drawing/2014/main" id="{C5C2B635-2AB4-40F9-AFA8-37CC98EBF091}"/>
              </a:ext>
            </a:extLst>
          </p:cNvPr>
          <p:cNvSpPr txBox="1">
            <a:spLocks/>
          </p:cNvSpPr>
          <p:nvPr/>
        </p:nvSpPr>
        <p:spPr>
          <a:xfrm>
            <a:off x="1780638"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1780638"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normAutofit/>
          </a:bodyPr>
          <a:lstStyle/>
          <a:p>
            <a:r>
              <a:rPr lang="en-US" sz="4000" b="1" dirty="0"/>
              <a:t>Web Images - Resizing</a:t>
            </a:r>
          </a:p>
        </p:txBody>
      </p:sp>
      <p:pic>
        <p:nvPicPr>
          <p:cNvPr id="22" name="Picture 21">
            <a:extLst>
              <a:ext uri="{FF2B5EF4-FFF2-40B4-BE49-F238E27FC236}">
                <a16:creationId xmlns:a16="http://schemas.microsoft.com/office/drawing/2014/main" id="{1675EA66-BFCA-48C8-AF3D-86E53BF50D31}"/>
              </a:ext>
            </a:extLst>
          </p:cNvPr>
          <p:cNvPicPr>
            <a:picLocks noChangeAspect="1"/>
          </p:cNvPicPr>
          <p:nvPr/>
        </p:nvPicPr>
        <p:blipFill>
          <a:blip r:embed="rId3"/>
          <a:stretch>
            <a:fillRect/>
          </a:stretch>
        </p:blipFill>
        <p:spPr>
          <a:xfrm>
            <a:off x="3348389" y="161323"/>
            <a:ext cx="4800600" cy="228600"/>
          </a:xfrm>
          <a:prstGeom prst="rect">
            <a:avLst/>
          </a:prstGeom>
          <a:ln>
            <a:solidFill>
              <a:srgbClr val="00B0F0"/>
            </a:solidFill>
          </a:ln>
        </p:spPr>
      </p:pic>
    </p:spTree>
    <p:extLst>
      <p:ext uri="{BB962C8B-B14F-4D97-AF65-F5344CB8AC3E}">
        <p14:creationId xmlns:p14="http://schemas.microsoft.com/office/powerpoint/2010/main" val="3340557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7689F12-1693-44E7-A948-C95ACBB3D729}"/>
              </a:ext>
            </a:extLst>
          </p:cNvPr>
          <p:cNvPicPr>
            <a:picLocks noChangeAspect="1"/>
          </p:cNvPicPr>
          <p:nvPr/>
        </p:nvPicPr>
        <p:blipFill>
          <a:blip r:embed="rId2"/>
          <a:stretch>
            <a:fillRect/>
          </a:stretch>
        </p:blipFill>
        <p:spPr>
          <a:xfrm>
            <a:off x="4183978" y="1894490"/>
            <a:ext cx="3689161" cy="3336613"/>
          </a:xfrm>
          <a:prstGeom prst="rect">
            <a:avLst/>
          </a:prstGeom>
          <a:effectLst>
            <a:outerShdw blurRad="50800" dist="38100" dir="2700000" algn="tl" rotWithShape="0">
              <a:prstClr val="black">
                <a:alpha val="40000"/>
              </a:prstClr>
            </a:outerShdw>
          </a:effectLst>
        </p:spPr>
      </p:pic>
      <p:sp>
        <p:nvSpPr>
          <p:cNvPr id="12" name="Rectangle 11">
            <a:extLst>
              <a:ext uri="{FF2B5EF4-FFF2-40B4-BE49-F238E27FC236}">
                <a16:creationId xmlns:a16="http://schemas.microsoft.com/office/drawing/2014/main" id="{203938B7-587C-40B4-A4AE-8E94B254B328}"/>
              </a:ext>
            </a:extLst>
          </p:cNvPr>
          <p:cNvSpPr/>
          <p:nvPr/>
        </p:nvSpPr>
        <p:spPr>
          <a:xfrm>
            <a:off x="4274286" y="2791947"/>
            <a:ext cx="2560467" cy="6383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C5C2B635-2AB4-40F9-AFA8-37CC98EBF091}"/>
              </a:ext>
            </a:extLst>
          </p:cNvPr>
          <p:cNvSpPr txBox="1">
            <a:spLocks/>
          </p:cNvSpPr>
          <p:nvPr/>
        </p:nvSpPr>
        <p:spPr>
          <a:xfrm>
            <a:off x="1780638"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normAutofit/>
          </a:bodyPr>
          <a:lstStyle/>
          <a:p>
            <a:r>
              <a:rPr lang="en-US" sz="3200" dirty="0">
                <a:latin typeface="+mn-lt"/>
              </a:rPr>
              <a:t>Web Images - Resizing</a:t>
            </a:r>
          </a:p>
        </p:txBody>
      </p:sp>
      <p:pic>
        <p:nvPicPr>
          <p:cNvPr id="22" name="Picture 21">
            <a:extLst>
              <a:ext uri="{FF2B5EF4-FFF2-40B4-BE49-F238E27FC236}">
                <a16:creationId xmlns:a16="http://schemas.microsoft.com/office/drawing/2014/main" id="{1675EA66-BFCA-48C8-AF3D-86E53BF50D31}"/>
              </a:ext>
            </a:extLst>
          </p:cNvPr>
          <p:cNvPicPr>
            <a:picLocks noChangeAspect="1"/>
          </p:cNvPicPr>
          <p:nvPr/>
        </p:nvPicPr>
        <p:blipFill>
          <a:blip r:embed="rId3"/>
          <a:stretch>
            <a:fillRect/>
          </a:stretch>
        </p:blipFill>
        <p:spPr>
          <a:xfrm>
            <a:off x="3348389" y="161323"/>
            <a:ext cx="4800600" cy="228600"/>
          </a:xfrm>
          <a:prstGeom prst="rect">
            <a:avLst/>
          </a:prstGeom>
          <a:ln>
            <a:solidFill>
              <a:srgbClr val="00B0F0"/>
            </a:solidFill>
          </a:ln>
        </p:spPr>
      </p:pic>
    </p:spTree>
    <p:extLst>
      <p:ext uri="{BB962C8B-B14F-4D97-AF65-F5344CB8AC3E}">
        <p14:creationId xmlns:p14="http://schemas.microsoft.com/office/powerpoint/2010/main" val="3018746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1780638"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1780638"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a:xfrm>
            <a:off x="776207" y="-2459"/>
            <a:ext cx="10515600" cy="1325563"/>
          </a:xfrm>
        </p:spPr>
        <p:txBody>
          <a:bodyPr>
            <a:normAutofit/>
          </a:bodyPr>
          <a:lstStyle/>
          <a:p>
            <a:r>
              <a:rPr lang="en-US" sz="4000" dirty="0"/>
              <a:t>Web Images - Resizing</a:t>
            </a:r>
          </a:p>
        </p:txBody>
      </p:sp>
      <p:pic>
        <p:nvPicPr>
          <p:cNvPr id="22" name="Picture 21">
            <a:extLst>
              <a:ext uri="{FF2B5EF4-FFF2-40B4-BE49-F238E27FC236}">
                <a16:creationId xmlns:a16="http://schemas.microsoft.com/office/drawing/2014/main" id="{1675EA66-BFCA-48C8-AF3D-86E53BF50D31}"/>
              </a:ext>
            </a:extLst>
          </p:cNvPr>
          <p:cNvPicPr>
            <a:picLocks noChangeAspect="1"/>
          </p:cNvPicPr>
          <p:nvPr/>
        </p:nvPicPr>
        <p:blipFill>
          <a:blip r:embed="rId2"/>
          <a:stretch>
            <a:fillRect/>
          </a:stretch>
        </p:blipFill>
        <p:spPr>
          <a:xfrm>
            <a:off x="238584" y="5397652"/>
            <a:ext cx="7953078" cy="378718"/>
          </a:xfrm>
          <a:prstGeom prst="rect">
            <a:avLst/>
          </a:prstGeom>
          <a:ln>
            <a:solidFill>
              <a:srgbClr val="00B0F0"/>
            </a:solidFill>
          </a:ln>
        </p:spPr>
      </p:pic>
      <p:pic>
        <p:nvPicPr>
          <p:cNvPr id="10" name="Picture 9">
            <a:extLst>
              <a:ext uri="{FF2B5EF4-FFF2-40B4-BE49-F238E27FC236}">
                <a16:creationId xmlns:a16="http://schemas.microsoft.com/office/drawing/2014/main" id="{B7689F12-1693-44E7-A948-C95ACBB3D729}"/>
              </a:ext>
            </a:extLst>
          </p:cNvPr>
          <p:cNvPicPr>
            <a:picLocks noChangeAspect="1"/>
          </p:cNvPicPr>
          <p:nvPr/>
        </p:nvPicPr>
        <p:blipFill>
          <a:blip r:embed="rId3"/>
          <a:stretch>
            <a:fillRect/>
          </a:stretch>
        </p:blipFill>
        <p:spPr>
          <a:xfrm>
            <a:off x="2371875" y="2007642"/>
            <a:ext cx="3336354" cy="3017520"/>
          </a:xfrm>
          <a:prstGeom prst="rect">
            <a:avLst/>
          </a:prstGeom>
          <a:effectLst>
            <a:outerShdw blurRad="50800" dist="38100" dir="2700000" algn="tl" rotWithShape="0">
              <a:prstClr val="black">
                <a:alpha val="40000"/>
              </a:prstClr>
            </a:outerShdw>
          </a:effectLst>
        </p:spPr>
      </p:pic>
      <p:sp>
        <p:nvSpPr>
          <p:cNvPr id="6" name="Arrow: Right 5">
            <a:extLst>
              <a:ext uri="{FF2B5EF4-FFF2-40B4-BE49-F238E27FC236}">
                <a16:creationId xmlns:a16="http://schemas.microsoft.com/office/drawing/2014/main" id="{3852169F-4D33-4C9B-8DD3-0CA23E901E1F}"/>
              </a:ext>
            </a:extLst>
          </p:cNvPr>
          <p:cNvSpPr/>
          <p:nvPr/>
        </p:nvSpPr>
        <p:spPr>
          <a:xfrm>
            <a:off x="5935851" y="3241604"/>
            <a:ext cx="961633" cy="5495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BF8039F4-8BA8-433D-83D7-DF7D200FCCEE}"/>
              </a:ext>
            </a:extLst>
          </p:cNvPr>
          <p:cNvPicPr>
            <a:picLocks noChangeAspect="1"/>
          </p:cNvPicPr>
          <p:nvPr/>
        </p:nvPicPr>
        <p:blipFill>
          <a:blip r:embed="rId4"/>
          <a:stretch>
            <a:fillRect/>
          </a:stretch>
        </p:blipFill>
        <p:spPr>
          <a:xfrm>
            <a:off x="7215129" y="2007642"/>
            <a:ext cx="3336354" cy="3017520"/>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5CD89505-5AFD-458B-93B4-3F0DEA8698BC}"/>
              </a:ext>
            </a:extLst>
          </p:cNvPr>
          <p:cNvPicPr>
            <a:picLocks noChangeAspect="1"/>
          </p:cNvPicPr>
          <p:nvPr/>
        </p:nvPicPr>
        <p:blipFill>
          <a:blip r:embed="rId5"/>
          <a:stretch>
            <a:fillRect/>
          </a:stretch>
        </p:blipFill>
        <p:spPr>
          <a:xfrm>
            <a:off x="4072716" y="1288350"/>
            <a:ext cx="7955280" cy="393047"/>
          </a:xfrm>
          <a:prstGeom prst="rect">
            <a:avLst/>
          </a:prstGeom>
          <a:ln>
            <a:solidFill>
              <a:srgbClr val="00B0F0"/>
            </a:solidFill>
          </a:ln>
        </p:spPr>
      </p:pic>
      <p:cxnSp>
        <p:nvCxnSpPr>
          <p:cNvPr id="4" name="Straight Arrow Connector 3">
            <a:extLst>
              <a:ext uri="{FF2B5EF4-FFF2-40B4-BE49-F238E27FC236}">
                <a16:creationId xmlns:a16="http://schemas.microsoft.com/office/drawing/2014/main" id="{6DBCA56C-5B6D-4FCE-8F56-B756B9E699D8}"/>
              </a:ext>
            </a:extLst>
          </p:cNvPr>
          <p:cNvCxnSpPr>
            <a:cxnSpLocks/>
          </p:cNvCxnSpPr>
          <p:nvPr/>
        </p:nvCxnSpPr>
        <p:spPr>
          <a:xfrm flipV="1">
            <a:off x="8883306" y="1712418"/>
            <a:ext cx="0" cy="581331"/>
          </a:xfrm>
          <a:prstGeom prst="straightConnector1">
            <a:avLst/>
          </a:prstGeom>
          <a:ln w="76200" cap="rnd">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35DC5CD-127D-422A-A6C9-3CE529335DBD}"/>
              </a:ext>
            </a:extLst>
          </p:cNvPr>
          <p:cNvCxnSpPr>
            <a:cxnSpLocks/>
          </p:cNvCxnSpPr>
          <p:nvPr/>
        </p:nvCxnSpPr>
        <p:spPr>
          <a:xfrm>
            <a:off x="4050492" y="4803844"/>
            <a:ext cx="0" cy="656898"/>
          </a:xfrm>
          <a:prstGeom prst="straightConnector1">
            <a:avLst/>
          </a:prstGeom>
          <a:ln w="76200" cap="rnd">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882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a:xfrm>
            <a:off x="838200" y="34520"/>
            <a:ext cx="10515600" cy="1325563"/>
          </a:xfrm>
        </p:spPr>
        <p:txBody>
          <a:bodyPr>
            <a:normAutofit/>
          </a:bodyPr>
          <a:lstStyle/>
          <a:p>
            <a:r>
              <a:rPr lang="en-US" sz="4000" b="1" dirty="0">
                <a:cs typeface="Courier New" panose="02070309020205020404" pitchFamily="49" charset="0"/>
              </a:rPr>
              <a:t>Web Images</a:t>
            </a:r>
          </a:p>
        </p:txBody>
      </p:sp>
      <p:sp>
        <p:nvSpPr>
          <p:cNvPr id="6" name="Content Placeholder 5">
            <a:extLst>
              <a:ext uri="{FF2B5EF4-FFF2-40B4-BE49-F238E27FC236}">
                <a16:creationId xmlns:a16="http://schemas.microsoft.com/office/drawing/2014/main" id="{2DBD08D9-5B8B-4643-8AD1-5EB3F007CF3C}"/>
              </a:ext>
            </a:extLst>
          </p:cNvPr>
          <p:cNvSpPr>
            <a:spLocks noGrp="1"/>
          </p:cNvSpPr>
          <p:nvPr>
            <p:ph idx="1"/>
          </p:nvPr>
        </p:nvSpPr>
        <p:spPr>
          <a:xfrm>
            <a:off x="838200" y="1713503"/>
            <a:ext cx="9536502" cy="4119030"/>
          </a:xfrm>
        </p:spPr>
        <p:txBody>
          <a:bodyPr vert="horz" lIns="91440" tIns="45720" rIns="91440" bIns="45720" rtlCol="0">
            <a:normAutofit lnSpcReduction="10000"/>
          </a:bodyPr>
          <a:lstStyle/>
          <a:p>
            <a:pPr marL="0" indent="0">
              <a:spcBef>
                <a:spcPts val="0"/>
              </a:spcBef>
              <a:spcAft>
                <a:spcPts val="1200"/>
              </a:spcAft>
              <a:buNone/>
            </a:pPr>
            <a:r>
              <a:rPr lang="en-US" dirty="0"/>
              <a:t>By modifying the image’s resolution, dimensions, and compression ratio, the file size went from</a:t>
            </a:r>
          </a:p>
          <a:p>
            <a:pPr marL="0" indent="0" algn="ctr">
              <a:spcBef>
                <a:spcPts val="0"/>
              </a:spcBef>
              <a:spcAft>
                <a:spcPts val="1200"/>
              </a:spcAft>
              <a:buNone/>
            </a:pPr>
            <a:r>
              <a:rPr lang="en-US" dirty="0"/>
              <a:t>552,000 bytes </a:t>
            </a:r>
          </a:p>
          <a:p>
            <a:pPr marL="0" indent="0" algn="ctr">
              <a:spcBef>
                <a:spcPts val="0"/>
              </a:spcBef>
              <a:spcAft>
                <a:spcPts val="1200"/>
              </a:spcAft>
              <a:buNone/>
            </a:pPr>
            <a:r>
              <a:rPr lang="en-US" dirty="0"/>
              <a:t>to</a:t>
            </a:r>
          </a:p>
          <a:p>
            <a:pPr marL="0" indent="0" algn="ctr">
              <a:spcBef>
                <a:spcPts val="0"/>
              </a:spcBef>
              <a:spcAft>
                <a:spcPts val="1200"/>
              </a:spcAft>
              <a:buNone/>
            </a:pPr>
            <a:r>
              <a:rPr lang="en-US" dirty="0"/>
              <a:t>24,000 bytes (!)</a:t>
            </a:r>
          </a:p>
          <a:p>
            <a:pPr marL="0" indent="0">
              <a:spcBef>
                <a:spcPts val="0"/>
              </a:spcBef>
              <a:spcAft>
                <a:spcPts val="1200"/>
              </a:spcAft>
              <a:buNone/>
            </a:pPr>
            <a:r>
              <a:rPr lang="en-US" dirty="0"/>
              <a:t>That’s 4.3% of its original file size</a:t>
            </a:r>
          </a:p>
          <a:p>
            <a:pPr marL="0" indent="0">
              <a:spcBef>
                <a:spcPts val="0"/>
              </a:spcBef>
              <a:spcAft>
                <a:spcPts val="1200"/>
              </a:spcAft>
              <a:buNone/>
            </a:pPr>
            <a:r>
              <a:rPr lang="en-US" dirty="0"/>
              <a:t>But still displays fine on a web page!</a:t>
            </a:r>
          </a:p>
          <a:p>
            <a:pPr marL="0" indent="0">
              <a:spcBef>
                <a:spcPts val="0"/>
              </a:spcBef>
              <a:spcAft>
                <a:spcPts val="1200"/>
              </a:spcAft>
              <a:buNone/>
            </a:pPr>
            <a:r>
              <a:rPr lang="en-US" dirty="0"/>
              <a:t>Very important, particularly with mobile platforms</a:t>
            </a:r>
          </a:p>
          <a:p>
            <a:pPr marL="0" indent="0">
              <a:spcBef>
                <a:spcPts val="0"/>
              </a:spcBef>
              <a:spcAft>
                <a:spcPts val="1200"/>
              </a:spcAft>
              <a:buNone/>
            </a:pPr>
            <a:endParaRPr lang="en-US" sz="2400" dirty="0"/>
          </a:p>
        </p:txBody>
      </p:sp>
    </p:spTree>
    <p:extLst>
      <p:ext uri="{BB962C8B-B14F-4D97-AF65-F5344CB8AC3E}">
        <p14:creationId xmlns:p14="http://schemas.microsoft.com/office/powerpoint/2010/main" val="327516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1780638"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1780638"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a:xfrm>
            <a:off x="838200" y="8689"/>
            <a:ext cx="10515600" cy="1325563"/>
          </a:xfrm>
        </p:spPr>
        <p:txBody>
          <a:bodyPr>
            <a:normAutofit/>
          </a:bodyPr>
          <a:lstStyle/>
          <a:p>
            <a:r>
              <a:rPr lang="en-US" sz="4000" b="1" dirty="0"/>
              <a:t>Cropping</a:t>
            </a:r>
          </a:p>
        </p:txBody>
      </p:sp>
      <p:sp>
        <p:nvSpPr>
          <p:cNvPr id="6" name="Content Placeholder 5">
            <a:extLst>
              <a:ext uri="{FF2B5EF4-FFF2-40B4-BE49-F238E27FC236}">
                <a16:creationId xmlns:a16="http://schemas.microsoft.com/office/drawing/2014/main" id="{2DBD08D9-5B8B-4643-8AD1-5EB3F007CF3C}"/>
              </a:ext>
            </a:extLst>
          </p:cNvPr>
          <p:cNvSpPr>
            <a:spLocks noGrp="1"/>
          </p:cNvSpPr>
          <p:nvPr>
            <p:ph idx="1"/>
          </p:nvPr>
        </p:nvSpPr>
        <p:spPr>
          <a:xfrm>
            <a:off x="838199" y="1713502"/>
            <a:ext cx="9882673" cy="4465155"/>
          </a:xfrm>
        </p:spPr>
        <p:txBody>
          <a:bodyPr vert="horz" lIns="91440" tIns="45720" rIns="91440" bIns="45720" rtlCol="0">
            <a:normAutofit lnSpcReduction="10000"/>
          </a:bodyPr>
          <a:lstStyle/>
          <a:p>
            <a:pPr marL="0" indent="0">
              <a:spcBef>
                <a:spcPts val="0"/>
              </a:spcBef>
              <a:spcAft>
                <a:spcPts val="1200"/>
              </a:spcAft>
              <a:buNone/>
            </a:pPr>
            <a:r>
              <a:rPr lang="en-US" dirty="0"/>
              <a:t>Another way to modify images, and present them more creatively, is cropping</a:t>
            </a:r>
          </a:p>
          <a:p>
            <a:pPr marL="0" indent="0">
              <a:spcBef>
                <a:spcPts val="0"/>
              </a:spcBef>
              <a:spcAft>
                <a:spcPts val="1200"/>
              </a:spcAft>
              <a:buNone/>
            </a:pPr>
            <a:r>
              <a:rPr lang="en-US" dirty="0"/>
              <a:t>Often, images will capture more than a photographer really wants to include</a:t>
            </a:r>
          </a:p>
          <a:p>
            <a:pPr marL="0" indent="0">
              <a:spcBef>
                <a:spcPts val="0"/>
              </a:spcBef>
              <a:spcAft>
                <a:spcPts val="1200"/>
              </a:spcAft>
              <a:buNone/>
            </a:pPr>
            <a:r>
              <a:rPr lang="en-US" dirty="0"/>
              <a:t>Cropping allows the photographer/image editor/web site designers to include only the content that is desired</a:t>
            </a:r>
          </a:p>
          <a:p>
            <a:pPr marL="0" indent="0">
              <a:spcBef>
                <a:spcPts val="0"/>
              </a:spcBef>
              <a:spcAft>
                <a:spcPts val="1200"/>
              </a:spcAft>
              <a:buNone/>
            </a:pPr>
            <a:r>
              <a:rPr lang="en-US" dirty="0"/>
              <a:t>Typically, when I frame a photo, I zoom out a little to give myself a little “wiggle room” artistically</a:t>
            </a:r>
          </a:p>
          <a:p>
            <a:pPr marL="0" indent="0">
              <a:spcBef>
                <a:spcPts val="0"/>
              </a:spcBef>
              <a:spcAft>
                <a:spcPts val="1200"/>
              </a:spcAft>
              <a:buNone/>
            </a:pPr>
            <a:r>
              <a:rPr lang="en-US" dirty="0"/>
              <a:t>Also, along with resizing, changing dimensions, and modifying the compression ratio, cropping will further serve to reduce file size</a:t>
            </a:r>
          </a:p>
        </p:txBody>
      </p:sp>
    </p:spTree>
    <p:extLst>
      <p:ext uri="{BB962C8B-B14F-4D97-AF65-F5344CB8AC3E}">
        <p14:creationId xmlns:p14="http://schemas.microsoft.com/office/powerpoint/2010/main" val="1880468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ABD7653-25C0-43E4-8FA5-46602AB604D0}"/>
              </a:ext>
            </a:extLst>
          </p:cNvPr>
          <p:cNvSpPr/>
          <p:nvPr/>
        </p:nvSpPr>
        <p:spPr>
          <a:xfrm>
            <a:off x="5279046" y="3486184"/>
            <a:ext cx="3257992" cy="9270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F701E0F7-E7A8-4C94-BA09-4436C94D44E3}"/>
              </a:ext>
            </a:extLst>
          </p:cNvPr>
          <p:cNvPicPr>
            <a:picLocks noChangeAspect="1"/>
          </p:cNvPicPr>
          <p:nvPr/>
        </p:nvPicPr>
        <p:blipFill>
          <a:blip r:embed="rId2"/>
          <a:stretch>
            <a:fillRect/>
          </a:stretch>
        </p:blipFill>
        <p:spPr>
          <a:xfrm>
            <a:off x="1657815" y="1119050"/>
            <a:ext cx="8107680" cy="4928616"/>
          </a:xfrm>
          <a:prstGeom prst="rect">
            <a:avLst/>
          </a:prstGeom>
        </p:spPr>
      </p:pic>
      <p:sp>
        <p:nvSpPr>
          <p:cNvPr id="8" name="Title 1">
            <a:extLst>
              <a:ext uri="{FF2B5EF4-FFF2-40B4-BE49-F238E27FC236}">
                <a16:creationId xmlns:a16="http://schemas.microsoft.com/office/drawing/2014/main" id="{C5C2B635-2AB4-40F9-AFA8-37CC98EBF091}"/>
              </a:ext>
            </a:extLst>
          </p:cNvPr>
          <p:cNvSpPr txBox="1">
            <a:spLocks/>
          </p:cNvSpPr>
          <p:nvPr/>
        </p:nvSpPr>
        <p:spPr>
          <a:xfrm>
            <a:off x="1780638"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1780638"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a:xfrm>
            <a:off x="838200" y="24887"/>
            <a:ext cx="10515600" cy="1325563"/>
          </a:xfrm>
        </p:spPr>
        <p:txBody>
          <a:bodyPr>
            <a:normAutofit/>
          </a:bodyPr>
          <a:lstStyle/>
          <a:p>
            <a:r>
              <a:rPr lang="en-US" sz="4000" dirty="0"/>
              <a:t>Cropping</a:t>
            </a:r>
          </a:p>
        </p:txBody>
      </p:sp>
      <p:sp>
        <p:nvSpPr>
          <p:cNvPr id="6" name="Content Placeholder 5">
            <a:extLst>
              <a:ext uri="{FF2B5EF4-FFF2-40B4-BE49-F238E27FC236}">
                <a16:creationId xmlns:a16="http://schemas.microsoft.com/office/drawing/2014/main" id="{2DBD08D9-5B8B-4643-8AD1-5EB3F007CF3C}"/>
              </a:ext>
            </a:extLst>
          </p:cNvPr>
          <p:cNvSpPr>
            <a:spLocks noGrp="1"/>
          </p:cNvSpPr>
          <p:nvPr>
            <p:ph idx="1"/>
          </p:nvPr>
        </p:nvSpPr>
        <p:spPr>
          <a:xfrm>
            <a:off x="2152650" y="1713503"/>
            <a:ext cx="8222052" cy="4119030"/>
          </a:xfrm>
        </p:spPr>
        <p:txBody>
          <a:bodyPr>
            <a:normAutofit/>
          </a:bodyPr>
          <a:lstStyle/>
          <a:p>
            <a:pPr marL="0" indent="0">
              <a:spcBef>
                <a:spcPts val="0"/>
              </a:spcBef>
              <a:spcAft>
                <a:spcPts val="1200"/>
              </a:spcAft>
              <a:buNone/>
            </a:pPr>
            <a:r>
              <a:rPr lang="en-US" sz="2400" dirty="0"/>
              <a:t>GIMP’s cropping tool</a:t>
            </a:r>
          </a:p>
        </p:txBody>
      </p:sp>
      <p:cxnSp>
        <p:nvCxnSpPr>
          <p:cNvPr id="18" name="Straight Arrow Connector 17">
            <a:extLst>
              <a:ext uri="{FF2B5EF4-FFF2-40B4-BE49-F238E27FC236}">
                <a16:creationId xmlns:a16="http://schemas.microsoft.com/office/drawing/2014/main" id="{5A743763-F374-4111-A0C0-5AEB438743B6}"/>
              </a:ext>
            </a:extLst>
          </p:cNvPr>
          <p:cNvCxnSpPr>
            <a:cxnSpLocks/>
            <a:stCxn id="14" idx="0"/>
          </p:cNvCxnSpPr>
          <p:nvPr/>
        </p:nvCxnSpPr>
        <p:spPr>
          <a:xfrm flipH="1" flipV="1">
            <a:off x="2051050" y="1471468"/>
            <a:ext cx="943133" cy="239315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4D6C3D3-F35B-405C-8053-C3B7B6850FA1}"/>
              </a:ext>
            </a:extLst>
          </p:cNvPr>
          <p:cNvCxnSpPr>
            <a:cxnSpLocks/>
            <a:stCxn id="14" idx="2"/>
          </p:cNvCxnSpPr>
          <p:nvPr/>
        </p:nvCxnSpPr>
        <p:spPr>
          <a:xfrm flipH="1">
            <a:off x="2051050" y="4233953"/>
            <a:ext cx="943133" cy="128911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435FD77-7F24-4D24-A5DA-3A09FA9C7B98}"/>
              </a:ext>
            </a:extLst>
          </p:cNvPr>
          <p:cNvCxnSpPr>
            <a:cxnSpLocks/>
            <a:stCxn id="14" idx="3"/>
          </p:cNvCxnSpPr>
          <p:nvPr/>
        </p:nvCxnSpPr>
        <p:spPr>
          <a:xfrm flipV="1">
            <a:off x="3835716" y="1443791"/>
            <a:ext cx="5041103" cy="260549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8BD4DEB-83D5-49F7-965F-640874D71FD8}"/>
              </a:ext>
            </a:extLst>
          </p:cNvPr>
          <p:cNvCxnSpPr>
            <a:cxnSpLocks/>
            <a:stCxn id="14" idx="3"/>
          </p:cNvCxnSpPr>
          <p:nvPr/>
        </p:nvCxnSpPr>
        <p:spPr>
          <a:xfrm>
            <a:off x="3835716" y="4049287"/>
            <a:ext cx="5041103" cy="156371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F178D0B4-3797-421B-BD68-0750BD2335E0}"/>
              </a:ext>
            </a:extLst>
          </p:cNvPr>
          <p:cNvPicPr>
            <a:picLocks noChangeAspect="1"/>
          </p:cNvPicPr>
          <p:nvPr/>
        </p:nvPicPr>
        <p:blipFill>
          <a:blip r:embed="rId3"/>
          <a:stretch>
            <a:fillRect/>
          </a:stretch>
        </p:blipFill>
        <p:spPr>
          <a:xfrm>
            <a:off x="8457663" y="140296"/>
            <a:ext cx="555708" cy="614204"/>
          </a:xfrm>
          <a:prstGeom prst="rect">
            <a:avLst/>
          </a:prstGeom>
          <a:ln>
            <a:solidFill>
              <a:srgbClr val="00B0F0"/>
            </a:solidFill>
          </a:ln>
        </p:spPr>
      </p:pic>
      <p:sp>
        <p:nvSpPr>
          <p:cNvPr id="14" name="TextBox 13">
            <a:extLst>
              <a:ext uri="{FF2B5EF4-FFF2-40B4-BE49-F238E27FC236}">
                <a16:creationId xmlns:a16="http://schemas.microsoft.com/office/drawing/2014/main" id="{0A792574-4781-48DC-8430-5259BC3EB30D}"/>
              </a:ext>
            </a:extLst>
          </p:cNvPr>
          <p:cNvSpPr txBox="1"/>
          <p:nvPr/>
        </p:nvSpPr>
        <p:spPr>
          <a:xfrm>
            <a:off x="2152650" y="3864621"/>
            <a:ext cx="1683066" cy="369332"/>
          </a:xfrm>
          <a:prstGeom prst="rect">
            <a:avLst/>
          </a:prstGeom>
          <a:solidFill>
            <a:schemeClr val="bg1"/>
          </a:solidFill>
        </p:spPr>
        <p:txBody>
          <a:bodyPr wrap="square" rtlCol="0">
            <a:spAutoFit/>
          </a:bodyPr>
          <a:lstStyle/>
          <a:p>
            <a:r>
              <a:rPr lang="en-US" dirty="0">
                <a:solidFill>
                  <a:srgbClr val="FF0000"/>
                </a:solidFill>
              </a:rPr>
              <a:t>resizing handles</a:t>
            </a:r>
          </a:p>
        </p:txBody>
      </p:sp>
    </p:spTree>
    <p:extLst>
      <p:ext uri="{BB962C8B-B14F-4D97-AF65-F5344CB8AC3E}">
        <p14:creationId xmlns:p14="http://schemas.microsoft.com/office/powerpoint/2010/main" val="3306992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ABD7653-25C0-43E4-8FA5-46602AB604D0}"/>
              </a:ext>
            </a:extLst>
          </p:cNvPr>
          <p:cNvSpPr/>
          <p:nvPr/>
        </p:nvSpPr>
        <p:spPr>
          <a:xfrm>
            <a:off x="5279046" y="3486184"/>
            <a:ext cx="3257992" cy="9270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F701E0F7-E7A8-4C94-BA09-4436C94D44E3}"/>
              </a:ext>
            </a:extLst>
          </p:cNvPr>
          <p:cNvPicPr>
            <a:picLocks noChangeAspect="1"/>
          </p:cNvPicPr>
          <p:nvPr/>
        </p:nvPicPr>
        <p:blipFill>
          <a:blip r:embed="rId2"/>
          <a:stretch>
            <a:fillRect/>
          </a:stretch>
        </p:blipFill>
        <p:spPr>
          <a:xfrm>
            <a:off x="1524000" y="649706"/>
            <a:ext cx="9144000" cy="5558589"/>
          </a:xfrm>
          <a:prstGeom prst="rect">
            <a:avLst/>
          </a:prstGeom>
        </p:spPr>
      </p:pic>
      <p:sp>
        <p:nvSpPr>
          <p:cNvPr id="8" name="Title 1">
            <a:extLst>
              <a:ext uri="{FF2B5EF4-FFF2-40B4-BE49-F238E27FC236}">
                <a16:creationId xmlns:a16="http://schemas.microsoft.com/office/drawing/2014/main" id="{C5C2B635-2AB4-40F9-AFA8-37CC98EBF091}"/>
              </a:ext>
            </a:extLst>
          </p:cNvPr>
          <p:cNvSpPr txBox="1">
            <a:spLocks/>
          </p:cNvSpPr>
          <p:nvPr/>
        </p:nvSpPr>
        <p:spPr>
          <a:xfrm>
            <a:off x="1780638"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1780638"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pic>
        <p:nvPicPr>
          <p:cNvPr id="24" name="Picture 23">
            <a:extLst>
              <a:ext uri="{FF2B5EF4-FFF2-40B4-BE49-F238E27FC236}">
                <a16:creationId xmlns:a16="http://schemas.microsoft.com/office/drawing/2014/main" id="{F178D0B4-3797-421B-BD68-0750BD2335E0}"/>
              </a:ext>
            </a:extLst>
          </p:cNvPr>
          <p:cNvPicPr>
            <a:picLocks noChangeAspect="1"/>
          </p:cNvPicPr>
          <p:nvPr/>
        </p:nvPicPr>
        <p:blipFill>
          <a:blip r:embed="rId3"/>
          <a:stretch>
            <a:fillRect/>
          </a:stretch>
        </p:blipFill>
        <p:spPr>
          <a:xfrm>
            <a:off x="8457663" y="140296"/>
            <a:ext cx="555708" cy="614204"/>
          </a:xfrm>
          <a:prstGeom prst="rect">
            <a:avLst/>
          </a:prstGeom>
          <a:ln>
            <a:solidFill>
              <a:srgbClr val="00B0F0"/>
            </a:solidFill>
          </a:ln>
        </p:spPr>
      </p:pic>
      <p:sp>
        <p:nvSpPr>
          <p:cNvPr id="14" name="TextBox 13">
            <a:extLst>
              <a:ext uri="{FF2B5EF4-FFF2-40B4-BE49-F238E27FC236}">
                <a16:creationId xmlns:a16="http://schemas.microsoft.com/office/drawing/2014/main" id="{0A792574-4781-48DC-8430-5259BC3EB30D}"/>
              </a:ext>
            </a:extLst>
          </p:cNvPr>
          <p:cNvSpPr txBox="1"/>
          <p:nvPr/>
        </p:nvSpPr>
        <p:spPr>
          <a:xfrm>
            <a:off x="2106834" y="5273784"/>
            <a:ext cx="1683066" cy="369332"/>
          </a:xfrm>
          <a:prstGeom prst="rect">
            <a:avLst/>
          </a:prstGeom>
          <a:solidFill>
            <a:schemeClr val="bg1"/>
          </a:solidFill>
        </p:spPr>
        <p:txBody>
          <a:bodyPr wrap="square" rtlCol="0">
            <a:spAutoFit/>
          </a:bodyPr>
          <a:lstStyle/>
          <a:p>
            <a:r>
              <a:rPr lang="en-US" dirty="0">
                <a:solidFill>
                  <a:srgbClr val="FF0000"/>
                </a:solidFill>
              </a:rPr>
              <a:t>rule of thirds</a:t>
            </a:r>
          </a:p>
        </p:txBody>
      </p:sp>
      <p:cxnSp>
        <p:nvCxnSpPr>
          <p:cNvPr id="32" name="Straight Connector 31">
            <a:extLst>
              <a:ext uri="{FF2B5EF4-FFF2-40B4-BE49-F238E27FC236}">
                <a16:creationId xmlns:a16="http://schemas.microsoft.com/office/drawing/2014/main" id="{EA857FF3-F0B9-4407-B228-99F4F50568C0}"/>
              </a:ext>
            </a:extLst>
          </p:cNvPr>
          <p:cNvCxnSpPr>
            <a:cxnSpLocks/>
          </p:cNvCxnSpPr>
          <p:nvPr/>
        </p:nvCxnSpPr>
        <p:spPr>
          <a:xfrm>
            <a:off x="7133508" y="750207"/>
            <a:ext cx="0" cy="53022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4B4BD05-1389-4137-8D1A-98D8920F8B88}"/>
              </a:ext>
            </a:extLst>
          </p:cNvPr>
          <p:cNvCxnSpPr>
            <a:cxnSpLocks/>
          </p:cNvCxnSpPr>
          <p:nvPr/>
        </p:nvCxnSpPr>
        <p:spPr>
          <a:xfrm>
            <a:off x="4372734" y="750207"/>
            <a:ext cx="0" cy="53022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D7BF2DF-BC75-40A7-9C4E-3BF13B528D6C}"/>
              </a:ext>
            </a:extLst>
          </p:cNvPr>
          <p:cNvCxnSpPr>
            <a:cxnSpLocks/>
          </p:cNvCxnSpPr>
          <p:nvPr/>
        </p:nvCxnSpPr>
        <p:spPr>
          <a:xfrm flipH="1">
            <a:off x="1597949" y="2505891"/>
            <a:ext cx="832111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00CC8FB-68F4-4641-AE51-E2E116F5D370}"/>
              </a:ext>
            </a:extLst>
          </p:cNvPr>
          <p:cNvCxnSpPr>
            <a:cxnSpLocks/>
          </p:cNvCxnSpPr>
          <p:nvPr/>
        </p:nvCxnSpPr>
        <p:spPr>
          <a:xfrm flipH="1">
            <a:off x="1597949" y="4288532"/>
            <a:ext cx="832111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itle 2">
            <a:extLst>
              <a:ext uri="{FF2B5EF4-FFF2-40B4-BE49-F238E27FC236}">
                <a16:creationId xmlns:a16="http://schemas.microsoft.com/office/drawing/2014/main" id="{2E5E5463-7C07-4A0C-BDE6-CD8C490FB8D8}"/>
              </a:ext>
            </a:extLst>
          </p:cNvPr>
          <p:cNvSpPr>
            <a:spLocks noGrp="1"/>
          </p:cNvSpPr>
          <p:nvPr>
            <p:ph type="title"/>
          </p:nvPr>
        </p:nvSpPr>
        <p:spPr>
          <a:xfrm>
            <a:off x="838200" y="24887"/>
            <a:ext cx="10515600" cy="1325563"/>
          </a:xfrm>
        </p:spPr>
        <p:txBody>
          <a:bodyPr>
            <a:normAutofit/>
          </a:bodyPr>
          <a:lstStyle/>
          <a:p>
            <a:r>
              <a:rPr lang="en-US" sz="4000" dirty="0"/>
              <a:t>Cropping</a:t>
            </a:r>
          </a:p>
        </p:txBody>
      </p:sp>
    </p:spTree>
    <p:extLst>
      <p:ext uri="{BB962C8B-B14F-4D97-AF65-F5344CB8AC3E}">
        <p14:creationId xmlns:p14="http://schemas.microsoft.com/office/powerpoint/2010/main" val="2317375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up)">
                                      <p:cBhvr>
                                        <p:cTn id="11" dur="500"/>
                                        <p:tgtEl>
                                          <p:spTgt spid="33"/>
                                        </p:tgtEl>
                                      </p:cBhvr>
                                    </p:animEffect>
                                  </p:childTnLst>
                                </p:cTn>
                              </p:par>
                              <p:par>
                                <p:cTn id="12" presetID="22" presetClass="entr" presetSubtype="1" fill="hold"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wipe(up)">
                                      <p:cBhvr>
                                        <p:cTn id="14" dur="500"/>
                                        <p:tgtEl>
                                          <p:spTgt spid="32"/>
                                        </p:tgtEl>
                                      </p:cBhvr>
                                    </p:animEffect>
                                  </p:childTnLst>
                                </p:cTn>
                              </p:par>
                            </p:childTnLst>
                          </p:cTn>
                        </p:par>
                        <p:par>
                          <p:cTn id="15" fill="hold">
                            <p:stCondLst>
                              <p:cond delay="1000"/>
                            </p:stCondLst>
                            <p:childTnLst>
                              <p:par>
                                <p:cTn id="16" presetID="22" presetClass="entr" presetSubtype="8" fill="hold" nodeType="afterEffect">
                                  <p:stCondLst>
                                    <p:cond delay="100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500"/>
                                        <p:tgtEl>
                                          <p:spTgt spid="35"/>
                                        </p:tgtEl>
                                      </p:cBhvr>
                                    </p:animEffect>
                                  </p:childTnLst>
                                </p:cTn>
                              </p:par>
                              <p:par>
                                <p:cTn id="19" presetID="22" presetClass="entr" presetSubtype="8" fill="hold" nodeType="withEffect">
                                  <p:stCondLst>
                                    <p:cond delay="1000"/>
                                  </p:stCondLst>
                                  <p:childTnLst>
                                    <p:set>
                                      <p:cBhvr>
                                        <p:cTn id="20" dur="1" fill="hold">
                                          <p:stCondLst>
                                            <p:cond delay="0"/>
                                          </p:stCondLst>
                                        </p:cTn>
                                        <p:tgtEl>
                                          <p:spTgt spid="36"/>
                                        </p:tgtEl>
                                        <p:attrNameLst>
                                          <p:attrName>style.visibility</p:attrName>
                                        </p:attrNameLst>
                                      </p:cBhvr>
                                      <p:to>
                                        <p:strVal val="visible"/>
                                      </p:to>
                                    </p:set>
                                    <p:animEffect transition="in" filter="wipe(left)">
                                      <p:cBhvr>
                                        <p:cTn id="2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DBD08D9-5B8B-4643-8AD1-5EB3F007CF3C}"/>
              </a:ext>
            </a:extLst>
          </p:cNvPr>
          <p:cNvSpPr>
            <a:spLocks noGrp="1"/>
          </p:cNvSpPr>
          <p:nvPr>
            <p:ph idx="1"/>
          </p:nvPr>
        </p:nvSpPr>
        <p:spPr>
          <a:xfrm>
            <a:off x="838200" y="1350450"/>
            <a:ext cx="9536502" cy="4119030"/>
          </a:xfrm>
        </p:spPr>
        <p:txBody>
          <a:bodyPr>
            <a:normAutofit/>
          </a:bodyPr>
          <a:lstStyle/>
          <a:p>
            <a:pPr marL="0" indent="0">
              <a:spcBef>
                <a:spcPts val="0"/>
              </a:spcBef>
              <a:spcAft>
                <a:spcPts val="1200"/>
              </a:spcAft>
              <a:buNone/>
            </a:pPr>
            <a:r>
              <a:rPr lang="en-US" sz="2400" dirty="0"/>
              <a:t>Double-click to crop – file size goes from 58M to 26M</a:t>
            </a:r>
          </a:p>
        </p:txBody>
      </p:sp>
      <p:pic>
        <p:nvPicPr>
          <p:cNvPr id="13" name="Picture 12">
            <a:extLst>
              <a:ext uri="{FF2B5EF4-FFF2-40B4-BE49-F238E27FC236}">
                <a16:creationId xmlns:a16="http://schemas.microsoft.com/office/drawing/2014/main" id="{1F7F9754-AE38-4C4B-BA75-D27C2F3FF283}"/>
              </a:ext>
            </a:extLst>
          </p:cNvPr>
          <p:cNvPicPr>
            <a:picLocks noChangeAspect="1"/>
          </p:cNvPicPr>
          <p:nvPr/>
        </p:nvPicPr>
        <p:blipFill rotWithShape="1">
          <a:blip r:embed="rId2"/>
          <a:srcRect t="613" b="1"/>
          <a:stretch/>
        </p:blipFill>
        <p:spPr>
          <a:xfrm>
            <a:off x="2616781" y="1890814"/>
            <a:ext cx="6964295" cy="3896688"/>
          </a:xfrm>
          <a:prstGeom prst="rect">
            <a:avLst/>
          </a:prstGeom>
          <a:effectLst>
            <a:outerShdw blurRad="50800" dist="38100" dir="2700000" algn="tl" rotWithShape="0">
              <a:prstClr val="black">
                <a:alpha val="40000"/>
              </a:prstClr>
            </a:outerShdw>
          </a:effectLst>
        </p:spPr>
      </p:pic>
      <p:sp>
        <p:nvSpPr>
          <p:cNvPr id="8" name="Title 1">
            <a:extLst>
              <a:ext uri="{FF2B5EF4-FFF2-40B4-BE49-F238E27FC236}">
                <a16:creationId xmlns:a16="http://schemas.microsoft.com/office/drawing/2014/main" id="{C5C2B635-2AB4-40F9-AFA8-37CC98EBF091}"/>
              </a:ext>
            </a:extLst>
          </p:cNvPr>
          <p:cNvSpPr txBox="1">
            <a:spLocks/>
          </p:cNvSpPr>
          <p:nvPr/>
        </p:nvSpPr>
        <p:spPr>
          <a:xfrm>
            <a:off x="1780638"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1780638"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10" name="Title 2">
            <a:extLst>
              <a:ext uri="{FF2B5EF4-FFF2-40B4-BE49-F238E27FC236}">
                <a16:creationId xmlns:a16="http://schemas.microsoft.com/office/drawing/2014/main" id="{4174FE81-22AB-4034-AD16-B5F8E8C86BAC}"/>
              </a:ext>
            </a:extLst>
          </p:cNvPr>
          <p:cNvSpPr>
            <a:spLocks noGrp="1"/>
          </p:cNvSpPr>
          <p:nvPr>
            <p:ph type="title"/>
          </p:nvPr>
        </p:nvSpPr>
        <p:spPr>
          <a:xfrm>
            <a:off x="838200" y="24887"/>
            <a:ext cx="10515600" cy="1325563"/>
          </a:xfrm>
        </p:spPr>
        <p:txBody>
          <a:bodyPr>
            <a:normAutofit/>
          </a:bodyPr>
          <a:lstStyle/>
          <a:p>
            <a:r>
              <a:rPr lang="en-US" sz="4000" dirty="0"/>
              <a:t>Cropping</a:t>
            </a:r>
          </a:p>
        </p:txBody>
      </p:sp>
    </p:spTree>
    <p:extLst>
      <p:ext uri="{BB962C8B-B14F-4D97-AF65-F5344CB8AC3E}">
        <p14:creationId xmlns:p14="http://schemas.microsoft.com/office/powerpoint/2010/main" val="2319881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DBD08D9-5B8B-4643-8AD1-5EB3F007CF3C}"/>
              </a:ext>
            </a:extLst>
          </p:cNvPr>
          <p:cNvSpPr>
            <a:spLocks noGrp="1"/>
          </p:cNvSpPr>
          <p:nvPr>
            <p:ph idx="1"/>
          </p:nvPr>
        </p:nvSpPr>
        <p:spPr>
          <a:xfrm>
            <a:off x="874860" y="1690688"/>
            <a:ext cx="10924516" cy="4119030"/>
          </a:xfrm>
        </p:spPr>
        <p:txBody>
          <a:bodyPr>
            <a:normAutofit/>
          </a:bodyPr>
          <a:lstStyle/>
          <a:p>
            <a:pPr marL="0" indent="0">
              <a:spcBef>
                <a:spcPts val="0"/>
              </a:spcBef>
              <a:spcAft>
                <a:spcPts val="1200"/>
              </a:spcAft>
              <a:buNone/>
            </a:pPr>
            <a:r>
              <a:rPr lang="en-US" dirty="0"/>
              <a:t>With the same resolution, dimension, and compression, final file size: </a:t>
            </a:r>
            <a:r>
              <a:rPr lang="en-US" sz="2400" dirty="0">
                <a:solidFill>
                  <a:srgbClr val="FF0000"/>
                </a:solidFill>
              </a:rPr>
              <a:t>53.7K</a:t>
            </a:r>
          </a:p>
        </p:txBody>
      </p:sp>
      <p:pic>
        <p:nvPicPr>
          <p:cNvPr id="13" name="Picture 12">
            <a:extLst>
              <a:ext uri="{FF2B5EF4-FFF2-40B4-BE49-F238E27FC236}">
                <a16:creationId xmlns:a16="http://schemas.microsoft.com/office/drawing/2014/main" id="{1F7F9754-AE38-4C4B-BA75-D27C2F3FF283}"/>
              </a:ext>
            </a:extLst>
          </p:cNvPr>
          <p:cNvPicPr>
            <a:picLocks noChangeAspect="1"/>
          </p:cNvPicPr>
          <p:nvPr/>
        </p:nvPicPr>
        <p:blipFill rotWithShape="1">
          <a:blip r:embed="rId2"/>
          <a:srcRect t="613" b="1"/>
          <a:stretch/>
        </p:blipFill>
        <p:spPr>
          <a:xfrm>
            <a:off x="2855522" y="2227428"/>
            <a:ext cx="6480956" cy="3626248"/>
          </a:xfrm>
          <a:prstGeom prst="rect">
            <a:avLst/>
          </a:prstGeom>
          <a:effectLst>
            <a:outerShdw blurRad="50800" dist="38100" dir="2700000" algn="tl" rotWithShape="0">
              <a:prstClr val="black">
                <a:alpha val="40000"/>
              </a:prstClr>
            </a:outerShdw>
          </a:effectLst>
        </p:spPr>
      </p:pic>
      <p:sp>
        <p:nvSpPr>
          <p:cNvPr id="8" name="Title 1">
            <a:extLst>
              <a:ext uri="{FF2B5EF4-FFF2-40B4-BE49-F238E27FC236}">
                <a16:creationId xmlns:a16="http://schemas.microsoft.com/office/drawing/2014/main" id="{C5C2B635-2AB4-40F9-AFA8-37CC98EBF091}"/>
              </a:ext>
            </a:extLst>
          </p:cNvPr>
          <p:cNvSpPr txBox="1">
            <a:spLocks/>
          </p:cNvSpPr>
          <p:nvPr/>
        </p:nvSpPr>
        <p:spPr>
          <a:xfrm>
            <a:off x="1780638"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normAutofit/>
          </a:bodyPr>
          <a:lstStyle/>
          <a:p>
            <a:r>
              <a:rPr lang="en-US" sz="3200" dirty="0">
                <a:latin typeface="+mn-lt"/>
              </a:rPr>
              <a:t>Web Images - Cropping</a:t>
            </a:r>
          </a:p>
        </p:txBody>
      </p:sp>
    </p:spTree>
    <p:extLst>
      <p:ext uri="{BB962C8B-B14F-4D97-AF65-F5344CB8AC3E}">
        <p14:creationId xmlns:p14="http://schemas.microsoft.com/office/powerpoint/2010/main" val="372159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1780638"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1780638"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a:xfrm>
            <a:off x="838200" y="8689"/>
            <a:ext cx="10515600" cy="1325563"/>
          </a:xfrm>
        </p:spPr>
        <p:txBody>
          <a:bodyPr>
            <a:normAutofit/>
          </a:bodyPr>
          <a:lstStyle/>
          <a:p>
            <a:r>
              <a:rPr lang="en-US" sz="4000" b="1" dirty="0"/>
              <a:t>Photo Editing</a:t>
            </a:r>
          </a:p>
        </p:txBody>
      </p:sp>
      <p:sp>
        <p:nvSpPr>
          <p:cNvPr id="6" name="Content Placeholder 5">
            <a:extLst>
              <a:ext uri="{FF2B5EF4-FFF2-40B4-BE49-F238E27FC236}">
                <a16:creationId xmlns:a16="http://schemas.microsoft.com/office/drawing/2014/main" id="{2DBD08D9-5B8B-4643-8AD1-5EB3F007CF3C}"/>
              </a:ext>
            </a:extLst>
          </p:cNvPr>
          <p:cNvSpPr>
            <a:spLocks noGrp="1"/>
          </p:cNvSpPr>
          <p:nvPr>
            <p:ph idx="1"/>
          </p:nvPr>
        </p:nvSpPr>
        <p:spPr>
          <a:xfrm>
            <a:off x="838199" y="1713502"/>
            <a:ext cx="9882673" cy="4465155"/>
          </a:xfrm>
        </p:spPr>
        <p:txBody>
          <a:bodyPr vert="horz" lIns="91440" tIns="45720" rIns="91440" bIns="45720" rtlCol="0">
            <a:normAutofit/>
          </a:bodyPr>
          <a:lstStyle/>
          <a:p>
            <a:pPr marL="0" indent="0">
              <a:spcBef>
                <a:spcPts val="0"/>
              </a:spcBef>
              <a:spcAft>
                <a:spcPts val="1200"/>
              </a:spcAft>
              <a:buNone/>
            </a:pPr>
            <a:r>
              <a:rPr lang="en-US" dirty="0"/>
              <a:t>We’ll cover the mechanics of resizing, cropping, and compressing images in lab</a:t>
            </a:r>
          </a:p>
          <a:p>
            <a:pPr marL="0" indent="0">
              <a:spcBef>
                <a:spcPts val="0"/>
              </a:spcBef>
              <a:spcAft>
                <a:spcPts val="1200"/>
              </a:spcAft>
              <a:buNone/>
            </a:pPr>
            <a:r>
              <a:rPr lang="en-US" dirty="0"/>
              <a:t>It’s much the same with Photoshop</a:t>
            </a:r>
          </a:p>
          <a:p>
            <a:pPr marL="0" indent="0">
              <a:spcBef>
                <a:spcPts val="0"/>
              </a:spcBef>
              <a:spcAft>
                <a:spcPts val="1200"/>
              </a:spcAft>
              <a:buNone/>
            </a:pPr>
            <a:r>
              <a:rPr lang="en-US" dirty="0"/>
              <a:t>Again, this is the bare basics of photo editing</a:t>
            </a:r>
          </a:p>
          <a:p>
            <a:pPr marL="0" indent="0">
              <a:spcBef>
                <a:spcPts val="0"/>
              </a:spcBef>
              <a:spcAft>
                <a:spcPts val="1200"/>
              </a:spcAft>
              <a:buNone/>
            </a:pPr>
            <a:r>
              <a:rPr lang="en-US" dirty="0"/>
              <a:t>Enough, though, for optimizing for the web</a:t>
            </a:r>
          </a:p>
        </p:txBody>
      </p:sp>
    </p:spTree>
    <p:extLst>
      <p:ext uri="{BB962C8B-B14F-4D97-AF65-F5344CB8AC3E}">
        <p14:creationId xmlns:p14="http://schemas.microsoft.com/office/powerpoint/2010/main" val="3018577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a:t>Where to go?  -- </a:t>
            </a:r>
            <a:r>
              <a:rPr lang="en-US" b="1" dirty="0" err="1">
                <a:solidFill>
                  <a:srgbClr val="0070C0"/>
                </a:solidFill>
                <a:latin typeface="Courier New" panose="02070309020205020404" pitchFamily="49" charset="0"/>
                <a:cs typeface="Courier New" panose="02070309020205020404" pitchFamily="49" charset="0"/>
              </a:rPr>
              <a:t>href</a:t>
            </a:r>
            <a:endParaRPr lang="en-US" b="1" dirty="0">
              <a:solidFill>
                <a:srgbClr val="0070C0"/>
              </a:solidFill>
              <a:latin typeface="Courier New" panose="02070309020205020404" pitchFamily="49" charset="0"/>
              <a:cs typeface="Courier New" panose="02070309020205020404" pitchFamily="49" charset="0"/>
            </a:endParaRPr>
          </a:p>
        </p:txBody>
      </p:sp>
      <p:sp>
        <p:nvSpPr>
          <p:cNvPr id="4099" name="Rectangle 3"/>
          <p:cNvSpPr>
            <a:spLocks noGrp="1" noChangeArrowheads="1"/>
          </p:cNvSpPr>
          <p:nvPr>
            <p:ph idx="1"/>
          </p:nvPr>
        </p:nvSpPr>
        <p:spPr>
          <a:xfrm>
            <a:off x="838200" y="1690688"/>
            <a:ext cx="11010900" cy="4300679"/>
          </a:xfrm>
        </p:spPr>
        <p:txBody>
          <a:bodyPr>
            <a:normAutofit/>
          </a:bodyPr>
          <a:lstStyle/>
          <a:p>
            <a:pPr marL="0" indent="0" eaLnBrk="1" hangingPunct="1">
              <a:lnSpc>
                <a:spcPct val="100000"/>
              </a:lnSpc>
              <a:spcBef>
                <a:spcPts val="0"/>
              </a:spcBef>
              <a:buNone/>
            </a:pPr>
            <a:r>
              <a:rPr lang="en-US" dirty="0"/>
              <a:t>This is one of the places we need to add an attribute to the opening tag</a:t>
            </a:r>
          </a:p>
          <a:p>
            <a:pPr marL="0" indent="0" eaLnBrk="1" hangingPunct="1">
              <a:lnSpc>
                <a:spcPct val="100000"/>
              </a:lnSpc>
              <a:spcBef>
                <a:spcPts val="0"/>
              </a:spcBef>
              <a:buNone/>
            </a:pPr>
            <a:endParaRPr lang="en-US" dirty="0"/>
          </a:p>
          <a:p>
            <a:pPr marL="0" indent="0" eaLnBrk="1" hangingPunct="1">
              <a:lnSpc>
                <a:spcPct val="100000"/>
              </a:lnSpc>
              <a:spcBef>
                <a:spcPts val="0"/>
              </a:spcBef>
              <a:buNone/>
            </a:pPr>
            <a:endParaRPr lang="en-US" dirty="0"/>
          </a:p>
          <a:p>
            <a:pPr marL="0" indent="0" eaLnBrk="1" hangingPunct="1">
              <a:lnSpc>
                <a:spcPct val="100000"/>
              </a:lnSpc>
              <a:spcBef>
                <a:spcPts val="0"/>
              </a:spcBef>
              <a:buNone/>
            </a:pPr>
            <a:endParaRPr lang="en-US" dirty="0"/>
          </a:p>
          <a:p>
            <a:pPr marL="0" indent="0" algn="ctr" eaLnBrk="1" hangingPunct="1">
              <a:lnSpc>
                <a:spcPct val="100000"/>
              </a:lnSpc>
              <a:spcBef>
                <a:spcPts val="0"/>
              </a:spcBef>
              <a:buNone/>
            </a:pPr>
            <a:r>
              <a:rPr lang="en-US" dirty="0"/>
              <a:t>Will display like this</a:t>
            </a:r>
          </a:p>
          <a:p>
            <a:pPr marL="0" indent="0" eaLnBrk="1" hangingPunct="1">
              <a:lnSpc>
                <a:spcPct val="100000"/>
              </a:lnSpc>
              <a:spcBef>
                <a:spcPts val="0"/>
              </a:spcBef>
              <a:buNone/>
            </a:pPr>
            <a:endParaRPr lang="en-US" dirty="0"/>
          </a:p>
          <a:p>
            <a:pPr marL="0" indent="0" eaLnBrk="1" hangingPunct="1">
              <a:lnSpc>
                <a:spcPct val="100000"/>
              </a:lnSpc>
              <a:spcBef>
                <a:spcPts val="0"/>
              </a:spcBef>
              <a:buNone/>
            </a:pPr>
            <a:endParaRPr lang="en-US" dirty="0"/>
          </a:p>
        </p:txBody>
      </p:sp>
      <p:pic>
        <p:nvPicPr>
          <p:cNvPr id="3" name="Picture 2">
            <a:extLst>
              <a:ext uri="{FF2B5EF4-FFF2-40B4-BE49-F238E27FC236}">
                <a16:creationId xmlns:a16="http://schemas.microsoft.com/office/drawing/2014/main" id="{14502CEF-79BA-4E89-B08C-193C3A08D82E}"/>
              </a:ext>
            </a:extLst>
          </p:cNvPr>
          <p:cNvPicPr>
            <a:picLocks noChangeAspect="1"/>
          </p:cNvPicPr>
          <p:nvPr/>
        </p:nvPicPr>
        <p:blipFill>
          <a:blip r:embed="rId2"/>
          <a:stretch>
            <a:fillRect/>
          </a:stretch>
        </p:blipFill>
        <p:spPr>
          <a:xfrm>
            <a:off x="2233978" y="2600030"/>
            <a:ext cx="7724044" cy="466167"/>
          </a:xfrm>
          <a:prstGeom prst="rect">
            <a:avLst/>
          </a:prstGeom>
        </p:spPr>
      </p:pic>
      <p:pic>
        <p:nvPicPr>
          <p:cNvPr id="7" name="Picture 6" descr="Icon&#10;&#10;Description automatically generated">
            <a:extLst>
              <a:ext uri="{FF2B5EF4-FFF2-40B4-BE49-F238E27FC236}">
                <a16:creationId xmlns:a16="http://schemas.microsoft.com/office/drawing/2014/main" id="{AF37A432-717F-4C4E-8CC0-1ECABE848D1D}"/>
              </a:ext>
            </a:extLst>
          </p:cNvPr>
          <p:cNvPicPr>
            <a:picLocks noChangeAspect="1"/>
          </p:cNvPicPr>
          <p:nvPr/>
        </p:nvPicPr>
        <p:blipFill>
          <a:blip r:embed="rId3"/>
          <a:stretch>
            <a:fillRect/>
          </a:stretch>
        </p:blipFill>
        <p:spPr>
          <a:xfrm>
            <a:off x="5082816" y="4228235"/>
            <a:ext cx="2026367" cy="61672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94916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Web Design Lifecycle</a:t>
            </a:r>
          </a:p>
        </p:txBody>
      </p:sp>
      <p:sp>
        <p:nvSpPr>
          <p:cNvPr id="3" name="Subtitle 2"/>
          <p:cNvSpPr>
            <a:spLocks noGrp="1"/>
          </p:cNvSpPr>
          <p:nvPr>
            <p:ph type="subTitle" idx="1"/>
          </p:nvPr>
        </p:nvSpPr>
        <p:spPr/>
        <p:txBody>
          <a:bodyPr/>
          <a:lstStyle/>
          <a:p>
            <a:r>
              <a:rPr lang="en-US" dirty="0"/>
              <a:t>Targeting Users &amp; Requirements Gathering</a:t>
            </a:r>
          </a:p>
        </p:txBody>
      </p:sp>
    </p:spTree>
    <p:extLst>
      <p:ext uri="{BB962C8B-B14F-4D97-AF65-F5344CB8AC3E}">
        <p14:creationId xmlns:p14="http://schemas.microsoft.com/office/powerpoint/2010/main" val="4229703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Targeted Site Users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73524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771040" y="0"/>
            <a:ext cx="10515600" cy="1325563"/>
          </a:xfrm>
        </p:spPr>
        <p:txBody>
          <a:bodyPr rtlCol="0">
            <a:normAutofit/>
          </a:bodyPr>
          <a:lstStyle/>
          <a:p>
            <a:pPr>
              <a:defRPr/>
            </a:pPr>
            <a:r>
              <a:rPr lang="en-US" sz="4000" dirty="0">
                <a:ea typeface="ＭＳ Ｐゴシック" panose="020B0600070205080204" pitchFamily="34" charset="-128"/>
              </a:rPr>
              <a:t>Users</a:t>
            </a:r>
          </a:p>
        </p:txBody>
      </p:sp>
      <p:sp>
        <p:nvSpPr>
          <p:cNvPr id="11267" name="Rectangle 3"/>
          <p:cNvSpPr>
            <a:spLocks noGrp="1" noChangeArrowheads="1"/>
          </p:cNvSpPr>
          <p:nvPr>
            <p:ph idx="1"/>
          </p:nvPr>
        </p:nvSpPr>
        <p:spPr>
          <a:xfrm>
            <a:off x="771040" y="1178140"/>
            <a:ext cx="10206925" cy="4351338"/>
          </a:xfrm>
        </p:spPr>
        <p:txBody>
          <a:bodyPr rtlCol="0">
            <a:normAutofit/>
          </a:bodyPr>
          <a:lstStyle/>
          <a:p>
            <a:pPr marL="0" indent="0">
              <a:spcAft>
                <a:spcPts val="1200"/>
              </a:spcAft>
              <a:buNone/>
              <a:defRPr/>
            </a:pPr>
            <a:r>
              <a:rPr lang="en-US" dirty="0">
                <a:solidFill>
                  <a:schemeClr val="tx1"/>
                </a:solidFill>
              </a:rPr>
              <a:t>Every well designed site has a targeted set of site users</a:t>
            </a:r>
          </a:p>
          <a:p>
            <a:pPr marL="0" indent="0">
              <a:spcAft>
                <a:spcPts val="1200"/>
              </a:spcAft>
              <a:buNone/>
              <a:defRPr/>
            </a:pPr>
            <a:r>
              <a:rPr lang="en-US" dirty="0">
                <a:solidFill>
                  <a:schemeClr val="tx1"/>
                </a:solidFill>
              </a:rPr>
              <a:t>Cannot create a site that appeals to everyone</a:t>
            </a:r>
          </a:p>
          <a:p>
            <a:pPr marL="0" indent="0">
              <a:spcAft>
                <a:spcPts val="1200"/>
              </a:spcAft>
              <a:buNone/>
              <a:defRPr/>
            </a:pPr>
            <a:r>
              <a:rPr lang="en-US" dirty="0">
                <a:solidFill>
                  <a:schemeClr val="tx1"/>
                </a:solidFill>
              </a:rPr>
              <a:t>Profile of targeted users based on site mission and goals of site owner</a:t>
            </a:r>
          </a:p>
          <a:p>
            <a:pPr marL="0" indent="0">
              <a:spcAft>
                <a:spcPts val="1200"/>
              </a:spcAft>
              <a:buNone/>
              <a:defRPr/>
            </a:pPr>
            <a:r>
              <a:rPr lang="en-US" dirty="0">
                <a:solidFill>
                  <a:schemeClr val="tx1"/>
                </a:solidFill>
              </a:rPr>
              <a:t>Define groups of targeted users to focus design </a:t>
            </a:r>
            <a:endParaRPr lang="en-US" dirty="0"/>
          </a:p>
          <a:p>
            <a:pPr marL="0" indent="0">
              <a:spcAft>
                <a:spcPts val="1200"/>
              </a:spcAft>
              <a:buNone/>
              <a:defRPr/>
            </a:pPr>
            <a:r>
              <a:rPr lang="en-US" dirty="0">
                <a:solidFill>
                  <a:schemeClr val="tx1"/>
                </a:solidFill>
              </a:rPr>
              <a:t>Once we know who to target, we can plan what content and design will (and won't) appeal to them</a:t>
            </a:r>
          </a:p>
          <a:p>
            <a:pPr marL="0" indent="0">
              <a:spcAft>
                <a:spcPts val="1200"/>
              </a:spcAft>
              <a:buNone/>
              <a:defRPr/>
            </a:pPr>
            <a:r>
              <a:rPr lang="en-US" dirty="0">
                <a:solidFill>
                  <a:schemeClr val="tx1"/>
                </a:solidFill>
              </a:rPr>
              <a:t>Will often create user personas to aid in planning</a:t>
            </a:r>
          </a:p>
        </p:txBody>
      </p:sp>
    </p:spTree>
    <p:extLst>
      <p:ext uri="{BB962C8B-B14F-4D97-AF65-F5344CB8AC3E}">
        <p14:creationId xmlns:p14="http://schemas.microsoft.com/office/powerpoint/2010/main" val="647708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rtlCol="0">
            <a:normAutofit/>
          </a:bodyPr>
          <a:lstStyle/>
          <a:p>
            <a:pPr>
              <a:defRPr/>
            </a:pPr>
            <a:r>
              <a:rPr lang="en-US" sz="4000" dirty="0">
                <a:ea typeface="ＭＳ Ｐゴシック" panose="020B0600070205080204" pitchFamily="34" charset="-128"/>
              </a:rPr>
              <a:t>Users</a:t>
            </a:r>
          </a:p>
        </p:txBody>
      </p:sp>
      <p:sp>
        <p:nvSpPr>
          <p:cNvPr id="11267" name="Rectangle 3"/>
          <p:cNvSpPr>
            <a:spLocks noGrp="1" noChangeArrowheads="1"/>
          </p:cNvSpPr>
          <p:nvPr>
            <p:ph idx="1"/>
          </p:nvPr>
        </p:nvSpPr>
        <p:spPr>
          <a:xfrm>
            <a:off x="838200" y="1343818"/>
            <a:ext cx="11366500" cy="4351338"/>
          </a:xfrm>
        </p:spPr>
        <p:txBody>
          <a:bodyPr rtlCol="0">
            <a:normAutofit/>
          </a:bodyPr>
          <a:lstStyle/>
          <a:p>
            <a:pPr marL="0" indent="0">
              <a:spcAft>
                <a:spcPts val="1200"/>
              </a:spcAft>
              <a:buNone/>
              <a:defRPr/>
            </a:pPr>
            <a:r>
              <a:rPr lang="en-US" dirty="0">
                <a:solidFill>
                  <a:schemeClr val="tx1"/>
                </a:solidFill>
              </a:rPr>
              <a:t>Information can come from:</a:t>
            </a:r>
          </a:p>
          <a:p>
            <a:pPr marL="457200" lvl="1" indent="0">
              <a:spcAft>
                <a:spcPts val="1200"/>
              </a:spcAft>
              <a:buNone/>
              <a:defRPr/>
            </a:pPr>
            <a:r>
              <a:rPr lang="en-US" sz="2800" dirty="0">
                <a:solidFill>
                  <a:schemeClr val="tx1"/>
                </a:solidFill>
              </a:rPr>
              <a:t>Customer's company marketing department</a:t>
            </a:r>
          </a:p>
          <a:p>
            <a:pPr marL="457200" lvl="1" indent="0">
              <a:spcAft>
                <a:spcPts val="1200"/>
              </a:spcAft>
              <a:buNone/>
              <a:defRPr/>
            </a:pPr>
            <a:r>
              <a:rPr lang="en-US" sz="2800" dirty="0"/>
              <a:t>Sales / marketing employees</a:t>
            </a:r>
            <a:endParaRPr lang="en-US" sz="2800" dirty="0">
              <a:solidFill>
                <a:schemeClr val="tx1"/>
              </a:solidFill>
            </a:endParaRPr>
          </a:p>
          <a:p>
            <a:pPr marL="457200" lvl="1" indent="0">
              <a:spcAft>
                <a:spcPts val="1200"/>
              </a:spcAft>
              <a:buNone/>
              <a:defRPr/>
            </a:pPr>
            <a:r>
              <a:rPr lang="en-US" sz="2800" dirty="0">
                <a:solidFill>
                  <a:schemeClr val="tx1"/>
                </a:solidFill>
              </a:rPr>
              <a:t>Existing web site analysis</a:t>
            </a:r>
          </a:p>
          <a:p>
            <a:pPr marL="457200" lvl="1" indent="0">
              <a:spcAft>
                <a:spcPts val="1200"/>
              </a:spcAft>
              <a:buNone/>
              <a:defRPr/>
            </a:pPr>
            <a:r>
              <a:rPr lang="en-US" sz="2800" dirty="0">
                <a:solidFill>
                  <a:schemeClr val="tx1"/>
                </a:solidFill>
              </a:rPr>
              <a:t>Surveys and research of existing customer base</a:t>
            </a:r>
            <a:endParaRPr lang="en-US" dirty="0">
              <a:solidFill>
                <a:schemeClr val="tx1"/>
              </a:solidFill>
            </a:endParaRPr>
          </a:p>
          <a:p>
            <a:pPr marL="0" lvl="1" indent="0">
              <a:spcAft>
                <a:spcPts val="1200"/>
              </a:spcAft>
              <a:buNone/>
              <a:defRPr/>
            </a:pPr>
            <a:r>
              <a:rPr lang="en-US" sz="2800" dirty="0"/>
              <a:t>Any other ideas?</a:t>
            </a:r>
            <a:endParaRPr lang="en-US" dirty="0">
              <a:solidFill>
                <a:schemeClr val="tx1"/>
              </a:solidFill>
            </a:endParaRPr>
          </a:p>
        </p:txBody>
      </p:sp>
    </p:spTree>
    <p:extLst>
      <p:ext uri="{BB962C8B-B14F-4D97-AF65-F5344CB8AC3E}">
        <p14:creationId xmlns:p14="http://schemas.microsoft.com/office/powerpoint/2010/main" val="3470142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rtlCol="0">
            <a:normAutofit/>
          </a:bodyPr>
          <a:lstStyle/>
          <a:p>
            <a:pPr>
              <a:defRPr/>
            </a:pPr>
            <a:r>
              <a:rPr lang="en-US" sz="4000" dirty="0">
                <a:ea typeface="ＭＳ Ｐゴシック" panose="020B0600070205080204" pitchFamily="34" charset="-128"/>
              </a:rPr>
              <a:t>Creating User Profiles</a:t>
            </a:r>
          </a:p>
        </p:txBody>
      </p:sp>
      <p:sp>
        <p:nvSpPr>
          <p:cNvPr id="12291" name="Content Placeholder 2"/>
          <p:cNvSpPr>
            <a:spLocks noGrp="1"/>
          </p:cNvSpPr>
          <p:nvPr>
            <p:ph idx="1"/>
          </p:nvPr>
        </p:nvSpPr>
        <p:spPr/>
        <p:txBody>
          <a:bodyPr/>
          <a:lstStyle/>
          <a:p>
            <a:pPr marL="0" indent="0" eaLnBrk="1" hangingPunct="1">
              <a:spcAft>
                <a:spcPts val="1200"/>
              </a:spcAft>
              <a:buNone/>
            </a:pPr>
            <a:r>
              <a:rPr lang="en-US" altLang="en-US" dirty="0"/>
              <a:t>What groups of people will visit this site if it is successful?</a:t>
            </a:r>
          </a:p>
          <a:p>
            <a:pPr marL="457200" lvl="1" indent="0" eaLnBrk="1" hangingPunct="1">
              <a:spcAft>
                <a:spcPts val="1200"/>
              </a:spcAft>
              <a:buNone/>
            </a:pPr>
            <a:r>
              <a:rPr lang="en-US" altLang="en-US" dirty="0"/>
              <a:t>Build a set of different group profiles along with identifying elements</a:t>
            </a:r>
          </a:p>
          <a:p>
            <a:pPr marL="457200" lvl="1" indent="0" eaLnBrk="1" hangingPunct="1">
              <a:spcAft>
                <a:spcPts val="1200"/>
              </a:spcAft>
              <a:buNone/>
            </a:pPr>
            <a:r>
              <a:rPr lang="en-US" altLang="en-US" dirty="0"/>
              <a:t>May want to create a </a:t>
            </a:r>
            <a:r>
              <a:rPr lang="en-US" altLang="en-US" b="1" dirty="0">
                <a:solidFill>
                  <a:srgbClr val="FF0000"/>
                </a:solidFill>
              </a:rPr>
              <a:t>persona </a:t>
            </a:r>
            <a:r>
              <a:rPr lang="en-US" altLang="en-US" dirty="0"/>
              <a:t>— describing a hypothetical site user and his/her interests—for each targeted group</a:t>
            </a:r>
          </a:p>
        </p:txBody>
      </p:sp>
    </p:spTree>
    <p:extLst>
      <p:ext uri="{BB962C8B-B14F-4D97-AF65-F5344CB8AC3E}">
        <p14:creationId xmlns:p14="http://schemas.microsoft.com/office/powerpoint/2010/main" val="745052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E869AB5D-11E8-433B-B54A-382773421B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9066" y="339670"/>
            <a:ext cx="6210300" cy="5486400"/>
          </a:xfrm>
          <a:prstGeom prst="rect">
            <a:avLst/>
          </a:prstGeom>
          <a:noFill/>
          <a:extLst>
            <a:ext uri="{909E8E84-426E-40DD-AFC4-6F175D3DCCD1}">
              <a14:hiddenFill xmlns:a14="http://schemas.microsoft.com/office/drawing/2010/main">
                <a:solidFill>
                  <a:srgbClr val="FFFFFF"/>
                </a:solidFill>
              </a14:hiddenFill>
            </a:ext>
          </a:extLst>
        </p:spPr>
      </p:pic>
      <p:sp>
        <p:nvSpPr>
          <p:cNvPr id="12290" name="Title 1"/>
          <p:cNvSpPr>
            <a:spLocks noGrp="1"/>
          </p:cNvSpPr>
          <p:nvPr>
            <p:ph type="title"/>
          </p:nvPr>
        </p:nvSpPr>
        <p:spPr/>
        <p:txBody>
          <a:bodyPr rtlCol="0">
            <a:normAutofit/>
          </a:bodyPr>
          <a:lstStyle/>
          <a:p>
            <a:pPr>
              <a:defRPr/>
            </a:pPr>
            <a:r>
              <a:rPr lang="en-US" sz="4000" dirty="0">
                <a:ea typeface="ＭＳ Ｐゴシック" panose="020B0600070205080204" pitchFamily="34" charset="-128"/>
              </a:rPr>
              <a:t>Creating User Personas</a:t>
            </a:r>
          </a:p>
        </p:txBody>
      </p:sp>
      <p:sp>
        <p:nvSpPr>
          <p:cNvPr id="12291" name="Content Placeholder 2"/>
          <p:cNvSpPr>
            <a:spLocks noGrp="1"/>
          </p:cNvSpPr>
          <p:nvPr>
            <p:ph idx="1"/>
          </p:nvPr>
        </p:nvSpPr>
        <p:spPr/>
        <p:txBody>
          <a:bodyPr/>
          <a:lstStyle/>
          <a:p>
            <a:pPr marL="0" indent="0" eaLnBrk="1" hangingPunct="1">
              <a:spcAft>
                <a:spcPts val="1200"/>
              </a:spcAft>
              <a:buNone/>
            </a:pPr>
            <a:r>
              <a:rPr lang="en-US" altLang="en-US" dirty="0"/>
              <a:t>Who will visit this site?</a:t>
            </a:r>
          </a:p>
          <a:p>
            <a:pPr marL="0" indent="0" eaLnBrk="1" hangingPunct="1">
              <a:spcAft>
                <a:spcPts val="1200"/>
              </a:spcAft>
              <a:buNone/>
            </a:pPr>
            <a:r>
              <a:rPr lang="en-US" altLang="en-US" dirty="0"/>
              <a:t>What do they have in common?</a:t>
            </a:r>
          </a:p>
          <a:p>
            <a:pPr marL="0" indent="0" eaLnBrk="1" hangingPunct="1">
              <a:spcAft>
                <a:spcPts val="1200"/>
              </a:spcAft>
              <a:buNone/>
            </a:pPr>
            <a:r>
              <a:rPr lang="en-US" altLang="en-US" dirty="0"/>
              <a:t>Interests?</a:t>
            </a:r>
          </a:p>
          <a:p>
            <a:pPr marL="0" indent="0" eaLnBrk="1" hangingPunct="1">
              <a:spcAft>
                <a:spcPts val="1200"/>
              </a:spcAft>
              <a:buNone/>
            </a:pPr>
            <a:r>
              <a:rPr lang="en-US" altLang="en-US" dirty="0"/>
              <a:t>Goals?</a:t>
            </a:r>
          </a:p>
          <a:p>
            <a:pPr marL="0" indent="0" eaLnBrk="1" hangingPunct="1">
              <a:spcAft>
                <a:spcPts val="1200"/>
              </a:spcAft>
              <a:buNone/>
            </a:pPr>
            <a:r>
              <a:rPr lang="en-US" altLang="en-US" dirty="0"/>
              <a:t>Likes / dislikes?</a:t>
            </a:r>
          </a:p>
        </p:txBody>
      </p:sp>
    </p:spTree>
    <p:extLst>
      <p:ext uri="{BB962C8B-B14F-4D97-AF65-F5344CB8AC3E}">
        <p14:creationId xmlns:p14="http://schemas.microsoft.com/office/powerpoint/2010/main" val="2601326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rtlCol="0">
            <a:normAutofit/>
          </a:bodyPr>
          <a:lstStyle/>
          <a:p>
            <a:pPr>
              <a:defRPr/>
            </a:pPr>
            <a:r>
              <a:rPr lang="en-US" sz="4000" dirty="0">
                <a:ea typeface="ＭＳ Ｐゴシック" panose="020B0600070205080204" pitchFamily="34" charset="-128"/>
              </a:rPr>
              <a:t>Example Persona</a:t>
            </a:r>
          </a:p>
        </p:txBody>
      </p:sp>
      <p:pic>
        <p:nvPicPr>
          <p:cNvPr id="14338" name="Picture 2">
            <a:extLst>
              <a:ext uri="{FF2B5EF4-FFF2-40B4-BE49-F238E27FC236}">
                <a16:creationId xmlns:a16="http://schemas.microsoft.com/office/drawing/2014/main" id="{ABBD252F-DDCA-4DDA-A25A-ABB3C0424C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0878" y="0"/>
            <a:ext cx="60531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234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E8BDB807-7693-4EDF-B545-E5674AB78E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2386" y="0"/>
            <a:ext cx="6580187" cy="6858000"/>
          </a:xfrm>
          <a:prstGeom prst="rect">
            <a:avLst/>
          </a:prstGeom>
          <a:noFill/>
          <a:extLst>
            <a:ext uri="{909E8E84-426E-40DD-AFC4-6F175D3DCCD1}">
              <a14:hiddenFill xmlns:a14="http://schemas.microsoft.com/office/drawing/2010/main">
                <a:solidFill>
                  <a:srgbClr val="FFFFFF"/>
                </a:solidFill>
              </a14:hiddenFill>
            </a:ext>
          </a:extLst>
        </p:spPr>
      </p:pic>
      <p:sp>
        <p:nvSpPr>
          <p:cNvPr id="13314" name="Title 1"/>
          <p:cNvSpPr>
            <a:spLocks noGrp="1"/>
          </p:cNvSpPr>
          <p:nvPr>
            <p:ph type="title"/>
          </p:nvPr>
        </p:nvSpPr>
        <p:spPr/>
        <p:txBody>
          <a:bodyPr rtlCol="0">
            <a:normAutofit/>
          </a:bodyPr>
          <a:lstStyle/>
          <a:p>
            <a:pPr>
              <a:defRPr/>
            </a:pPr>
            <a:r>
              <a:rPr lang="en-US" sz="4000" dirty="0">
                <a:ea typeface="ＭＳ Ｐゴシック" panose="020B0600070205080204" pitchFamily="34" charset="-128"/>
              </a:rPr>
              <a:t>Example Persona</a:t>
            </a:r>
          </a:p>
        </p:txBody>
      </p:sp>
    </p:spTree>
    <p:extLst>
      <p:ext uri="{BB962C8B-B14F-4D97-AF65-F5344CB8AC3E}">
        <p14:creationId xmlns:p14="http://schemas.microsoft.com/office/powerpoint/2010/main" val="2715639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rtlCol="0">
            <a:normAutofit/>
          </a:bodyPr>
          <a:lstStyle/>
          <a:p>
            <a:pPr>
              <a:defRPr/>
            </a:pPr>
            <a:r>
              <a:rPr lang="en-US" sz="4000" dirty="0">
                <a:ea typeface="ＭＳ Ｐゴシック" panose="020B0600070205080204" pitchFamily="34" charset="-128"/>
              </a:rPr>
              <a:t>User groups</a:t>
            </a:r>
          </a:p>
        </p:txBody>
      </p:sp>
      <p:sp>
        <p:nvSpPr>
          <p:cNvPr id="14339" name="Rectangle 3"/>
          <p:cNvSpPr>
            <a:spLocks noGrp="1" noChangeArrowheads="1"/>
          </p:cNvSpPr>
          <p:nvPr>
            <p:ph idx="1"/>
          </p:nvPr>
        </p:nvSpPr>
        <p:spPr>
          <a:xfrm>
            <a:off x="838200" y="1343818"/>
            <a:ext cx="11061700" cy="4299373"/>
          </a:xfrm>
        </p:spPr>
        <p:txBody>
          <a:bodyPr>
            <a:normAutofit/>
          </a:bodyPr>
          <a:lstStyle/>
          <a:p>
            <a:pPr marL="0" indent="0" eaLnBrk="1" hangingPunct="1">
              <a:lnSpc>
                <a:spcPct val="90000"/>
              </a:lnSpc>
              <a:spcAft>
                <a:spcPts val="1200"/>
              </a:spcAft>
              <a:buNone/>
            </a:pPr>
            <a:r>
              <a:rPr lang="en-US" altLang="en-US" dirty="0"/>
              <a:t>Sites often exist for more than one type of user</a:t>
            </a:r>
          </a:p>
          <a:p>
            <a:pPr marL="0" indent="0" eaLnBrk="1" hangingPunct="1">
              <a:lnSpc>
                <a:spcPct val="90000"/>
              </a:lnSpc>
              <a:spcAft>
                <a:spcPts val="1200"/>
              </a:spcAft>
              <a:buNone/>
            </a:pPr>
            <a:r>
              <a:rPr lang="en-US" altLang="en-US" sz="2800" dirty="0"/>
              <a:t>We can group these users according to characteristics they have in common, but which distinguish them for other groups</a:t>
            </a:r>
          </a:p>
          <a:p>
            <a:pPr marL="0" indent="0" eaLnBrk="1" hangingPunct="1">
              <a:lnSpc>
                <a:spcPct val="90000"/>
              </a:lnSpc>
              <a:spcAft>
                <a:spcPts val="1200"/>
              </a:spcAft>
              <a:buNone/>
            </a:pPr>
            <a:r>
              <a:rPr lang="en-US" altLang="en-US" dirty="0"/>
              <a:t>Example - A university web site:</a:t>
            </a:r>
          </a:p>
          <a:p>
            <a:pPr marL="914400" indent="0" eaLnBrk="1" hangingPunct="1">
              <a:lnSpc>
                <a:spcPct val="90000"/>
              </a:lnSpc>
              <a:spcAft>
                <a:spcPts val="1200"/>
              </a:spcAft>
              <a:buNone/>
            </a:pPr>
            <a:r>
              <a:rPr lang="en-US" altLang="en-US" dirty="0"/>
              <a:t>Faculty/staff</a:t>
            </a:r>
            <a:br>
              <a:rPr lang="en-US" altLang="en-US" dirty="0"/>
            </a:br>
            <a:r>
              <a:rPr lang="en-US" altLang="en-US" dirty="0"/>
              <a:t>Students</a:t>
            </a:r>
            <a:br>
              <a:rPr lang="en-US" altLang="en-US" dirty="0"/>
            </a:br>
            <a:r>
              <a:rPr lang="en-US" altLang="en-US" dirty="0"/>
              <a:t>Prospective students / parents</a:t>
            </a:r>
            <a:br>
              <a:rPr lang="en-US" altLang="en-US" dirty="0"/>
            </a:br>
            <a:r>
              <a:rPr lang="en-US" altLang="en-US" dirty="0"/>
              <a:t>Alumni</a:t>
            </a:r>
            <a:endParaRPr lang="en-US" altLang="en-US" sz="2800" dirty="0"/>
          </a:p>
        </p:txBody>
      </p:sp>
    </p:spTree>
    <p:extLst>
      <p:ext uri="{BB962C8B-B14F-4D97-AF65-F5344CB8AC3E}">
        <p14:creationId xmlns:p14="http://schemas.microsoft.com/office/powerpoint/2010/main" val="3644380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rtlCol="0">
            <a:normAutofit/>
          </a:bodyPr>
          <a:lstStyle/>
          <a:p>
            <a:pPr>
              <a:defRPr/>
            </a:pPr>
            <a:r>
              <a:rPr lang="en-US" sz="4000" dirty="0">
                <a:ea typeface="ＭＳ Ｐゴシック" panose="020B0600070205080204" pitchFamily="34" charset="-128"/>
              </a:rPr>
              <a:t>Site focal user groups - </a:t>
            </a:r>
            <a:r>
              <a:rPr lang="en-US" altLang="en-US" sz="4000" dirty="0"/>
              <a:t>Common elements:</a:t>
            </a:r>
            <a:br>
              <a:rPr lang="en-US" altLang="en-US" sz="4000" dirty="0"/>
            </a:br>
            <a:endParaRPr lang="en-US" sz="4000" dirty="0">
              <a:ea typeface="ＭＳ Ｐゴシック" panose="020B0600070205080204" pitchFamily="34" charset="-128"/>
            </a:endParaRPr>
          </a:p>
        </p:txBody>
      </p:sp>
      <p:sp>
        <p:nvSpPr>
          <p:cNvPr id="14339" name="Rectangle 3"/>
          <p:cNvSpPr>
            <a:spLocks noGrp="1" noChangeArrowheads="1"/>
          </p:cNvSpPr>
          <p:nvPr>
            <p:ph idx="1"/>
          </p:nvPr>
        </p:nvSpPr>
        <p:spPr>
          <a:xfrm>
            <a:off x="1808136" y="1129506"/>
            <a:ext cx="10904564" cy="4299373"/>
          </a:xfrm>
        </p:spPr>
        <p:txBody>
          <a:bodyPr>
            <a:normAutofit/>
          </a:bodyPr>
          <a:lstStyle/>
          <a:p>
            <a:pPr marL="0" indent="0">
              <a:buNone/>
            </a:pPr>
            <a:r>
              <a:rPr lang="en-US" altLang="en-US" dirty="0"/>
              <a:t>Age ranges</a:t>
            </a:r>
          </a:p>
          <a:p>
            <a:pPr marL="0" indent="0">
              <a:buNone/>
            </a:pPr>
            <a:r>
              <a:rPr lang="en-US" altLang="en-US" dirty="0"/>
              <a:t>Gender (one dominant?)</a:t>
            </a:r>
          </a:p>
          <a:p>
            <a:pPr marL="0" indent="0">
              <a:buNone/>
            </a:pPr>
            <a:r>
              <a:rPr lang="en-US" altLang="en-US" dirty="0"/>
              <a:t>Education level</a:t>
            </a:r>
          </a:p>
          <a:p>
            <a:pPr marL="0" indent="0">
              <a:buNone/>
            </a:pPr>
            <a:r>
              <a:rPr lang="en-US" altLang="en-US" dirty="0"/>
              <a:t>Occupation</a:t>
            </a:r>
          </a:p>
          <a:p>
            <a:pPr marL="0" indent="0">
              <a:buNone/>
            </a:pPr>
            <a:r>
              <a:rPr lang="en-US" altLang="en-US" dirty="0"/>
              <a:t>Hobbies and interests</a:t>
            </a:r>
          </a:p>
          <a:p>
            <a:pPr marL="0" indent="0">
              <a:buNone/>
            </a:pPr>
            <a:r>
              <a:rPr lang="en-US" altLang="en-US" dirty="0"/>
              <a:t>Experience level—computer and/or Web</a:t>
            </a:r>
          </a:p>
          <a:p>
            <a:pPr marL="0" indent="0">
              <a:buNone/>
            </a:pPr>
            <a:r>
              <a:rPr lang="en-US" altLang="en-US" dirty="0"/>
              <a:t>Personal goals</a:t>
            </a:r>
          </a:p>
          <a:p>
            <a:pPr marL="0" indent="0">
              <a:buNone/>
            </a:pPr>
            <a:r>
              <a:rPr lang="en-US" altLang="en-US" dirty="0"/>
              <a:t>Equipment used (desktop, laptop, PDA, cell phone, etc.)</a:t>
            </a:r>
          </a:p>
        </p:txBody>
      </p:sp>
    </p:spTree>
    <p:extLst>
      <p:ext uri="{BB962C8B-B14F-4D97-AF65-F5344CB8AC3E}">
        <p14:creationId xmlns:p14="http://schemas.microsoft.com/office/powerpoint/2010/main" val="3388132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a:t>Where to go?  -- </a:t>
            </a:r>
            <a:r>
              <a:rPr lang="en-US" b="1" dirty="0" err="1">
                <a:solidFill>
                  <a:srgbClr val="0070C0"/>
                </a:solidFill>
                <a:latin typeface="Courier New" panose="02070309020205020404" pitchFamily="49" charset="0"/>
                <a:cs typeface="Courier New" panose="02070309020205020404" pitchFamily="49" charset="0"/>
              </a:rPr>
              <a:t>href</a:t>
            </a:r>
            <a:endParaRPr lang="en-US" dirty="0"/>
          </a:p>
        </p:txBody>
      </p:sp>
      <p:sp>
        <p:nvSpPr>
          <p:cNvPr id="4099" name="Rectangle 3"/>
          <p:cNvSpPr>
            <a:spLocks noGrp="1" noChangeArrowheads="1"/>
          </p:cNvSpPr>
          <p:nvPr>
            <p:ph idx="1"/>
          </p:nvPr>
        </p:nvSpPr>
        <p:spPr>
          <a:xfrm>
            <a:off x="838200" y="1690688"/>
            <a:ext cx="11010900" cy="4291581"/>
          </a:xfrm>
        </p:spPr>
        <p:txBody>
          <a:bodyPr>
            <a:normAutofit/>
          </a:bodyPr>
          <a:lstStyle/>
          <a:p>
            <a:pPr marL="0" indent="0" eaLnBrk="1" hangingPunct="1">
              <a:lnSpc>
                <a:spcPct val="100000"/>
              </a:lnSpc>
              <a:spcBef>
                <a:spcPts val="600"/>
              </a:spcBef>
              <a:spcAft>
                <a:spcPts val="1200"/>
              </a:spcAft>
              <a:buNone/>
            </a:pPr>
            <a:r>
              <a:rPr lang="en-US" b="1" dirty="0" err="1">
                <a:latin typeface="Courier New" panose="02070309020205020404" pitchFamily="49" charset="0"/>
                <a:cs typeface="Courier New" panose="02070309020205020404" pitchFamily="49" charset="0"/>
              </a:rPr>
              <a:t>href</a:t>
            </a:r>
            <a:r>
              <a:rPr lang="en-US" dirty="0"/>
              <a:t> == “hypertext reference”</a:t>
            </a:r>
          </a:p>
          <a:p>
            <a:pPr marL="0" indent="0" eaLnBrk="1" hangingPunct="1">
              <a:lnSpc>
                <a:spcPct val="100000"/>
              </a:lnSpc>
              <a:spcBef>
                <a:spcPts val="600"/>
              </a:spcBef>
              <a:spcAft>
                <a:spcPts val="1200"/>
              </a:spcAft>
              <a:buNone/>
            </a:pPr>
            <a:r>
              <a:rPr lang="en-US" dirty="0"/>
              <a:t>This is an HTML-speak way of saying “address”</a:t>
            </a:r>
          </a:p>
          <a:p>
            <a:pPr marL="0" indent="0" eaLnBrk="1" hangingPunct="1">
              <a:lnSpc>
                <a:spcPct val="100000"/>
              </a:lnSpc>
              <a:spcBef>
                <a:spcPts val="600"/>
              </a:spcBef>
              <a:spcAft>
                <a:spcPts val="1200"/>
              </a:spcAft>
              <a:buNone/>
            </a:pPr>
            <a:r>
              <a:rPr lang="en-US" dirty="0"/>
              <a:t>Tells the browser where to go when the user clicks the link</a:t>
            </a:r>
          </a:p>
          <a:p>
            <a:pPr marL="0" indent="0" eaLnBrk="1" hangingPunct="1">
              <a:lnSpc>
                <a:spcPct val="100000"/>
              </a:lnSpc>
              <a:spcBef>
                <a:spcPts val="600"/>
              </a:spcBef>
              <a:spcAft>
                <a:spcPts val="1200"/>
              </a:spcAft>
              <a:buNone/>
            </a:pPr>
            <a:r>
              <a:rPr lang="en-US" dirty="0"/>
              <a:t>Remember, we talked about </a:t>
            </a:r>
            <a:r>
              <a:rPr lang="en-US" dirty="0">
                <a:solidFill>
                  <a:schemeClr val="accent2">
                    <a:lumMod val="75000"/>
                  </a:schemeClr>
                </a:solidFill>
              </a:rPr>
              <a:t>attributes</a:t>
            </a:r>
            <a:r>
              <a:rPr lang="en-US" dirty="0"/>
              <a:t> a couple of lectures ago</a:t>
            </a:r>
          </a:p>
          <a:p>
            <a:pPr marL="0" indent="0" eaLnBrk="1" hangingPunct="1">
              <a:lnSpc>
                <a:spcPct val="100000"/>
              </a:lnSpc>
              <a:spcBef>
                <a:spcPts val="600"/>
              </a:spcBef>
              <a:spcAft>
                <a:spcPts val="1200"/>
              </a:spcAft>
              <a:buNone/>
            </a:pPr>
            <a:r>
              <a:rPr lang="en-US" dirty="0"/>
              <a:t>They provide the browser with additional information to make the page behave the way we want</a:t>
            </a:r>
          </a:p>
        </p:txBody>
      </p:sp>
    </p:spTree>
    <p:extLst>
      <p:ext uri="{BB962C8B-B14F-4D97-AF65-F5344CB8AC3E}">
        <p14:creationId xmlns:p14="http://schemas.microsoft.com/office/powerpoint/2010/main" val="1349458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rtlCol="0">
            <a:normAutofit/>
          </a:bodyPr>
          <a:lstStyle/>
          <a:p>
            <a:pPr>
              <a:defRPr/>
            </a:pPr>
            <a:r>
              <a:rPr lang="en-US" sz="4000" dirty="0">
                <a:ea typeface="ＭＳ Ｐゴシック" panose="020B0600070205080204" pitchFamily="34" charset="-128"/>
              </a:rPr>
              <a:t>In-class Activity</a:t>
            </a:r>
          </a:p>
        </p:txBody>
      </p:sp>
      <p:sp>
        <p:nvSpPr>
          <p:cNvPr id="15363" name="Content Placeholder 2"/>
          <p:cNvSpPr>
            <a:spLocks noGrp="1"/>
          </p:cNvSpPr>
          <p:nvPr>
            <p:ph idx="1"/>
          </p:nvPr>
        </p:nvSpPr>
        <p:spPr>
          <a:xfrm>
            <a:off x="838200" y="1571625"/>
            <a:ext cx="10515600" cy="4351338"/>
          </a:xfrm>
        </p:spPr>
        <p:txBody>
          <a:bodyPr/>
          <a:lstStyle/>
          <a:p>
            <a:pPr marL="0" indent="0" eaLnBrk="1" hangingPunct="1">
              <a:buNone/>
            </a:pPr>
            <a:r>
              <a:rPr lang="en-US" altLang="en-US" dirty="0"/>
              <a:t>You’ve contracted to design a web site for an auto parts store</a:t>
            </a:r>
          </a:p>
          <a:p>
            <a:pPr marL="0" indent="0" eaLnBrk="1" hangingPunct="1">
              <a:buNone/>
            </a:pPr>
            <a:endParaRPr lang="en-US" altLang="en-US" dirty="0"/>
          </a:p>
          <a:p>
            <a:pPr marL="0" indent="0" eaLnBrk="1" hangingPunct="1">
              <a:buNone/>
            </a:pPr>
            <a:r>
              <a:rPr lang="en-US" altLang="en-US" dirty="0"/>
              <a:t>What distinct groups of people might visit this site?</a:t>
            </a:r>
          </a:p>
          <a:p>
            <a:pPr marL="0" indent="0" eaLnBrk="1" hangingPunct="1">
              <a:buNone/>
            </a:pPr>
            <a:endParaRPr lang="en-US" altLang="en-US" dirty="0"/>
          </a:p>
          <a:p>
            <a:pPr marL="0" indent="0" eaLnBrk="1" hangingPunct="1">
              <a:buNone/>
            </a:pPr>
            <a:r>
              <a:rPr lang="en-US" altLang="en-US" dirty="0"/>
              <a:t>For each group, identify one overall characteristic/concern that distinguishes that group from others</a:t>
            </a:r>
          </a:p>
          <a:p>
            <a:pPr eaLnBrk="1" hangingPunct="1"/>
            <a:endParaRPr lang="en-US" altLang="en-US" dirty="0"/>
          </a:p>
        </p:txBody>
      </p:sp>
    </p:spTree>
    <p:extLst>
      <p:ext uri="{BB962C8B-B14F-4D97-AF65-F5344CB8AC3E}">
        <p14:creationId xmlns:p14="http://schemas.microsoft.com/office/powerpoint/2010/main" val="1759208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taproot.com/content/wp-content/uploads/2013/08/wd40-ducttap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1313" y="755692"/>
            <a:ext cx="6143900" cy="47103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44672" y="232472"/>
            <a:ext cx="3757182" cy="523220"/>
          </a:xfrm>
          <a:prstGeom prst="rect">
            <a:avLst/>
          </a:prstGeom>
          <a:noFill/>
        </p:spPr>
        <p:txBody>
          <a:bodyPr wrap="none" rtlCol="0">
            <a:spAutoFit/>
          </a:bodyPr>
          <a:lstStyle/>
          <a:p>
            <a:r>
              <a:rPr lang="en-US" sz="2800" dirty="0"/>
              <a:t>Maintenance Flow Chart</a:t>
            </a:r>
          </a:p>
        </p:txBody>
      </p:sp>
    </p:spTree>
    <p:extLst>
      <p:ext uri="{BB962C8B-B14F-4D97-AF65-F5344CB8AC3E}">
        <p14:creationId xmlns:p14="http://schemas.microsoft.com/office/powerpoint/2010/main" val="1675720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838200" y="1343818"/>
            <a:ext cx="11087100" cy="4121414"/>
          </a:xfrm>
        </p:spPr>
        <p:txBody>
          <a:bodyPr rtlCol="0">
            <a:normAutofit/>
          </a:bodyPr>
          <a:lstStyle/>
          <a:p>
            <a:pPr>
              <a:lnSpc>
                <a:spcPct val="120000"/>
              </a:lnSpc>
              <a:buNone/>
              <a:defRPr/>
            </a:pPr>
            <a:r>
              <a:rPr lang="en-US" dirty="0"/>
              <a:t>Car parts site design—example user groups:</a:t>
            </a:r>
          </a:p>
          <a:p>
            <a:pPr lvl="1">
              <a:lnSpc>
                <a:spcPct val="120000"/>
              </a:lnSpc>
              <a:buNone/>
              <a:defRPr/>
            </a:pPr>
            <a:r>
              <a:rPr lang="en-US" sz="2800" dirty="0"/>
              <a:t>Professional car mechanics </a:t>
            </a:r>
          </a:p>
          <a:p>
            <a:pPr lvl="1">
              <a:lnSpc>
                <a:spcPct val="120000"/>
              </a:lnSpc>
              <a:buNone/>
              <a:defRPr/>
            </a:pPr>
            <a:r>
              <a:rPr lang="en-US" sz="2800" dirty="0"/>
              <a:t>Hobbyists and car enthusiasts </a:t>
            </a:r>
          </a:p>
          <a:p>
            <a:pPr lvl="1">
              <a:lnSpc>
                <a:spcPct val="120000"/>
              </a:lnSpc>
              <a:buNone/>
              <a:defRPr/>
            </a:pPr>
            <a:r>
              <a:rPr lang="en-US" sz="2800" dirty="0"/>
              <a:t>"Do It Yourself" car repair people</a:t>
            </a:r>
          </a:p>
          <a:p>
            <a:pPr lvl="1">
              <a:lnSpc>
                <a:spcPct val="120000"/>
              </a:lnSpc>
              <a:buNone/>
              <a:defRPr/>
            </a:pPr>
            <a:r>
              <a:rPr lang="en-US" sz="2800" dirty="0"/>
              <a:t>Suppliers and resellers of components </a:t>
            </a:r>
          </a:p>
        </p:txBody>
      </p:sp>
      <p:sp>
        <p:nvSpPr>
          <p:cNvPr id="3" name="Title 1">
            <a:extLst>
              <a:ext uri="{FF2B5EF4-FFF2-40B4-BE49-F238E27FC236}">
                <a16:creationId xmlns:a16="http://schemas.microsoft.com/office/drawing/2014/main" id="{FEB1DCB7-7467-4865-8E72-152851FCF5F3}"/>
              </a:ext>
            </a:extLst>
          </p:cNvPr>
          <p:cNvSpPr>
            <a:spLocks noGrp="1"/>
          </p:cNvSpPr>
          <p:nvPr>
            <p:ph type="title"/>
          </p:nvPr>
        </p:nvSpPr>
        <p:spPr>
          <a:xfrm>
            <a:off x="838200" y="18255"/>
            <a:ext cx="10515600" cy="1325563"/>
          </a:xfrm>
        </p:spPr>
        <p:txBody>
          <a:bodyPr rtlCol="0">
            <a:normAutofit/>
          </a:bodyPr>
          <a:lstStyle/>
          <a:p>
            <a:pPr>
              <a:defRPr/>
            </a:pPr>
            <a:r>
              <a:rPr lang="en-US" sz="4000" dirty="0">
                <a:ea typeface="ＭＳ Ｐゴシック" panose="020B0600070205080204" pitchFamily="34" charset="-128"/>
              </a:rPr>
              <a:t>In-class Activity</a:t>
            </a:r>
          </a:p>
        </p:txBody>
      </p:sp>
    </p:spTree>
    <p:extLst>
      <p:ext uri="{BB962C8B-B14F-4D97-AF65-F5344CB8AC3E}">
        <p14:creationId xmlns:p14="http://schemas.microsoft.com/office/powerpoint/2010/main" val="3631834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838200" y="1343818"/>
            <a:ext cx="11087100" cy="4121414"/>
          </a:xfrm>
        </p:spPr>
        <p:txBody>
          <a:bodyPr rtlCol="0">
            <a:normAutofit/>
          </a:bodyPr>
          <a:lstStyle/>
          <a:p>
            <a:pPr marL="0" indent="0">
              <a:lnSpc>
                <a:spcPct val="120000"/>
              </a:lnSpc>
              <a:buNone/>
              <a:defRPr/>
            </a:pPr>
            <a:r>
              <a:rPr lang="en-US" sz="3200" dirty="0"/>
              <a:t>Mechanics</a:t>
            </a:r>
            <a:endParaRPr lang="en-US" dirty="0"/>
          </a:p>
          <a:p>
            <a:pPr marL="0" indent="0">
              <a:lnSpc>
                <a:spcPct val="120000"/>
              </a:lnSpc>
              <a:buNone/>
              <a:defRPr/>
            </a:pPr>
            <a:r>
              <a:rPr lang="en-US" dirty="0"/>
              <a:t>Use: Search inventory by part</a:t>
            </a:r>
            <a:br>
              <a:rPr lang="en-US" dirty="0"/>
            </a:br>
            <a:r>
              <a:rPr lang="en-US" dirty="0"/>
              <a:t>number and availability</a:t>
            </a:r>
          </a:p>
          <a:p>
            <a:pPr marL="0" indent="0">
              <a:lnSpc>
                <a:spcPct val="120000"/>
              </a:lnSpc>
              <a:buNone/>
              <a:defRPr/>
            </a:pPr>
            <a:r>
              <a:rPr lang="en-US" sz="2800" dirty="0"/>
              <a:t>Major concern: Delivery speed</a:t>
            </a:r>
          </a:p>
        </p:txBody>
      </p:sp>
      <p:sp>
        <p:nvSpPr>
          <p:cNvPr id="3" name="Title 1">
            <a:extLst>
              <a:ext uri="{FF2B5EF4-FFF2-40B4-BE49-F238E27FC236}">
                <a16:creationId xmlns:a16="http://schemas.microsoft.com/office/drawing/2014/main" id="{FEB1DCB7-7467-4865-8E72-152851FCF5F3}"/>
              </a:ext>
            </a:extLst>
          </p:cNvPr>
          <p:cNvSpPr>
            <a:spLocks noGrp="1"/>
          </p:cNvSpPr>
          <p:nvPr>
            <p:ph type="title"/>
          </p:nvPr>
        </p:nvSpPr>
        <p:spPr>
          <a:xfrm>
            <a:off x="838200" y="18255"/>
            <a:ext cx="10515600" cy="1325563"/>
          </a:xfrm>
        </p:spPr>
        <p:txBody>
          <a:bodyPr rtlCol="0">
            <a:normAutofit/>
          </a:bodyPr>
          <a:lstStyle/>
          <a:p>
            <a:pPr>
              <a:defRPr/>
            </a:pPr>
            <a:r>
              <a:rPr lang="en-US" sz="4000" dirty="0">
                <a:ea typeface="ＭＳ Ｐゴシック" panose="020B0600070205080204" pitchFamily="34" charset="-128"/>
              </a:rPr>
              <a:t>In-class Activity</a:t>
            </a:r>
          </a:p>
        </p:txBody>
      </p:sp>
      <p:pic>
        <p:nvPicPr>
          <p:cNvPr id="16386" name="Picture 2">
            <a:extLst>
              <a:ext uri="{FF2B5EF4-FFF2-40B4-BE49-F238E27FC236}">
                <a16:creationId xmlns:a16="http://schemas.microsoft.com/office/drawing/2014/main" id="{E26E8F17-461F-49F9-8822-2EE2522CB5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5553" y="252090"/>
            <a:ext cx="6358501" cy="423211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2960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id="{6BB79004-4D99-4EB6-8FA2-B2DED5D672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5553" y="252090"/>
            <a:ext cx="6380507" cy="423211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6387" name="Rectangle 3"/>
          <p:cNvSpPr>
            <a:spLocks noGrp="1" noChangeArrowheads="1"/>
          </p:cNvSpPr>
          <p:nvPr>
            <p:ph idx="1"/>
          </p:nvPr>
        </p:nvSpPr>
        <p:spPr>
          <a:xfrm>
            <a:off x="838200" y="1343818"/>
            <a:ext cx="11087100" cy="4121414"/>
          </a:xfrm>
        </p:spPr>
        <p:txBody>
          <a:bodyPr rtlCol="0">
            <a:normAutofit/>
          </a:bodyPr>
          <a:lstStyle/>
          <a:p>
            <a:pPr marL="0" indent="0">
              <a:lnSpc>
                <a:spcPct val="120000"/>
              </a:lnSpc>
              <a:buNone/>
              <a:defRPr/>
            </a:pPr>
            <a:r>
              <a:rPr lang="en-US" sz="3200" dirty="0"/>
              <a:t>Hobbyists</a:t>
            </a:r>
            <a:endParaRPr lang="en-US" dirty="0"/>
          </a:p>
          <a:p>
            <a:pPr marL="0" indent="0">
              <a:lnSpc>
                <a:spcPct val="120000"/>
              </a:lnSpc>
              <a:buNone/>
              <a:defRPr/>
            </a:pPr>
            <a:r>
              <a:rPr lang="en-US" dirty="0"/>
              <a:t>Use: Search by make/model/</a:t>
            </a:r>
            <a:br>
              <a:rPr lang="en-US" dirty="0"/>
            </a:br>
            <a:r>
              <a:rPr lang="en-US" dirty="0"/>
              <a:t>year; getting the right part</a:t>
            </a:r>
          </a:p>
          <a:p>
            <a:pPr marL="0" indent="0">
              <a:lnSpc>
                <a:spcPct val="120000"/>
              </a:lnSpc>
              <a:buNone/>
              <a:defRPr/>
            </a:pPr>
            <a:r>
              <a:rPr lang="en-US" sz="2800" dirty="0"/>
              <a:t>Major concern: Getting the </a:t>
            </a:r>
            <a:br>
              <a:rPr lang="en-US" sz="2800" dirty="0"/>
            </a:br>
            <a:r>
              <a:rPr lang="en-US" sz="2800" dirty="0"/>
              <a:t>parts they want</a:t>
            </a:r>
          </a:p>
        </p:txBody>
      </p:sp>
      <p:sp>
        <p:nvSpPr>
          <p:cNvPr id="3" name="Title 1">
            <a:extLst>
              <a:ext uri="{FF2B5EF4-FFF2-40B4-BE49-F238E27FC236}">
                <a16:creationId xmlns:a16="http://schemas.microsoft.com/office/drawing/2014/main" id="{FEB1DCB7-7467-4865-8E72-152851FCF5F3}"/>
              </a:ext>
            </a:extLst>
          </p:cNvPr>
          <p:cNvSpPr>
            <a:spLocks noGrp="1"/>
          </p:cNvSpPr>
          <p:nvPr>
            <p:ph type="title"/>
          </p:nvPr>
        </p:nvSpPr>
        <p:spPr>
          <a:xfrm>
            <a:off x="838200" y="18255"/>
            <a:ext cx="10515600" cy="1325563"/>
          </a:xfrm>
        </p:spPr>
        <p:txBody>
          <a:bodyPr rtlCol="0">
            <a:normAutofit/>
          </a:bodyPr>
          <a:lstStyle/>
          <a:p>
            <a:pPr>
              <a:defRPr/>
            </a:pPr>
            <a:r>
              <a:rPr lang="en-US" sz="4000" dirty="0">
                <a:ea typeface="ＭＳ Ｐゴシック" panose="020B0600070205080204" pitchFamily="34" charset="-128"/>
              </a:rPr>
              <a:t>In-class Activity</a:t>
            </a:r>
          </a:p>
        </p:txBody>
      </p:sp>
    </p:spTree>
    <p:extLst>
      <p:ext uri="{BB962C8B-B14F-4D97-AF65-F5344CB8AC3E}">
        <p14:creationId xmlns:p14="http://schemas.microsoft.com/office/powerpoint/2010/main" val="698844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a:extLst>
              <a:ext uri="{FF2B5EF4-FFF2-40B4-BE49-F238E27FC236}">
                <a16:creationId xmlns:a16="http://schemas.microsoft.com/office/drawing/2014/main" id="{9CBB5749-8300-437E-A371-2F2CFEB528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5552" y="252089"/>
            <a:ext cx="6418895" cy="385133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6387" name="Rectangle 3"/>
          <p:cNvSpPr>
            <a:spLocks noGrp="1" noChangeArrowheads="1"/>
          </p:cNvSpPr>
          <p:nvPr>
            <p:ph idx="1"/>
          </p:nvPr>
        </p:nvSpPr>
        <p:spPr>
          <a:xfrm>
            <a:off x="838200" y="1343818"/>
            <a:ext cx="11087100" cy="4121414"/>
          </a:xfrm>
        </p:spPr>
        <p:txBody>
          <a:bodyPr rtlCol="0">
            <a:normAutofit/>
          </a:bodyPr>
          <a:lstStyle/>
          <a:p>
            <a:pPr marL="0" indent="0">
              <a:lnSpc>
                <a:spcPct val="120000"/>
              </a:lnSpc>
              <a:buNone/>
              <a:defRPr/>
            </a:pPr>
            <a:r>
              <a:rPr lang="en-US" sz="3200" dirty="0"/>
              <a:t>DIY</a:t>
            </a:r>
            <a:endParaRPr lang="en-US" dirty="0"/>
          </a:p>
          <a:p>
            <a:pPr marL="0" indent="0">
              <a:lnSpc>
                <a:spcPct val="120000"/>
              </a:lnSpc>
              <a:buNone/>
              <a:defRPr/>
            </a:pPr>
            <a:r>
              <a:rPr lang="en-US" dirty="0"/>
              <a:t>Use: Finding parts by pictures /</a:t>
            </a:r>
            <a:br>
              <a:rPr lang="en-US" dirty="0"/>
            </a:br>
            <a:r>
              <a:rPr lang="en-US" dirty="0"/>
              <a:t>tutorials</a:t>
            </a:r>
          </a:p>
          <a:p>
            <a:pPr marL="0" indent="0">
              <a:lnSpc>
                <a:spcPct val="120000"/>
              </a:lnSpc>
              <a:buNone/>
              <a:defRPr/>
            </a:pPr>
            <a:r>
              <a:rPr lang="en-US" sz="2800" dirty="0"/>
              <a:t>Major concern: Price</a:t>
            </a:r>
          </a:p>
        </p:txBody>
      </p:sp>
      <p:sp>
        <p:nvSpPr>
          <p:cNvPr id="3" name="Title 1">
            <a:extLst>
              <a:ext uri="{FF2B5EF4-FFF2-40B4-BE49-F238E27FC236}">
                <a16:creationId xmlns:a16="http://schemas.microsoft.com/office/drawing/2014/main" id="{FEB1DCB7-7467-4865-8E72-152851FCF5F3}"/>
              </a:ext>
            </a:extLst>
          </p:cNvPr>
          <p:cNvSpPr>
            <a:spLocks noGrp="1"/>
          </p:cNvSpPr>
          <p:nvPr>
            <p:ph type="title"/>
          </p:nvPr>
        </p:nvSpPr>
        <p:spPr>
          <a:xfrm>
            <a:off x="838200" y="18255"/>
            <a:ext cx="10515600" cy="1325563"/>
          </a:xfrm>
        </p:spPr>
        <p:txBody>
          <a:bodyPr rtlCol="0">
            <a:normAutofit/>
          </a:bodyPr>
          <a:lstStyle/>
          <a:p>
            <a:pPr>
              <a:defRPr/>
            </a:pPr>
            <a:r>
              <a:rPr lang="en-US" sz="4000" dirty="0">
                <a:ea typeface="ＭＳ Ｐゴシック" panose="020B0600070205080204" pitchFamily="34" charset="-128"/>
              </a:rPr>
              <a:t>In-class Activity</a:t>
            </a:r>
          </a:p>
        </p:txBody>
      </p:sp>
    </p:spTree>
    <p:extLst>
      <p:ext uri="{BB962C8B-B14F-4D97-AF65-F5344CB8AC3E}">
        <p14:creationId xmlns:p14="http://schemas.microsoft.com/office/powerpoint/2010/main" val="492133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838200" y="1343818"/>
            <a:ext cx="11087100" cy="767036"/>
          </a:xfrm>
        </p:spPr>
        <p:txBody>
          <a:bodyPr rtlCol="0">
            <a:normAutofit/>
          </a:bodyPr>
          <a:lstStyle/>
          <a:p>
            <a:pPr>
              <a:lnSpc>
                <a:spcPct val="120000"/>
              </a:lnSpc>
              <a:buNone/>
              <a:defRPr/>
            </a:pPr>
            <a:r>
              <a:rPr lang="en-US" dirty="0"/>
              <a:t>Did anyone notice anything peculiar about the preceding three photographs?</a:t>
            </a:r>
            <a:endParaRPr lang="en-US" sz="2800" dirty="0"/>
          </a:p>
        </p:txBody>
      </p:sp>
      <p:sp>
        <p:nvSpPr>
          <p:cNvPr id="3" name="Title 1">
            <a:extLst>
              <a:ext uri="{FF2B5EF4-FFF2-40B4-BE49-F238E27FC236}">
                <a16:creationId xmlns:a16="http://schemas.microsoft.com/office/drawing/2014/main" id="{FEB1DCB7-7467-4865-8E72-152851FCF5F3}"/>
              </a:ext>
            </a:extLst>
          </p:cNvPr>
          <p:cNvSpPr>
            <a:spLocks noGrp="1"/>
          </p:cNvSpPr>
          <p:nvPr>
            <p:ph type="title"/>
          </p:nvPr>
        </p:nvSpPr>
        <p:spPr>
          <a:xfrm>
            <a:off x="838200" y="18255"/>
            <a:ext cx="10515600" cy="1325563"/>
          </a:xfrm>
        </p:spPr>
        <p:txBody>
          <a:bodyPr rtlCol="0">
            <a:normAutofit/>
          </a:bodyPr>
          <a:lstStyle/>
          <a:p>
            <a:pPr>
              <a:defRPr/>
            </a:pPr>
            <a:r>
              <a:rPr lang="en-US" sz="4000" dirty="0">
                <a:ea typeface="ＭＳ Ｐゴシック" panose="020B0600070205080204" pitchFamily="34" charset="-128"/>
              </a:rPr>
              <a:t>In-class Activity</a:t>
            </a:r>
          </a:p>
        </p:txBody>
      </p:sp>
      <p:sp>
        <p:nvSpPr>
          <p:cNvPr id="4" name="Rectangle 3">
            <a:extLst>
              <a:ext uri="{FF2B5EF4-FFF2-40B4-BE49-F238E27FC236}">
                <a16:creationId xmlns:a16="http://schemas.microsoft.com/office/drawing/2014/main" id="{D4BDD2AA-076A-426F-8811-3ECCCCD25B83}"/>
              </a:ext>
            </a:extLst>
          </p:cNvPr>
          <p:cNvSpPr txBox="1">
            <a:spLocks noChangeArrowheads="1"/>
          </p:cNvSpPr>
          <p:nvPr/>
        </p:nvSpPr>
        <p:spPr>
          <a:xfrm>
            <a:off x="838200" y="2169508"/>
            <a:ext cx="11087100" cy="34533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rbel Light" panose="020B03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Light" panose="020B03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bel Light" panose="020B03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Light" panose="020B03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Light" panose="020B03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Font typeface="Arial" panose="020B0604020202020204" pitchFamily="34" charset="0"/>
              <a:buNone/>
              <a:defRPr/>
            </a:pPr>
            <a:r>
              <a:rPr lang="en-US" dirty="0"/>
              <a:t>That’s right! They were all male</a:t>
            </a:r>
          </a:p>
          <a:p>
            <a:pPr marL="0" indent="0">
              <a:lnSpc>
                <a:spcPct val="120000"/>
              </a:lnSpc>
              <a:buFont typeface="Arial" panose="020B0604020202020204" pitchFamily="34" charset="0"/>
              <a:buNone/>
              <a:defRPr/>
            </a:pPr>
            <a:r>
              <a:rPr lang="en-US" dirty="0"/>
              <a:t>While it is not safe to assume that no women are interested in cars or are professional mechanics, I think we can agree that it is primarily the domain of men</a:t>
            </a:r>
          </a:p>
        </p:txBody>
      </p:sp>
    </p:spTree>
    <p:extLst>
      <p:ext uri="{BB962C8B-B14F-4D97-AF65-F5344CB8AC3E}">
        <p14:creationId xmlns:p14="http://schemas.microsoft.com/office/powerpoint/2010/main" val="195958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rtlCol="0">
            <a:normAutofit/>
          </a:bodyPr>
          <a:lstStyle/>
          <a:p>
            <a:pPr>
              <a:defRPr/>
            </a:pPr>
            <a:r>
              <a:rPr lang="en-US" sz="4000" dirty="0">
                <a:ea typeface="ＭＳ Ｐゴシック" panose="020B0600070205080204" pitchFamily="34" charset="-128"/>
              </a:rPr>
              <a:t>Prioritizing</a:t>
            </a:r>
            <a:endParaRPr lang="en-US" dirty="0">
              <a:ea typeface="ＭＳ Ｐゴシック" panose="020B0600070205080204" pitchFamily="34" charset="-128"/>
            </a:endParaRPr>
          </a:p>
        </p:txBody>
      </p:sp>
      <p:sp>
        <p:nvSpPr>
          <p:cNvPr id="17411" name="Content Placeholder 2"/>
          <p:cNvSpPr>
            <a:spLocks noGrp="1"/>
          </p:cNvSpPr>
          <p:nvPr>
            <p:ph idx="1"/>
          </p:nvPr>
        </p:nvSpPr>
        <p:spPr>
          <a:xfrm>
            <a:off x="838200" y="1343025"/>
            <a:ext cx="11029122" cy="4351338"/>
          </a:xfrm>
        </p:spPr>
        <p:txBody>
          <a:bodyPr/>
          <a:lstStyle/>
          <a:p>
            <a:pPr marL="0" indent="0" eaLnBrk="1" hangingPunct="1">
              <a:spcAft>
                <a:spcPts val="600"/>
              </a:spcAft>
              <a:buNone/>
            </a:pPr>
            <a:r>
              <a:rPr lang="en-US" altLang="en-US" dirty="0"/>
              <a:t>Oops! Did we forget one? What about resellers?</a:t>
            </a:r>
          </a:p>
          <a:p>
            <a:pPr marL="0" indent="0" eaLnBrk="1" hangingPunct="1">
              <a:spcAft>
                <a:spcPts val="600"/>
              </a:spcAft>
              <a:buNone/>
            </a:pPr>
            <a:r>
              <a:rPr lang="en-US" altLang="en-US" dirty="0"/>
              <a:t>Creating user profiles or personas helps us to know who to target (and who </a:t>
            </a:r>
            <a:r>
              <a:rPr lang="en-US" altLang="en-US" i="1" dirty="0"/>
              <a:t>not</a:t>
            </a:r>
            <a:r>
              <a:rPr lang="en-US" altLang="en-US" dirty="0"/>
              <a:t> to target) in our design</a:t>
            </a:r>
          </a:p>
          <a:p>
            <a:pPr marL="0" indent="0" eaLnBrk="1" hangingPunct="1">
              <a:spcAft>
                <a:spcPts val="600"/>
              </a:spcAft>
              <a:buNone/>
            </a:pPr>
            <a:r>
              <a:rPr lang="en-US" altLang="en-US" dirty="0"/>
              <a:t>May be helpful to rank or prioritize different groups</a:t>
            </a:r>
          </a:p>
          <a:p>
            <a:pPr marL="457200" lvl="1" indent="0" eaLnBrk="1" hangingPunct="1">
              <a:spcAft>
                <a:spcPts val="600"/>
              </a:spcAft>
              <a:buNone/>
            </a:pPr>
            <a:r>
              <a:rPr lang="en-US" altLang="en-US" dirty="0"/>
              <a:t>Although component resellers might be interested in visiting our site, our hypothetical client is not particularly interested in dealing with them, so we're not going to incorporate them into our design. So we can omit them from the design process</a:t>
            </a:r>
          </a:p>
          <a:p>
            <a:pPr marL="0" indent="0" eaLnBrk="1" hangingPunct="1">
              <a:spcAft>
                <a:spcPts val="600"/>
              </a:spcAft>
              <a:buNone/>
            </a:pPr>
            <a:r>
              <a:rPr lang="en-US" altLang="en-US" dirty="0"/>
              <a:t>Remember, the </a:t>
            </a:r>
            <a:r>
              <a:rPr lang="en-US" altLang="en-US" i="1" dirty="0"/>
              <a:t>designer</a:t>
            </a:r>
            <a:r>
              <a:rPr lang="en-US" altLang="en-US" dirty="0"/>
              <a:t> is not making the decisions.  The designer is working with </a:t>
            </a:r>
            <a:r>
              <a:rPr lang="en-US" altLang="en-US" i="1" dirty="0"/>
              <a:t>client</a:t>
            </a:r>
            <a:r>
              <a:rPr lang="en-US" altLang="en-US" dirty="0"/>
              <a:t> to build user profiles and associated prioritization</a:t>
            </a:r>
          </a:p>
        </p:txBody>
      </p:sp>
    </p:spTree>
    <p:extLst>
      <p:ext uri="{BB962C8B-B14F-4D97-AF65-F5344CB8AC3E}">
        <p14:creationId xmlns:p14="http://schemas.microsoft.com/office/powerpoint/2010/main" val="638337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rtlCol="0">
            <a:normAutofit/>
          </a:bodyPr>
          <a:lstStyle/>
          <a:p>
            <a:pPr>
              <a:defRPr/>
            </a:pPr>
            <a:r>
              <a:rPr lang="en-US" sz="4000" dirty="0">
                <a:ea typeface="ＭＳ Ｐゴシック" panose="020B0600070205080204" pitchFamily="34" charset="-128"/>
              </a:rPr>
              <a:t>Audience Splitting</a:t>
            </a:r>
          </a:p>
        </p:txBody>
      </p:sp>
      <p:sp>
        <p:nvSpPr>
          <p:cNvPr id="18435" name="Content Placeholder 2"/>
          <p:cNvSpPr>
            <a:spLocks noGrp="1"/>
          </p:cNvSpPr>
          <p:nvPr>
            <p:ph idx="1"/>
          </p:nvPr>
        </p:nvSpPr>
        <p:spPr/>
        <p:txBody>
          <a:bodyPr/>
          <a:lstStyle/>
          <a:p>
            <a:pPr marL="0" indent="0" eaLnBrk="1" hangingPunct="1">
              <a:spcAft>
                <a:spcPts val="1200"/>
              </a:spcAft>
              <a:buNone/>
            </a:pPr>
            <a:r>
              <a:rPr lang="en-US" altLang="en-US" dirty="0"/>
              <a:t>May be possible to explicitly target different user groups and partition presentation relevant for each group.</a:t>
            </a:r>
          </a:p>
          <a:p>
            <a:pPr marL="457200" lvl="1" indent="0" eaLnBrk="1" hangingPunct="1">
              <a:spcAft>
                <a:spcPts val="1200"/>
              </a:spcAft>
              <a:buNone/>
            </a:pPr>
            <a:r>
              <a:rPr lang="en-US" altLang="en-US" dirty="0">
                <a:hlinkClick r:id="rId3"/>
              </a:rPr>
              <a:t>http://www.etsu.edu</a:t>
            </a:r>
            <a:endParaRPr lang="en-US" altLang="en-US" dirty="0"/>
          </a:p>
        </p:txBody>
      </p:sp>
    </p:spTree>
    <p:extLst>
      <p:ext uri="{BB962C8B-B14F-4D97-AF65-F5344CB8AC3E}">
        <p14:creationId xmlns:p14="http://schemas.microsoft.com/office/powerpoint/2010/main" val="958702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rtlCol="0">
            <a:normAutofit/>
          </a:bodyPr>
          <a:lstStyle/>
          <a:p>
            <a:pPr>
              <a:defRPr/>
            </a:pPr>
            <a:r>
              <a:rPr lang="en-US" sz="4000" dirty="0">
                <a:ea typeface="ＭＳ Ｐゴシック" panose="020B0600070205080204" pitchFamily="34" charset="-128"/>
              </a:rPr>
              <a:t>Benefits of Understanding Site Users</a:t>
            </a:r>
          </a:p>
        </p:txBody>
      </p:sp>
      <p:sp>
        <p:nvSpPr>
          <p:cNvPr id="19459" name="Content Placeholder 2"/>
          <p:cNvSpPr>
            <a:spLocks noGrp="1"/>
          </p:cNvSpPr>
          <p:nvPr>
            <p:ph idx="1"/>
          </p:nvPr>
        </p:nvSpPr>
        <p:spPr>
          <a:xfrm>
            <a:off x="838200" y="1457325"/>
            <a:ext cx="10515600" cy="4351338"/>
          </a:xfrm>
        </p:spPr>
        <p:txBody>
          <a:bodyPr>
            <a:normAutofit/>
          </a:bodyPr>
          <a:lstStyle/>
          <a:p>
            <a:pPr marL="0" indent="0" eaLnBrk="1" hangingPunct="1">
              <a:spcAft>
                <a:spcPts val="1200"/>
              </a:spcAft>
              <a:buNone/>
            </a:pPr>
            <a:r>
              <a:rPr lang="en-US" altLang="en-US" dirty="0"/>
              <a:t>Building user personas and groups can aid in determining:</a:t>
            </a:r>
          </a:p>
          <a:p>
            <a:pPr marL="457200" lvl="1" indent="0" eaLnBrk="1" hangingPunct="1">
              <a:spcAft>
                <a:spcPts val="1200"/>
              </a:spcAft>
              <a:buNone/>
            </a:pPr>
            <a:r>
              <a:rPr lang="en-US" altLang="en-US" dirty="0"/>
              <a:t>Overall tone, personality, and attitude of site</a:t>
            </a:r>
          </a:p>
          <a:p>
            <a:pPr marL="457200" lvl="1" indent="0" eaLnBrk="1" hangingPunct="1">
              <a:spcAft>
                <a:spcPts val="1200"/>
              </a:spcAft>
              <a:buNone/>
            </a:pPr>
            <a:r>
              <a:rPr lang="en-US" altLang="en-US" dirty="0"/>
              <a:t>Organizational structure of site, navigation</a:t>
            </a:r>
          </a:p>
          <a:p>
            <a:pPr marL="457200" lvl="1" indent="0" eaLnBrk="1" hangingPunct="1">
              <a:spcAft>
                <a:spcPts val="1200"/>
              </a:spcAft>
              <a:buNone/>
            </a:pPr>
            <a:r>
              <a:rPr lang="en-US" altLang="en-US" dirty="0"/>
              <a:t>Text, terminology/jargon, writing style</a:t>
            </a:r>
          </a:p>
          <a:p>
            <a:pPr marL="457200" lvl="1" indent="0" eaLnBrk="1" hangingPunct="1">
              <a:spcAft>
                <a:spcPts val="1200"/>
              </a:spcAft>
              <a:buNone/>
            </a:pPr>
            <a:r>
              <a:rPr lang="en-US" altLang="en-US" dirty="0"/>
              <a:t>Appropriate pictures and graphics</a:t>
            </a:r>
          </a:p>
          <a:p>
            <a:pPr marL="457200" lvl="1" indent="0" eaLnBrk="1" hangingPunct="1">
              <a:spcAft>
                <a:spcPts val="1200"/>
              </a:spcAft>
              <a:buNone/>
            </a:pPr>
            <a:r>
              <a:rPr lang="en-US" altLang="en-US" dirty="0"/>
              <a:t>Functional features of site</a:t>
            </a:r>
          </a:p>
          <a:p>
            <a:pPr eaLnBrk="1" hangingPunct="1"/>
            <a:endParaRPr lang="en-US" altLang="en-US" sz="3200" dirty="0"/>
          </a:p>
        </p:txBody>
      </p:sp>
    </p:spTree>
    <p:extLst>
      <p:ext uri="{BB962C8B-B14F-4D97-AF65-F5344CB8AC3E}">
        <p14:creationId xmlns:p14="http://schemas.microsoft.com/office/powerpoint/2010/main" val="1978738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0070C0"/>
                </a:solidFill>
                <a:latin typeface="Courier New" panose="02070309020205020404" pitchFamily="49" charset="0"/>
                <a:cs typeface="Courier New" panose="02070309020205020404" pitchFamily="49" charset="0"/>
              </a:rPr>
              <a:t>href</a:t>
            </a:r>
            <a:r>
              <a:rPr lang="en-US" dirty="0"/>
              <a:t> - Two types</a:t>
            </a:r>
          </a:p>
        </p:txBody>
      </p:sp>
      <p:sp>
        <p:nvSpPr>
          <p:cNvPr id="3" name="Content Placeholder 2"/>
          <p:cNvSpPr>
            <a:spLocks noGrp="1"/>
          </p:cNvSpPr>
          <p:nvPr>
            <p:ph idx="1"/>
          </p:nvPr>
        </p:nvSpPr>
        <p:spPr>
          <a:xfrm>
            <a:off x="838200" y="1825625"/>
            <a:ext cx="11150600" cy="4667250"/>
          </a:xfrm>
        </p:spPr>
        <p:txBody>
          <a:bodyPr/>
          <a:lstStyle/>
          <a:p>
            <a:pPr marL="0" indent="0">
              <a:spcAft>
                <a:spcPts val="600"/>
              </a:spcAft>
              <a:buNone/>
            </a:pPr>
            <a:r>
              <a:rPr lang="en-US" dirty="0"/>
              <a:t>There are two types of hypertext references -</a:t>
            </a:r>
          </a:p>
          <a:p>
            <a:pPr marL="0" indent="0">
              <a:spcAft>
                <a:spcPts val="600"/>
              </a:spcAft>
              <a:buNone/>
            </a:pPr>
            <a:r>
              <a:rPr lang="en-US" dirty="0"/>
              <a:t>An </a:t>
            </a:r>
            <a:r>
              <a:rPr lang="en-US" b="1" dirty="0">
                <a:solidFill>
                  <a:srgbClr val="FF0000"/>
                </a:solidFill>
              </a:rPr>
              <a:t>absolute</a:t>
            </a:r>
            <a:r>
              <a:rPr lang="en-US" dirty="0"/>
              <a:t> URL - points to another web site (like </a:t>
            </a:r>
            <a:r>
              <a:rPr lang="en-US" b="1" dirty="0" err="1">
                <a:solidFill>
                  <a:srgbClr val="FF0000"/>
                </a:solidFill>
                <a:latin typeface="Courier New" panose="02070309020205020404" pitchFamily="49" charset="0"/>
                <a:cs typeface="Courier New" panose="02070309020205020404" pitchFamily="49" charset="0"/>
              </a:rPr>
              <a:t>href</a:t>
            </a:r>
            <a:r>
              <a:rPr lang="en-US" b="1" dirty="0">
                <a:latin typeface="Courier New" panose="02070309020205020404" pitchFamily="49" charset="0"/>
                <a:cs typeface="Courier New" panose="02070309020205020404" pitchFamily="49" charset="0"/>
              </a:rPr>
              <a:t>=</a:t>
            </a:r>
            <a:r>
              <a:rPr lang="en-US" b="1" dirty="0">
                <a:solidFill>
                  <a:srgbClr val="7030A0"/>
                </a:solidFill>
                <a:latin typeface="Courier New" panose="02070309020205020404" pitchFamily="49" charset="0"/>
                <a:cs typeface="Courier New" panose="02070309020205020404" pitchFamily="49" charset="0"/>
              </a:rPr>
              <a:t>"http://www.example.com/default.html"</a:t>
            </a:r>
            <a:r>
              <a:rPr lang="en-US" dirty="0"/>
              <a:t>)</a:t>
            </a:r>
          </a:p>
          <a:p>
            <a:pPr marL="0" indent="0">
              <a:spcAft>
                <a:spcPts val="600"/>
              </a:spcAft>
              <a:buNone/>
            </a:pPr>
            <a:r>
              <a:rPr lang="en-US" dirty="0"/>
              <a:t>A </a:t>
            </a:r>
            <a:r>
              <a:rPr lang="en-US" b="1" dirty="0">
                <a:solidFill>
                  <a:srgbClr val="FF0000"/>
                </a:solidFill>
              </a:rPr>
              <a:t>relative</a:t>
            </a:r>
            <a:r>
              <a:rPr lang="en-US" dirty="0"/>
              <a:t> URL - points to a file within a web site (like </a:t>
            </a:r>
            <a:r>
              <a:rPr lang="en-US" b="1" dirty="0" err="1">
                <a:solidFill>
                  <a:srgbClr val="FF0000"/>
                </a:solidFill>
                <a:latin typeface="Courier New" panose="02070309020205020404" pitchFamily="49" charset="0"/>
                <a:cs typeface="Courier New" panose="02070309020205020404" pitchFamily="49" charset="0"/>
              </a:rPr>
              <a:t>href</a:t>
            </a:r>
            <a:r>
              <a:rPr lang="en-US" b="1" dirty="0">
                <a:latin typeface="Courier New" panose="02070309020205020404" pitchFamily="49" charset="0"/>
                <a:cs typeface="Courier New" panose="02070309020205020404" pitchFamily="49" charset="0"/>
              </a:rPr>
              <a:t>=</a:t>
            </a:r>
            <a:r>
              <a:rPr lang="en-US" b="1" dirty="0">
                <a:solidFill>
                  <a:srgbClr val="7030A0"/>
                </a:solidFill>
                <a:latin typeface="Courier New" panose="02070309020205020404" pitchFamily="49" charset="0"/>
                <a:cs typeface="Courier New" panose="02070309020205020404" pitchFamily="49" charset="0"/>
              </a:rPr>
              <a:t>"default.html"</a:t>
            </a:r>
            <a:r>
              <a:rPr lang="en-US" dirty="0"/>
              <a:t>)</a:t>
            </a:r>
          </a:p>
          <a:p>
            <a:pPr marL="0" indent="0">
              <a:spcAft>
                <a:spcPts val="600"/>
              </a:spcAft>
              <a:buNone/>
            </a:pPr>
            <a:r>
              <a:rPr lang="en-US" dirty="0"/>
              <a:t>* We can also link to an element with a specified id within the page (like </a:t>
            </a:r>
            <a:r>
              <a:rPr lang="en-US" dirty="0" err="1"/>
              <a:t>href</a:t>
            </a:r>
            <a:r>
              <a:rPr lang="en-US" dirty="0"/>
              <a:t>="#top")</a:t>
            </a:r>
          </a:p>
          <a:p>
            <a:pPr marL="0" indent="0">
              <a:spcAft>
                <a:spcPts val="600"/>
              </a:spcAft>
              <a:buNone/>
            </a:pPr>
            <a:r>
              <a:rPr lang="en-US" dirty="0"/>
              <a:t>Other protocols (like https://, ftp://, mailto:, file:, etc..)</a:t>
            </a:r>
          </a:p>
        </p:txBody>
      </p:sp>
    </p:spTree>
    <p:extLst>
      <p:ext uri="{BB962C8B-B14F-4D97-AF65-F5344CB8AC3E}">
        <p14:creationId xmlns:p14="http://schemas.microsoft.com/office/powerpoint/2010/main" val="1038201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Requirements Gathering</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03784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rtlCol="0">
            <a:normAutofit/>
          </a:bodyPr>
          <a:lstStyle/>
          <a:p>
            <a:pPr>
              <a:defRPr/>
            </a:pPr>
            <a:r>
              <a:rPr lang="en-US" sz="4000" dirty="0">
                <a:ea typeface="ＭＳ Ｐゴシック" panose="020B0600070205080204" pitchFamily="34" charset="-128"/>
              </a:rPr>
              <a:t>Requirements</a:t>
            </a:r>
            <a:endParaRPr lang="en-US" dirty="0">
              <a:ea typeface="ＭＳ Ｐゴシック" panose="020B0600070205080204" pitchFamily="34" charset="-128"/>
            </a:endParaRPr>
          </a:p>
        </p:txBody>
      </p:sp>
      <p:sp>
        <p:nvSpPr>
          <p:cNvPr id="8195" name="Rectangle 3"/>
          <p:cNvSpPr>
            <a:spLocks noGrp="1" noChangeArrowheads="1"/>
          </p:cNvSpPr>
          <p:nvPr>
            <p:ph idx="1"/>
          </p:nvPr>
        </p:nvSpPr>
        <p:spPr>
          <a:xfrm>
            <a:off x="685800" y="1392767"/>
            <a:ext cx="9964003" cy="5012265"/>
          </a:xfrm>
        </p:spPr>
        <p:txBody>
          <a:bodyPr rtlCol="0">
            <a:normAutofit/>
          </a:bodyPr>
          <a:lstStyle/>
          <a:p>
            <a:pPr marL="0" indent="0">
              <a:spcAft>
                <a:spcPts val="600"/>
              </a:spcAft>
              <a:buNone/>
              <a:defRPr/>
            </a:pPr>
            <a:r>
              <a:rPr lang="en-US" sz="2400" dirty="0">
                <a:solidFill>
                  <a:schemeClr val="tx1"/>
                </a:solidFill>
              </a:rPr>
              <a:t>Requirements: those elements that must be present in our final product to achieve success</a:t>
            </a:r>
          </a:p>
          <a:p>
            <a:pPr marL="0" indent="0">
              <a:spcAft>
                <a:spcPts val="600"/>
              </a:spcAft>
              <a:buNone/>
              <a:defRPr/>
            </a:pPr>
            <a:r>
              <a:rPr lang="en-US" sz="2400" dirty="0">
                <a:solidFill>
                  <a:schemeClr val="tx1"/>
                </a:solidFill>
              </a:rPr>
              <a:t>General requirements may come from the designer, but specific requirements come from end users and customers</a:t>
            </a:r>
          </a:p>
        </p:txBody>
      </p:sp>
    </p:spTree>
    <p:extLst>
      <p:ext uri="{BB962C8B-B14F-4D97-AF65-F5344CB8AC3E}">
        <p14:creationId xmlns:p14="http://schemas.microsoft.com/office/powerpoint/2010/main" val="4047836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rtlCol="0">
            <a:normAutofit/>
          </a:bodyPr>
          <a:lstStyle/>
          <a:p>
            <a:pPr>
              <a:defRPr/>
            </a:pPr>
            <a:r>
              <a:rPr lang="en-US" sz="4000" dirty="0">
                <a:ea typeface="ＭＳ Ｐゴシック" panose="020B0600070205080204" pitchFamily="34" charset="-128"/>
              </a:rPr>
              <a:t>Requirements</a:t>
            </a:r>
            <a:endParaRPr lang="en-US" dirty="0">
              <a:ea typeface="ＭＳ Ｐゴシック" panose="020B0600070205080204" pitchFamily="34" charset="-128"/>
            </a:endParaRPr>
          </a:p>
        </p:txBody>
      </p:sp>
      <p:sp>
        <p:nvSpPr>
          <p:cNvPr id="8195" name="Rectangle 3"/>
          <p:cNvSpPr>
            <a:spLocks noGrp="1" noChangeArrowheads="1"/>
          </p:cNvSpPr>
          <p:nvPr>
            <p:ph idx="1"/>
          </p:nvPr>
        </p:nvSpPr>
        <p:spPr>
          <a:xfrm>
            <a:off x="806355" y="1929580"/>
            <a:ext cx="11353800" cy="3929860"/>
          </a:xfrm>
        </p:spPr>
        <p:txBody>
          <a:bodyPr rtlCol="0">
            <a:normAutofit/>
          </a:bodyPr>
          <a:lstStyle/>
          <a:p>
            <a:pPr marL="0" lvl="1" indent="0">
              <a:spcAft>
                <a:spcPts val="600"/>
              </a:spcAft>
              <a:buNone/>
              <a:defRPr/>
            </a:pPr>
            <a:r>
              <a:rPr lang="en-US" sz="2400" dirty="0">
                <a:solidFill>
                  <a:schemeClr val="tx1"/>
                </a:solidFill>
              </a:rPr>
              <a:t>Designer:</a:t>
            </a:r>
          </a:p>
          <a:p>
            <a:pPr marL="458788" lvl="2" indent="0">
              <a:spcAft>
                <a:spcPts val="600"/>
              </a:spcAft>
              <a:buNone/>
              <a:defRPr/>
            </a:pPr>
            <a:r>
              <a:rPr lang="en-US" sz="2000" dirty="0">
                <a:solidFill>
                  <a:schemeClr val="tx1"/>
                </a:solidFill>
              </a:rPr>
              <a:t>Site must have correct utility </a:t>
            </a:r>
            <a:br>
              <a:rPr lang="en-US" sz="2000" dirty="0">
                <a:solidFill>
                  <a:schemeClr val="tx1"/>
                </a:solidFill>
              </a:rPr>
            </a:br>
            <a:r>
              <a:rPr lang="en-US" sz="2000" dirty="0">
                <a:solidFill>
                  <a:schemeClr val="tx1"/>
                </a:solidFill>
              </a:rPr>
              <a:t>and be usable</a:t>
            </a:r>
          </a:p>
          <a:p>
            <a:pPr marL="0" lvl="1" indent="0">
              <a:spcAft>
                <a:spcPts val="600"/>
              </a:spcAft>
              <a:buNone/>
              <a:defRPr/>
            </a:pPr>
            <a:r>
              <a:rPr lang="en-US" sz="2400" dirty="0">
                <a:solidFill>
                  <a:schemeClr val="tx1"/>
                </a:solidFill>
              </a:rPr>
              <a:t>My customer (site owner):</a:t>
            </a:r>
          </a:p>
          <a:p>
            <a:pPr marL="458788" lvl="2" indent="0">
              <a:spcAft>
                <a:spcPts val="600"/>
              </a:spcAft>
              <a:buNone/>
              <a:defRPr/>
            </a:pPr>
            <a:r>
              <a:rPr lang="en-US" sz="2000" dirty="0">
                <a:solidFill>
                  <a:schemeClr val="tx1"/>
                </a:solidFill>
              </a:rPr>
              <a:t>Site must allow the sale of </a:t>
            </a:r>
            <a:br>
              <a:rPr lang="en-US" sz="2000" dirty="0">
                <a:solidFill>
                  <a:schemeClr val="tx1"/>
                </a:solidFill>
              </a:rPr>
            </a:br>
            <a:r>
              <a:rPr lang="en-US" sz="2000" dirty="0">
                <a:solidFill>
                  <a:schemeClr val="tx1"/>
                </a:solidFill>
              </a:rPr>
              <a:t>products</a:t>
            </a:r>
          </a:p>
          <a:p>
            <a:pPr marL="0" lvl="1" indent="0">
              <a:spcAft>
                <a:spcPts val="600"/>
              </a:spcAft>
              <a:buNone/>
              <a:defRPr/>
            </a:pPr>
            <a:r>
              <a:rPr lang="en-US" sz="2400" dirty="0">
                <a:solidFill>
                  <a:schemeClr val="tx1"/>
                </a:solidFill>
              </a:rPr>
              <a:t>Site end user:</a:t>
            </a:r>
          </a:p>
          <a:p>
            <a:pPr marL="458788" lvl="2" indent="0">
              <a:spcAft>
                <a:spcPts val="600"/>
              </a:spcAft>
              <a:buNone/>
              <a:defRPr/>
            </a:pPr>
            <a:r>
              <a:rPr lang="en-US" sz="2000" dirty="0">
                <a:solidFill>
                  <a:schemeClr val="tx1"/>
                </a:solidFill>
              </a:rPr>
              <a:t>Site must allow me to select </a:t>
            </a:r>
            <a:br>
              <a:rPr lang="en-US" sz="2000" dirty="0">
                <a:solidFill>
                  <a:schemeClr val="tx1"/>
                </a:solidFill>
              </a:rPr>
            </a:br>
            <a:r>
              <a:rPr lang="en-US" sz="2000" dirty="0">
                <a:solidFill>
                  <a:schemeClr val="tx1"/>
                </a:solidFill>
              </a:rPr>
              <a:t>products by browsing by color, style, product name, or size</a:t>
            </a:r>
          </a:p>
        </p:txBody>
      </p:sp>
      <p:pic>
        <p:nvPicPr>
          <p:cNvPr id="21506" name="Picture 2">
            <a:extLst>
              <a:ext uri="{FF2B5EF4-FFF2-40B4-BE49-F238E27FC236}">
                <a16:creationId xmlns:a16="http://schemas.microsoft.com/office/drawing/2014/main" id="{A31EE0C5-6E95-4AD6-B499-457C0C5FDB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7785" y="724682"/>
            <a:ext cx="7032008" cy="397208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711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rtlCol="0">
            <a:normAutofit/>
          </a:bodyPr>
          <a:lstStyle/>
          <a:p>
            <a:pPr>
              <a:defRPr/>
            </a:pPr>
            <a:r>
              <a:rPr lang="en-US" sz="4000" dirty="0">
                <a:ea typeface="ＭＳ Ｐゴシック" panose="020B0600070205080204" pitchFamily="34" charset="-128"/>
              </a:rPr>
              <a:t>User Requirements Elicitation</a:t>
            </a:r>
          </a:p>
        </p:txBody>
      </p:sp>
      <p:sp>
        <p:nvSpPr>
          <p:cNvPr id="12291" name="Rectangle 3"/>
          <p:cNvSpPr>
            <a:spLocks noGrp="1" noChangeArrowheads="1"/>
          </p:cNvSpPr>
          <p:nvPr>
            <p:ph idx="1"/>
          </p:nvPr>
        </p:nvSpPr>
        <p:spPr>
          <a:xfrm>
            <a:off x="516719" y="1559494"/>
            <a:ext cx="6288965" cy="4351338"/>
          </a:xfrm>
        </p:spPr>
        <p:txBody>
          <a:bodyPr>
            <a:normAutofit lnSpcReduction="10000"/>
          </a:bodyPr>
          <a:lstStyle/>
          <a:p>
            <a:pPr marL="0" indent="0">
              <a:buNone/>
            </a:pPr>
            <a:r>
              <a:rPr lang="en-US" altLang="en-US" sz="2400" dirty="0"/>
              <a:t>Requirements Analysis: process used to learn and understand the needs of our targeted users</a:t>
            </a:r>
          </a:p>
          <a:p>
            <a:pPr marL="457200" lvl="1" indent="0">
              <a:buNone/>
            </a:pPr>
            <a:r>
              <a:rPr lang="en-US" altLang="en-US" dirty="0"/>
              <a:t>What do they need/want to do?</a:t>
            </a:r>
          </a:p>
          <a:p>
            <a:pPr marL="0" indent="0">
              <a:buNone/>
            </a:pPr>
            <a:r>
              <a:rPr lang="en-US" altLang="en-US" sz="2400" dirty="0"/>
              <a:t>Requirements Elicitation: discovering requirements by communicating with end users and others</a:t>
            </a:r>
          </a:p>
          <a:p>
            <a:pPr marL="0" indent="0">
              <a:buNone/>
            </a:pPr>
            <a:r>
              <a:rPr lang="en-US" altLang="en-US" sz="2400" dirty="0"/>
              <a:t>User Task Analysis: determining </a:t>
            </a:r>
            <a:r>
              <a:rPr lang="en-US" altLang="en-US" sz="2400" i="1" dirty="0"/>
              <a:t>how</a:t>
            </a:r>
            <a:r>
              <a:rPr lang="en-US" altLang="en-US" sz="2400" dirty="0"/>
              <a:t> a requirements can best be implemented and supported in a design</a:t>
            </a:r>
          </a:p>
          <a:p>
            <a:pPr marL="0" indent="0">
              <a:buNone/>
            </a:pPr>
            <a:r>
              <a:rPr lang="en-US" altLang="en-US" sz="2400" b="1" dirty="0"/>
              <a:t>Begin by determining </a:t>
            </a:r>
            <a:r>
              <a:rPr lang="en-US" altLang="en-US" sz="2400" b="1" i="1" dirty="0"/>
              <a:t>what</a:t>
            </a:r>
            <a:r>
              <a:rPr lang="en-US" altLang="en-US" sz="2400" b="1" dirty="0"/>
              <a:t> functionality needs to be supported.  Then consider </a:t>
            </a:r>
            <a:r>
              <a:rPr lang="en-US" altLang="en-US" sz="2400" b="1" i="1" dirty="0"/>
              <a:t>how</a:t>
            </a:r>
            <a:r>
              <a:rPr lang="en-US" altLang="en-US" sz="2400" b="1" dirty="0"/>
              <a:t> it should be presented and accomplished</a:t>
            </a:r>
          </a:p>
        </p:txBody>
      </p:sp>
      <p:pic>
        <p:nvPicPr>
          <p:cNvPr id="22530" name="Picture 2">
            <a:extLst>
              <a:ext uri="{FF2B5EF4-FFF2-40B4-BE49-F238E27FC236}">
                <a16:creationId xmlns:a16="http://schemas.microsoft.com/office/drawing/2014/main" id="{ADF98FD9-72D5-4CDA-B276-9B939CF9C2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2896" y="1673983"/>
            <a:ext cx="5253548" cy="308908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1770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rtlCol="0">
            <a:normAutofit/>
          </a:bodyPr>
          <a:lstStyle/>
          <a:p>
            <a:pPr>
              <a:defRPr/>
            </a:pPr>
            <a:r>
              <a:rPr lang="en-US" sz="4000" dirty="0">
                <a:ea typeface="ＭＳ Ｐゴシック" panose="020B0600070205080204" pitchFamily="34" charset="-128"/>
              </a:rPr>
              <a:t>Requirements Elicitation</a:t>
            </a:r>
          </a:p>
        </p:txBody>
      </p:sp>
      <p:sp>
        <p:nvSpPr>
          <p:cNvPr id="13315" name="Rectangle 3"/>
          <p:cNvSpPr>
            <a:spLocks noGrp="1" noChangeArrowheads="1"/>
          </p:cNvSpPr>
          <p:nvPr>
            <p:ph idx="1"/>
          </p:nvPr>
        </p:nvSpPr>
        <p:spPr>
          <a:xfrm>
            <a:off x="304800" y="1381125"/>
            <a:ext cx="7055893" cy="4351338"/>
          </a:xfrm>
        </p:spPr>
        <p:txBody>
          <a:bodyPr>
            <a:normAutofit lnSpcReduction="10000"/>
          </a:bodyPr>
          <a:lstStyle/>
          <a:p>
            <a:pPr marL="0" indent="0">
              <a:spcAft>
                <a:spcPts val="1200"/>
              </a:spcAft>
              <a:buNone/>
            </a:pPr>
            <a:r>
              <a:rPr lang="en-US" altLang="en-US" sz="2400" dirty="0"/>
              <a:t>Designers do not determine site requirements, they gather requirements specified by others</a:t>
            </a:r>
          </a:p>
          <a:p>
            <a:pPr marL="0" indent="0">
              <a:spcAft>
                <a:spcPts val="1200"/>
              </a:spcAft>
              <a:buNone/>
            </a:pPr>
            <a:r>
              <a:rPr lang="en-US" altLang="en-US" sz="2400" dirty="0"/>
              <a:t>Comes from meeting with clients and end users (when possible), and asking </a:t>
            </a:r>
            <a:r>
              <a:rPr lang="en-US" altLang="en-US" sz="2400" b="1" i="1" dirty="0"/>
              <a:t>specific</a:t>
            </a:r>
            <a:r>
              <a:rPr lang="en-US" altLang="en-US" sz="2400" dirty="0"/>
              <a:t> questions</a:t>
            </a:r>
          </a:p>
          <a:p>
            <a:pPr marL="0" indent="0">
              <a:spcAft>
                <a:spcPts val="1200"/>
              </a:spcAft>
              <a:buNone/>
            </a:pPr>
            <a:r>
              <a:rPr lang="en-US" altLang="en-US" sz="2400" dirty="0"/>
              <a:t>Requires effort on the designers’ part to learn requirements through skillful use of questions</a:t>
            </a:r>
          </a:p>
          <a:p>
            <a:pPr marL="457200" lvl="1" indent="0">
              <a:spcAft>
                <a:spcPts val="1200"/>
              </a:spcAft>
              <a:buNone/>
            </a:pPr>
            <a:r>
              <a:rPr lang="en-US" altLang="en-US" dirty="0"/>
              <a:t>Customer may say “I want an online store” but there are many different kinds and design alternatives</a:t>
            </a:r>
          </a:p>
          <a:p>
            <a:pPr marL="457200" lvl="1" indent="0">
              <a:spcAft>
                <a:spcPts val="1200"/>
              </a:spcAft>
              <a:buNone/>
            </a:pPr>
            <a:r>
              <a:rPr lang="en-US" altLang="en-US" dirty="0"/>
              <a:t>Users must be guided in the process of stating their requirements. They generally will not have thought through this in advance</a:t>
            </a:r>
          </a:p>
        </p:txBody>
      </p:sp>
      <p:pic>
        <p:nvPicPr>
          <p:cNvPr id="23554" name="Picture 2">
            <a:extLst>
              <a:ext uri="{FF2B5EF4-FFF2-40B4-BE49-F238E27FC236}">
                <a16:creationId xmlns:a16="http://schemas.microsoft.com/office/drawing/2014/main" id="{15178F97-5C7A-43FC-A628-7C3D797D9D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1368" y="1498126"/>
            <a:ext cx="5004868" cy="238693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5520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sz="4000" dirty="0">
                <a:ea typeface="ＭＳ Ｐゴシック" panose="020B0600070205080204" pitchFamily="34" charset="-128"/>
              </a:rPr>
              <a:t>Requirements Elicitation Techniques</a:t>
            </a:r>
          </a:p>
        </p:txBody>
      </p:sp>
      <p:sp>
        <p:nvSpPr>
          <p:cNvPr id="3" name="Content Placeholder 2"/>
          <p:cNvSpPr>
            <a:spLocks noGrp="1"/>
          </p:cNvSpPr>
          <p:nvPr>
            <p:ph idx="1"/>
          </p:nvPr>
        </p:nvSpPr>
        <p:spPr>
          <a:xfrm>
            <a:off x="412750" y="1317625"/>
            <a:ext cx="5947107" cy="4351338"/>
          </a:xfrm>
        </p:spPr>
        <p:txBody>
          <a:bodyPr rtlCol="0">
            <a:normAutofit/>
          </a:bodyPr>
          <a:lstStyle/>
          <a:p>
            <a:pPr marL="0" indent="0">
              <a:spcAft>
                <a:spcPts val="1200"/>
              </a:spcAft>
              <a:buNone/>
              <a:defRPr/>
            </a:pPr>
            <a:r>
              <a:rPr lang="en-US" dirty="0">
                <a:solidFill>
                  <a:schemeClr val="tx1"/>
                </a:solidFill>
              </a:rPr>
              <a:t>Interviews and questionnaires</a:t>
            </a:r>
            <a:endParaRPr lang="en-US" sz="2400" dirty="0">
              <a:solidFill>
                <a:schemeClr val="tx1"/>
              </a:solidFill>
            </a:endParaRPr>
          </a:p>
          <a:p>
            <a:pPr marL="457200" lvl="1" indent="0">
              <a:spcAft>
                <a:spcPts val="1200"/>
              </a:spcAft>
              <a:buNone/>
              <a:defRPr/>
            </a:pPr>
            <a:r>
              <a:rPr lang="en-US" dirty="0">
                <a:solidFill>
                  <a:schemeClr val="tx1"/>
                </a:solidFill>
              </a:rPr>
              <a:t>Ask </a:t>
            </a:r>
            <a:r>
              <a:rPr lang="en-US" i="1" dirty="0">
                <a:solidFill>
                  <a:schemeClr val="tx1"/>
                </a:solidFill>
              </a:rPr>
              <a:t>specific</a:t>
            </a:r>
            <a:r>
              <a:rPr lang="en-US" dirty="0">
                <a:solidFill>
                  <a:schemeClr val="tx1"/>
                </a:solidFill>
              </a:rPr>
              <a:t> questions to determine wants/needs</a:t>
            </a:r>
          </a:p>
          <a:p>
            <a:pPr marL="457200" lvl="1" indent="0">
              <a:spcAft>
                <a:spcPts val="1200"/>
              </a:spcAft>
              <a:buNone/>
              <a:defRPr/>
            </a:pPr>
            <a:r>
              <a:rPr lang="en-US" dirty="0">
                <a:solidFill>
                  <a:schemeClr val="tx1"/>
                </a:solidFill>
              </a:rPr>
              <a:t>"What do you want?" may elicit general requirements, but detailed questions needed</a:t>
            </a:r>
          </a:p>
          <a:p>
            <a:pPr marL="0" indent="0">
              <a:spcAft>
                <a:spcPts val="1200"/>
              </a:spcAft>
              <a:buNone/>
              <a:defRPr/>
            </a:pPr>
            <a:r>
              <a:rPr lang="en-US" dirty="0">
                <a:solidFill>
                  <a:schemeClr val="tx1"/>
                </a:solidFill>
              </a:rPr>
              <a:t>Brain storming sessions</a:t>
            </a:r>
            <a:endParaRPr lang="en-US" sz="2400" dirty="0">
              <a:solidFill>
                <a:schemeClr val="tx1"/>
              </a:solidFill>
            </a:endParaRPr>
          </a:p>
          <a:p>
            <a:pPr marL="457200" lvl="1" indent="0">
              <a:spcAft>
                <a:spcPts val="1200"/>
              </a:spcAft>
              <a:buNone/>
              <a:defRPr/>
            </a:pPr>
            <a:r>
              <a:rPr lang="en-US" dirty="0">
                <a:solidFill>
                  <a:schemeClr val="tx1"/>
                </a:solidFill>
              </a:rPr>
              <a:t>Meet with groups and discuss ideas and variations</a:t>
            </a:r>
          </a:p>
        </p:txBody>
      </p:sp>
      <p:pic>
        <p:nvPicPr>
          <p:cNvPr id="24578" name="Picture 2">
            <a:extLst>
              <a:ext uri="{FF2B5EF4-FFF2-40B4-BE49-F238E27FC236}">
                <a16:creationId xmlns:a16="http://schemas.microsoft.com/office/drawing/2014/main" id="{09E90BB3-8E76-4131-B4FA-E0B68AD74E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6126" y="1480189"/>
            <a:ext cx="5583862" cy="314185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105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sz="4000" dirty="0">
                <a:ea typeface="ＭＳ Ｐゴシック" panose="020B0600070205080204" pitchFamily="34" charset="-128"/>
              </a:rPr>
              <a:t>Requirements Elicitation Techniques</a:t>
            </a:r>
          </a:p>
        </p:txBody>
      </p:sp>
      <p:sp>
        <p:nvSpPr>
          <p:cNvPr id="3" name="Content Placeholder 2"/>
          <p:cNvSpPr>
            <a:spLocks noGrp="1"/>
          </p:cNvSpPr>
          <p:nvPr>
            <p:ph idx="1"/>
          </p:nvPr>
        </p:nvSpPr>
        <p:spPr>
          <a:xfrm>
            <a:off x="838200" y="1317625"/>
            <a:ext cx="10941050" cy="4351338"/>
          </a:xfrm>
        </p:spPr>
        <p:txBody>
          <a:bodyPr rtlCol="0">
            <a:normAutofit/>
          </a:bodyPr>
          <a:lstStyle/>
          <a:p>
            <a:pPr marL="0" indent="0">
              <a:spcAft>
                <a:spcPts val="1200"/>
              </a:spcAft>
              <a:buNone/>
              <a:defRPr/>
            </a:pPr>
            <a:r>
              <a:rPr lang="en-US" dirty="0">
                <a:solidFill>
                  <a:schemeClr val="tx1"/>
                </a:solidFill>
              </a:rPr>
              <a:t>Storyboards</a:t>
            </a:r>
          </a:p>
          <a:p>
            <a:pPr marL="457200" lvl="1" indent="0">
              <a:spcAft>
                <a:spcPts val="1200"/>
              </a:spcAft>
              <a:buNone/>
              <a:defRPr/>
            </a:pPr>
            <a:r>
              <a:rPr lang="en-US" dirty="0">
                <a:solidFill>
                  <a:schemeClr val="tx1"/>
                </a:solidFill>
              </a:rPr>
              <a:t>Diagram alternatives; discuss pros/cons and changes</a:t>
            </a:r>
          </a:p>
          <a:p>
            <a:pPr marL="0" indent="0">
              <a:spcAft>
                <a:spcPts val="1200"/>
              </a:spcAft>
              <a:buNone/>
              <a:defRPr/>
            </a:pPr>
            <a:r>
              <a:rPr lang="en-US" dirty="0">
                <a:solidFill>
                  <a:schemeClr val="tx1"/>
                </a:solidFill>
              </a:rPr>
              <a:t>Role playing</a:t>
            </a:r>
          </a:p>
          <a:p>
            <a:pPr marL="457200" lvl="1" indent="0">
              <a:spcAft>
                <a:spcPts val="1200"/>
              </a:spcAft>
              <a:buNone/>
              <a:defRPr/>
            </a:pPr>
            <a:r>
              <a:rPr lang="en-US" dirty="0">
                <a:solidFill>
                  <a:schemeClr val="tx1"/>
                </a:solidFill>
              </a:rPr>
              <a:t>Walk through particular requirement </a:t>
            </a:r>
          </a:p>
          <a:p>
            <a:pPr marL="0" indent="0">
              <a:spcAft>
                <a:spcPts val="1200"/>
              </a:spcAft>
              <a:buNone/>
              <a:defRPr/>
            </a:pPr>
            <a:r>
              <a:rPr lang="en-US" dirty="0">
                <a:solidFill>
                  <a:schemeClr val="tx1"/>
                </a:solidFill>
              </a:rPr>
              <a:t>Prototyping</a:t>
            </a:r>
          </a:p>
          <a:p>
            <a:pPr marL="457200" lvl="1" indent="0">
              <a:spcAft>
                <a:spcPts val="1200"/>
              </a:spcAft>
              <a:buNone/>
              <a:defRPr/>
            </a:pPr>
            <a:r>
              <a:rPr lang="en-US" dirty="0">
                <a:solidFill>
                  <a:schemeClr val="tx1"/>
                </a:solidFill>
              </a:rPr>
              <a:t>Produce rough drafts of potential "solutions" for examination</a:t>
            </a:r>
          </a:p>
        </p:txBody>
      </p:sp>
    </p:spTree>
    <p:extLst>
      <p:ext uri="{BB962C8B-B14F-4D97-AF65-F5344CB8AC3E}">
        <p14:creationId xmlns:p14="http://schemas.microsoft.com/office/powerpoint/2010/main" val="181346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sz="4000" dirty="0">
                <a:ea typeface="ＭＳ Ｐゴシック" panose="020B0600070205080204" pitchFamily="34" charset="-128"/>
              </a:rPr>
              <a:t>Types of Requirements</a:t>
            </a:r>
          </a:p>
        </p:txBody>
      </p:sp>
      <p:sp>
        <p:nvSpPr>
          <p:cNvPr id="3" name="Content Placeholder 2"/>
          <p:cNvSpPr>
            <a:spLocks noGrp="1"/>
          </p:cNvSpPr>
          <p:nvPr>
            <p:ph idx="1"/>
          </p:nvPr>
        </p:nvSpPr>
        <p:spPr>
          <a:xfrm>
            <a:off x="838200" y="1317625"/>
            <a:ext cx="10941050" cy="4723784"/>
          </a:xfrm>
        </p:spPr>
        <p:txBody>
          <a:bodyPr rtlCol="0">
            <a:normAutofit lnSpcReduction="10000"/>
          </a:bodyPr>
          <a:lstStyle/>
          <a:p>
            <a:pPr marL="0" indent="0">
              <a:spcAft>
                <a:spcPts val="1200"/>
              </a:spcAft>
              <a:buNone/>
              <a:defRPr/>
            </a:pPr>
            <a:r>
              <a:rPr lang="en-US" b="1" dirty="0">
                <a:solidFill>
                  <a:schemeClr val="tx1"/>
                </a:solidFill>
              </a:rPr>
              <a:t>Specific</a:t>
            </a:r>
            <a:r>
              <a:rPr lang="en-US" dirty="0">
                <a:solidFill>
                  <a:schemeClr val="tx1"/>
                </a:solidFill>
              </a:rPr>
              <a:t> requirements tie to functional demands or design attributes of the site</a:t>
            </a:r>
          </a:p>
          <a:p>
            <a:pPr marL="458788" indent="0">
              <a:spcAft>
                <a:spcPts val="1200"/>
              </a:spcAft>
              <a:buNone/>
              <a:defRPr/>
            </a:pPr>
            <a:r>
              <a:rPr lang="en-US" i="1" dirty="0"/>
              <a:t>“Our company color is royal blue; we’d like that to be featured in the design”</a:t>
            </a:r>
            <a:br>
              <a:rPr lang="en-US" i="1" dirty="0"/>
            </a:br>
            <a:r>
              <a:rPr lang="en-US" i="1" dirty="0"/>
              <a:t>“We’d like site visitors to be able to chat with technical support via our site”</a:t>
            </a:r>
          </a:p>
          <a:p>
            <a:pPr marL="0" indent="0">
              <a:spcAft>
                <a:spcPts val="1200"/>
              </a:spcAft>
              <a:buNone/>
              <a:defRPr/>
            </a:pPr>
            <a:r>
              <a:rPr lang="en-US" b="1" dirty="0"/>
              <a:t>General</a:t>
            </a:r>
            <a:r>
              <a:rPr lang="en-US" dirty="0"/>
              <a:t> requirements can be derived from attributes of and knowledge of our targeted users</a:t>
            </a:r>
          </a:p>
          <a:p>
            <a:pPr marL="458788" indent="0">
              <a:spcAft>
                <a:spcPts val="1200"/>
              </a:spcAft>
              <a:buNone/>
              <a:defRPr/>
            </a:pPr>
            <a:r>
              <a:rPr lang="en-US" i="1" dirty="0"/>
              <a:t>Since AARP site visitors are mostly older-aged, “flashy” presentation not valued</a:t>
            </a:r>
            <a:br>
              <a:rPr lang="en-US" i="1" dirty="0"/>
            </a:br>
            <a:r>
              <a:rPr lang="en-US" i="1" dirty="0"/>
              <a:t>Color contrast is important for readability</a:t>
            </a:r>
            <a:br>
              <a:rPr lang="en-US" i="1" dirty="0"/>
            </a:br>
            <a:r>
              <a:rPr lang="en-US" i="1" dirty="0"/>
              <a:t>Larger text</a:t>
            </a:r>
          </a:p>
        </p:txBody>
      </p:sp>
    </p:spTree>
    <p:extLst>
      <p:ext uri="{BB962C8B-B14F-4D97-AF65-F5344CB8AC3E}">
        <p14:creationId xmlns:p14="http://schemas.microsoft.com/office/powerpoint/2010/main" val="1634447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03E01194-2ED5-8397-7E39-D2949ABB7D0B}"/>
              </a:ext>
            </a:extLst>
          </p:cNvPr>
          <p:cNvSpPr>
            <a:spLocks noGrp="1"/>
          </p:cNvSpPr>
          <p:nvPr>
            <p:ph idx="1"/>
          </p:nvPr>
        </p:nvSpPr>
        <p:spPr>
          <a:xfrm>
            <a:off x="838200" y="1343818"/>
            <a:ext cx="4826000" cy="4833145"/>
          </a:xfrm>
        </p:spPr>
        <p:txBody>
          <a:bodyPr/>
          <a:lstStyle/>
          <a:p>
            <a:pPr marL="0" indent="0">
              <a:buNone/>
            </a:pPr>
            <a:r>
              <a:rPr lang="en-US" dirty="0"/>
              <a:t>These are ETSU’s official colors</a:t>
            </a:r>
          </a:p>
        </p:txBody>
      </p:sp>
      <p:sp>
        <p:nvSpPr>
          <p:cNvPr id="2" name="Title 1"/>
          <p:cNvSpPr>
            <a:spLocks noGrp="1"/>
          </p:cNvSpPr>
          <p:nvPr>
            <p:ph type="title"/>
          </p:nvPr>
        </p:nvSpPr>
        <p:spPr/>
        <p:txBody>
          <a:bodyPr rtlCol="0">
            <a:normAutofit/>
          </a:bodyPr>
          <a:lstStyle/>
          <a:p>
            <a:pPr>
              <a:defRPr/>
            </a:pPr>
            <a:r>
              <a:rPr lang="en-US" sz="4000" dirty="0">
                <a:ea typeface="ＭＳ Ｐゴシック" panose="020B0600070205080204" pitchFamily="34" charset="-128"/>
              </a:rPr>
              <a:t>Types of Requirements</a:t>
            </a:r>
          </a:p>
        </p:txBody>
      </p:sp>
      <p:pic>
        <p:nvPicPr>
          <p:cNvPr id="5" name="Picture 4">
            <a:extLst>
              <a:ext uri="{FF2B5EF4-FFF2-40B4-BE49-F238E27FC236}">
                <a16:creationId xmlns:a16="http://schemas.microsoft.com/office/drawing/2014/main" id="{CEF44734-65FB-3CFD-0A7C-CCD198E162C1}"/>
              </a:ext>
            </a:extLst>
          </p:cNvPr>
          <p:cNvPicPr>
            <a:picLocks noChangeAspect="1"/>
          </p:cNvPicPr>
          <p:nvPr/>
        </p:nvPicPr>
        <p:blipFill>
          <a:blip r:embed="rId3"/>
          <a:stretch>
            <a:fillRect/>
          </a:stretch>
        </p:blipFill>
        <p:spPr>
          <a:xfrm>
            <a:off x="5862763" y="76014"/>
            <a:ext cx="6040433" cy="5847265"/>
          </a:xfrm>
          <a:prstGeom prst="rect">
            <a:avLst/>
          </a:prstGeom>
          <a:effectLst>
            <a:outerShdw blurRad="50800" dist="38100" dir="2700000" algn="tl" rotWithShape="0">
              <a:prstClr val="black">
                <a:alpha val="40000"/>
              </a:prstClr>
            </a:outerShdw>
          </a:effectLst>
        </p:spPr>
      </p:pic>
      <p:sp>
        <p:nvSpPr>
          <p:cNvPr id="7" name="Rectangle 6">
            <a:extLst>
              <a:ext uri="{FF2B5EF4-FFF2-40B4-BE49-F238E27FC236}">
                <a16:creationId xmlns:a16="http://schemas.microsoft.com/office/drawing/2014/main" id="{2E611B41-33D5-E7CE-BEF3-C81472F877FA}"/>
              </a:ext>
            </a:extLst>
          </p:cNvPr>
          <p:cNvSpPr/>
          <p:nvPr/>
        </p:nvSpPr>
        <p:spPr>
          <a:xfrm>
            <a:off x="5862763" y="3881120"/>
            <a:ext cx="1010477" cy="3048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8D18D6B-A0FD-7D1D-2E37-27D71B564265}"/>
              </a:ext>
            </a:extLst>
          </p:cNvPr>
          <p:cNvSpPr/>
          <p:nvPr/>
        </p:nvSpPr>
        <p:spPr>
          <a:xfrm>
            <a:off x="10038523" y="3870960"/>
            <a:ext cx="1315277" cy="3048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40DE006-ABF1-41E2-34BC-615B1866B828}"/>
              </a:ext>
            </a:extLst>
          </p:cNvPr>
          <p:cNvSpPr/>
          <p:nvPr/>
        </p:nvSpPr>
        <p:spPr>
          <a:xfrm>
            <a:off x="5862763" y="4429760"/>
            <a:ext cx="781877" cy="3048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90E66F6-9E67-462C-9D3C-40D502802A31}"/>
              </a:ext>
            </a:extLst>
          </p:cNvPr>
          <p:cNvSpPr/>
          <p:nvPr/>
        </p:nvSpPr>
        <p:spPr>
          <a:xfrm>
            <a:off x="10069003" y="4439919"/>
            <a:ext cx="781877" cy="3048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2160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2000"/>
                                        <p:tgtEl>
                                          <p:spTgt spid="8"/>
                                        </p:tgtEl>
                                      </p:cBhvr>
                                    </p:animEffect>
                                  </p:childTnLst>
                                </p:cTn>
                              </p:par>
                            </p:childTnLst>
                          </p:cTn>
                        </p:par>
                        <p:par>
                          <p:cTn id="11" fill="hold">
                            <p:stCondLst>
                              <p:cond delay="2000"/>
                            </p:stCondLst>
                            <p:childTnLst>
                              <p:par>
                                <p:cTn id="12" presetID="21" presetClass="entr" presetSubtype="1"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heel(1)">
                                      <p:cBhvr>
                                        <p:cTn id="14" dur="2000"/>
                                        <p:tgtEl>
                                          <p:spTgt spid="9"/>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dirty="0">
                <a:ea typeface="ＭＳ Ｐゴシック" panose="020B0600070205080204" pitchFamily="34" charset="-128"/>
              </a:rPr>
              <a:t>In Class Exercise</a:t>
            </a:r>
          </a:p>
        </p:txBody>
      </p:sp>
      <p:sp>
        <p:nvSpPr>
          <p:cNvPr id="15363" name="Content Placeholder 2"/>
          <p:cNvSpPr>
            <a:spLocks noGrp="1"/>
          </p:cNvSpPr>
          <p:nvPr>
            <p:ph idx="1"/>
          </p:nvPr>
        </p:nvSpPr>
        <p:spPr>
          <a:xfrm>
            <a:off x="838200" y="1393825"/>
            <a:ext cx="10515600" cy="4351338"/>
          </a:xfrm>
        </p:spPr>
        <p:txBody>
          <a:bodyPr/>
          <a:lstStyle/>
          <a:p>
            <a:pPr marL="0" indent="0">
              <a:spcBef>
                <a:spcPts val="0"/>
              </a:spcBef>
              <a:spcAft>
                <a:spcPts val="1200"/>
              </a:spcAft>
              <a:buNone/>
            </a:pPr>
            <a:r>
              <a:rPr lang="en-US" altLang="en-US" dirty="0"/>
              <a:t>You've been hired by Super Toyland Toy Store to create their new site.  The customer has arranged for you to meet with a group of people who regularly shop in their physical store  </a:t>
            </a:r>
          </a:p>
          <a:p>
            <a:pPr marL="0" indent="0">
              <a:spcBef>
                <a:spcPts val="0"/>
              </a:spcBef>
              <a:spcAft>
                <a:spcPts val="1200"/>
              </a:spcAft>
              <a:buNone/>
            </a:pPr>
            <a:r>
              <a:rPr lang="en-US" altLang="en-US" dirty="0"/>
              <a:t>What questions would you ask at this meeting to learn about these customers and their requirements? After the meeting with the customers you have a meeting scheduled with representatives of Super Toyland management to discuss the site</a:t>
            </a:r>
          </a:p>
          <a:p>
            <a:pPr marL="0" indent="0">
              <a:spcBef>
                <a:spcPts val="0"/>
              </a:spcBef>
              <a:spcAft>
                <a:spcPts val="1200"/>
              </a:spcAft>
              <a:buNone/>
            </a:pPr>
            <a:r>
              <a:rPr lang="en-US" altLang="en-US" dirty="0"/>
              <a:t>Work with a couple of neighbors to create a list of at least 4 questions for each of the meetings </a:t>
            </a:r>
          </a:p>
        </p:txBody>
      </p:sp>
    </p:spTree>
    <p:extLst>
      <p:ext uri="{BB962C8B-B14F-4D97-AF65-F5344CB8AC3E}">
        <p14:creationId xmlns:p14="http://schemas.microsoft.com/office/powerpoint/2010/main" val="2648692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b="1" dirty="0" err="1">
                <a:solidFill>
                  <a:srgbClr val="0070C0"/>
                </a:solidFill>
                <a:latin typeface="Courier New" panose="02070309020205020404" pitchFamily="49" charset="0"/>
                <a:cs typeface="Courier New" panose="02070309020205020404" pitchFamily="49" charset="0"/>
              </a:rPr>
              <a:t>href</a:t>
            </a:r>
            <a:r>
              <a:rPr lang="en-US" dirty="0"/>
              <a:t> - Absolute</a:t>
            </a:r>
          </a:p>
        </p:txBody>
      </p:sp>
      <p:sp>
        <p:nvSpPr>
          <p:cNvPr id="5123" name="Rectangle 3"/>
          <p:cNvSpPr>
            <a:spLocks noGrp="1" noChangeArrowheads="1"/>
          </p:cNvSpPr>
          <p:nvPr>
            <p:ph idx="1"/>
          </p:nvPr>
        </p:nvSpPr>
        <p:spPr>
          <a:xfrm>
            <a:off x="838200" y="1792264"/>
            <a:ext cx="10515600" cy="4351338"/>
          </a:xfrm>
        </p:spPr>
        <p:txBody>
          <a:bodyPr>
            <a:normAutofit/>
          </a:bodyPr>
          <a:lstStyle/>
          <a:p>
            <a:pPr marL="0" indent="0" eaLnBrk="1" hangingPunct="1">
              <a:spcAft>
                <a:spcPts val="1200"/>
              </a:spcAft>
              <a:buNone/>
            </a:pPr>
            <a:r>
              <a:rPr lang="en-US" dirty="0"/>
              <a:t>An absolute reference provides the entire URL to the browser</a:t>
            </a:r>
          </a:p>
          <a:p>
            <a:pPr marL="0" indent="0" eaLnBrk="1" hangingPunct="1">
              <a:spcAft>
                <a:spcPts val="1200"/>
              </a:spcAft>
              <a:buNone/>
            </a:pPr>
            <a:r>
              <a:rPr lang="en-US" dirty="0"/>
              <a:t>(Remember what ‘URL’ means)</a:t>
            </a:r>
          </a:p>
          <a:p>
            <a:pPr marL="0" indent="0" eaLnBrk="1" hangingPunct="1">
              <a:spcAft>
                <a:spcPts val="1200"/>
              </a:spcAft>
              <a:buNone/>
            </a:pPr>
            <a:r>
              <a:rPr lang="en-US" dirty="0"/>
              <a:t>The address is a unique ‘point’ on the web that doesn’t change</a:t>
            </a:r>
          </a:p>
          <a:p>
            <a:pPr marL="0" indent="0" eaLnBrk="1" hangingPunct="1">
              <a:spcAft>
                <a:spcPts val="1200"/>
              </a:spcAft>
              <a:buNone/>
            </a:pPr>
            <a:r>
              <a:rPr lang="en-US" dirty="0"/>
              <a:t>Easy to distinguish from relative URLs because of “http://” (or “https://”)</a:t>
            </a:r>
          </a:p>
        </p:txBody>
      </p:sp>
      <p:pic>
        <p:nvPicPr>
          <p:cNvPr id="3" name="Picture 2">
            <a:extLst>
              <a:ext uri="{FF2B5EF4-FFF2-40B4-BE49-F238E27FC236}">
                <a16:creationId xmlns:a16="http://schemas.microsoft.com/office/drawing/2014/main" id="{8FC9DC3F-67D8-42F7-BC07-55EF37E833E6}"/>
              </a:ext>
            </a:extLst>
          </p:cNvPr>
          <p:cNvPicPr>
            <a:picLocks noChangeAspect="1"/>
          </p:cNvPicPr>
          <p:nvPr/>
        </p:nvPicPr>
        <p:blipFill>
          <a:blip r:embed="rId2"/>
          <a:stretch>
            <a:fillRect/>
          </a:stretch>
        </p:blipFill>
        <p:spPr>
          <a:xfrm>
            <a:off x="2395785" y="5238053"/>
            <a:ext cx="7672810" cy="416669"/>
          </a:xfrm>
          <a:prstGeom prst="rect">
            <a:avLst/>
          </a:prstGeom>
        </p:spPr>
      </p:pic>
      <p:pic>
        <p:nvPicPr>
          <p:cNvPr id="5" name="Picture 4" descr="Icon&#10;&#10;Description automatically generated">
            <a:extLst>
              <a:ext uri="{FF2B5EF4-FFF2-40B4-BE49-F238E27FC236}">
                <a16:creationId xmlns:a16="http://schemas.microsoft.com/office/drawing/2014/main" id="{6FD4F0BB-018B-4EB3-A8DB-411A15E41E42}"/>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782107" y="2556681"/>
            <a:ext cx="2037209" cy="2017594"/>
          </a:xfrm>
          <a:prstGeom prst="rect">
            <a:avLst/>
          </a:prstGeom>
        </p:spPr>
      </p:pic>
      <p:sp>
        <p:nvSpPr>
          <p:cNvPr id="6" name="TextBox 5">
            <a:extLst>
              <a:ext uri="{FF2B5EF4-FFF2-40B4-BE49-F238E27FC236}">
                <a16:creationId xmlns:a16="http://schemas.microsoft.com/office/drawing/2014/main" id="{90024177-A376-4FE4-9D94-7ADE3426477E}"/>
              </a:ext>
            </a:extLst>
          </p:cNvPr>
          <p:cNvSpPr txBox="1"/>
          <p:nvPr/>
        </p:nvSpPr>
        <p:spPr>
          <a:xfrm rot="20367366">
            <a:off x="9806813" y="3038105"/>
            <a:ext cx="1771550" cy="954107"/>
          </a:xfrm>
          <a:prstGeom prst="rect">
            <a:avLst/>
          </a:prstGeom>
          <a:noFill/>
        </p:spPr>
        <p:txBody>
          <a:bodyPr wrap="square" rtlCol="0">
            <a:spAutoFit/>
          </a:bodyPr>
          <a:lstStyle/>
          <a:p>
            <a:pPr algn="ctr"/>
            <a:r>
              <a:rPr lang="en-US" sz="2800" b="1" dirty="0">
                <a:solidFill>
                  <a:srgbClr val="FF0000"/>
                </a:solidFill>
                <a:latin typeface="Ink Free" panose="03080402000500000000" pitchFamily="66" charset="0"/>
              </a:rPr>
              <a:t>Any text</a:t>
            </a:r>
          </a:p>
          <a:p>
            <a:pPr algn="ctr"/>
            <a:r>
              <a:rPr lang="en-US" sz="2800" b="1" dirty="0">
                <a:solidFill>
                  <a:srgbClr val="FF0000"/>
                </a:solidFill>
                <a:latin typeface="Ink Free" panose="03080402000500000000" pitchFamily="66" charset="0"/>
              </a:rPr>
              <a:t>here</a:t>
            </a:r>
          </a:p>
        </p:txBody>
      </p:sp>
      <p:cxnSp>
        <p:nvCxnSpPr>
          <p:cNvPr id="8" name="Straight Arrow Connector 7">
            <a:extLst>
              <a:ext uri="{FF2B5EF4-FFF2-40B4-BE49-F238E27FC236}">
                <a16:creationId xmlns:a16="http://schemas.microsoft.com/office/drawing/2014/main" id="{13A8EA23-F615-47BC-A3A5-83450C4FD4BB}"/>
              </a:ext>
            </a:extLst>
          </p:cNvPr>
          <p:cNvCxnSpPr>
            <a:cxnSpLocks/>
          </p:cNvCxnSpPr>
          <p:nvPr/>
        </p:nvCxnSpPr>
        <p:spPr>
          <a:xfrm flipH="1">
            <a:off x="9085322" y="4230806"/>
            <a:ext cx="763813" cy="1007247"/>
          </a:xfrm>
          <a:prstGeom prst="straightConnector1">
            <a:avLst/>
          </a:prstGeom>
          <a:ln w="76200" cap="rnd">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up)">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dirty="0">
                <a:ea typeface="ＭＳ Ｐゴシック" panose="020B0600070205080204" pitchFamily="34" charset="-128"/>
              </a:rPr>
              <a:t>Requirements vs. Site Mission Statement</a:t>
            </a:r>
          </a:p>
        </p:txBody>
      </p:sp>
      <p:sp>
        <p:nvSpPr>
          <p:cNvPr id="17411" name="Content Placeholder 2"/>
          <p:cNvSpPr>
            <a:spLocks noGrp="1"/>
          </p:cNvSpPr>
          <p:nvPr>
            <p:ph idx="1"/>
          </p:nvPr>
        </p:nvSpPr>
        <p:spPr>
          <a:xfrm>
            <a:off x="838200" y="1457325"/>
            <a:ext cx="10770704" cy="4351338"/>
          </a:xfrm>
        </p:spPr>
        <p:txBody>
          <a:bodyPr/>
          <a:lstStyle/>
          <a:p>
            <a:pPr marL="0" indent="0">
              <a:spcAft>
                <a:spcPts val="1200"/>
              </a:spcAft>
              <a:buNone/>
            </a:pPr>
            <a:r>
              <a:rPr lang="en-US" altLang="en-US" dirty="0"/>
              <a:t>Occasionally stated requirements may conflict with site mission statement</a:t>
            </a:r>
          </a:p>
          <a:p>
            <a:pPr marL="0" indent="0">
              <a:spcAft>
                <a:spcPts val="1200"/>
              </a:spcAft>
              <a:buNone/>
            </a:pPr>
            <a:r>
              <a:rPr lang="en-US" altLang="en-US" dirty="0"/>
              <a:t>Can the requirement be met in a manner consistent with the mission statement?</a:t>
            </a:r>
          </a:p>
          <a:p>
            <a:pPr marL="0" indent="0">
              <a:spcAft>
                <a:spcPts val="1200"/>
              </a:spcAft>
              <a:buNone/>
            </a:pPr>
            <a:r>
              <a:rPr lang="en-US" altLang="en-US" dirty="0"/>
              <a:t> Client/site owner must be made aware of conflict so they can decide how conflict will be handled</a:t>
            </a:r>
          </a:p>
        </p:txBody>
      </p:sp>
    </p:spTree>
    <p:extLst>
      <p:ext uri="{BB962C8B-B14F-4D97-AF65-F5344CB8AC3E}">
        <p14:creationId xmlns:p14="http://schemas.microsoft.com/office/powerpoint/2010/main" val="3639556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A picture containing chart&#10;&#10;Description automatically generated">
            <a:extLst>
              <a:ext uri="{FF2B5EF4-FFF2-40B4-BE49-F238E27FC236}">
                <a16:creationId xmlns:a16="http://schemas.microsoft.com/office/drawing/2014/main" id="{72B0298B-BD1D-46C6-AB3F-AFF1E0324477}"/>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274456" y="500190"/>
            <a:ext cx="7643088" cy="5095392"/>
          </a:xfrm>
          <a:prstGeom prst="rect">
            <a:avLst/>
          </a:prstGeom>
        </p:spPr>
      </p:pic>
      <p:sp>
        <p:nvSpPr>
          <p:cNvPr id="18434" name="Rectangle 2"/>
          <p:cNvSpPr>
            <a:spLocks noGrp="1" noChangeArrowheads="1"/>
          </p:cNvSpPr>
          <p:nvPr>
            <p:ph type="title"/>
          </p:nvPr>
        </p:nvSpPr>
        <p:spPr/>
        <p:txBody>
          <a:bodyPr/>
          <a:lstStyle/>
          <a:p>
            <a:pPr eaLnBrk="1" hangingPunct="1"/>
            <a:r>
              <a:rPr lang="en-US" altLang="en-US" dirty="0"/>
              <a:t>Questions</a:t>
            </a:r>
          </a:p>
        </p:txBody>
      </p:sp>
    </p:spTree>
    <p:extLst>
      <p:ext uri="{BB962C8B-B14F-4D97-AF65-F5344CB8AC3E}">
        <p14:creationId xmlns:p14="http://schemas.microsoft.com/office/powerpoint/2010/main" val="1091557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36125-5960-4255-BF24-093E99830187}"/>
              </a:ext>
            </a:extLst>
          </p:cNvPr>
          <p:cNvSpPr>
            <a:spLocks noGrp="1"/>
          </p:cNvSpPr>
          <p:nvPr>
            <p:ph type="title"/>
          </p:nvPr>
        </p:nvSpPr>
        <p:spPr/>
        <p:txBody>
          <a:bodyPr/>
          <a:lstStyle/>
          <a:p>
            <a:r>
              <a:rPr lang="en-US" dirty="0"/>
              <a:t>Lecture Quiz</a:t>
            </a:r>
          </a:p>
        </p:txBody>
      </p:sp>
      <p:sp>
        <p:nvSpPr>
          <p:cNvPr id="3" name="Content Placeholder 2">
            <a:extLst>
              <a:ext uri="{FF2B5EF4-FFF2-40B4-BE49-F238E27FC236}">
                <a16:creationId xmlns:a16="http://schemas.microsoft.com/office/drawing/2014/main" id="{6E862CBF-DC42-45D5-B46B-4B36F3829A07}"/>
              </a:ext>
            </a:extLst>
          </p:cNvPr>
          <p:cNvSpPr>
            <a:spLocks noGrp="1"/>
          </p:cNvSpPr>
          <p:nvPr>
            <p:ph idx="1"/>
          </p:nvPr>
        </p:nvSpPr>
        <p:spPr/>
        <p:txBody>
          <a:bodyPr/>
          <a:lstStyle/>
          <a:p>
            <a:pPr marL="0" indent="0">
              <a:buNone/>
            </a:pPr>
            <a:r>
              <a:rPr lang="en-US" dirty="0"/>
              <a:t>1. Which element do we use to create a link?</a:t>
            </a:r>
          </a:p>
          <a:p>
            <a:pPr marL="514350" indent="-514350">
              <a:buFont typeface="+mj-lt"/>
              <a:buAutoNum type="alphaUcPeriod"/>
            </a:pPr>
            <a:r>
              <a:rPr lang="en-US" dirty="0"/>
              <a:t>&lt;</a:t>
            </a:r>
            <a:r>
              <a:rPr lang="en-US" dirty="0" err="1"/>
              <a:t>href</a:t>
            </a:r>
            <a:r>
              <a:rPr lang="en-US" dirty="0"/>
              <a:t>&gt;</a:t>
            </a:r>
          </a:p>
          <a:p>
            <a:pPr marL="514350" indent="-514350">
              <a:buFont typeface="+mj-lt"/>
              <a:buAutoNum type="alphaUcPeriod"/>
            </a:pPr>
            <a:r>
              <a:rPr lang="en-US" dirty="0"/>
              <a:t>&lt;a&gt;</a:t>
            </a:r>
          </a:p>
          <a:p>
            <a:pPr marL="514350" indent="-514350">
              <a:buFont typeface="+mj-lt"/>
              <a:buAutoNum type="alphaUcPeriod"/>
            </a:pPr>
            <a:r>
              <a:rPr lang="en-US" dirty="0"/>
              <a:t>&lt;</a:t>
            </a:r>
            <a:r>
              <a:rPr lang="en-US" dirty="0" err="1"/>
              <a:t>img</a:t>
            </a:r>
            <a:r>
              <a:rPr lang="en-US" dirty="0"/>
              <a:t>&gt;</a:t>
            </a:r>
          </a:p>
          <a:p>
            <a:pPr marL="514350" indent="-514350">
              <a:buFont typeface="+mj-lt"/>
              <a:buAutoNum type="alphaUcPeriod"/>
            </a:pPr>
            <a:r>
              <a:rPr lang="en-US" dirty="0"/>
              <a:t>&lt;link&gt;</a:t>
            </a:r>
          </a:p>
        </p:txBody>
      </p:sp>
    </p:spTree>
    <p:extLst>
      <p:ext uri="{BB962C8B-B14F-4D97-AF65-F5344CB8AC3E}">
        <p14:creationId xmlns:p14="http://schemas.microsoft.com/office/powerpoint/2010/main" val="339931805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36125-5960-4255-BF24-093E99830187}"/>
              </a:ext>
            </a:extLst>
          </p:cNvPr>
          <p:cNvSpPr>
            <a:spLocks noGrp="1"/>
          </p:cNvSpPr>
          <p:nvPr>
            <p:ph type="title"/>
          </p:nvPr>
        </p:nvSpPr>
        <p:spPr/>
        <p:txBody>
          <a:bodyPr/>
          <a:lstStyle/>
          <a:p>
            <a:r>
              <a:rPr lang="en-US" dirty="0"/>
              <a:t>Lecture Quiz</a:t>
            </a:r>
          </a:p>
        </p:txBody>
      </p:sp>
      <p:sp>
        <p:nvSpPr>
          <p:cNvPr id="3" name="Content Placeholder 2">
            <a:extLst>
              <a:ext uri="{FF2B5EF4-FFF2-40B4-BE49-F238E27FC236}">
                <a16:creationId xmlns:a16="http://schemas.microsoft.com/office/drawing/2014/main" id="{6E862CBF-DC42-45D5-B46B-4B36F3829A07}"/>
              </a:ext>
            </a:extLst>
          </p:cNvPr>
          <p:cNvSpPr>
            <a:spLocks noGrp="1"/>
          </p:cNvSpPr>
          <p:nvPr>
            <p:ph idx="1"/>
          </p:nvPr>
        </p:nvSpPr>
        <p:spPr/>
        <p:txBody>
          <a:bodyPr/>
          <a:lstStyle/>
          <a:p>
            <a:pPr marL="0" indent="0">
              <a:buNone/>
            </a:pPr>
            <a:r>
              <a:rPr lang="en-US" dirty="0"/>
              <a:t>2. How are links displayed by default?</a:t>
            </a:r>
          </a:p>
          <a:p>
            <a:pPr marL="514350" indent="-514350">
              <a:buFont typeface="+mj-lt"/>
              <a:buAutoNum type="alphaUcPeriod"/>
            </a:pPr>
            <a:r>
              <a:rPr lang="en-US" dirty="0">
                <a:solidFill>
                  <a:srgbClr val="0070C0"/>
                </a:solidFill>
              </a:rPr>
              <a:t>Like this</a:t>
            </a:r>
          </a:p>
          <a:p>
            <a:pPr marL="514350" indent="-514350">
              <a:buFont typeface="+mj-lt"/>
              <a:buAutoNum type="alphaUcPeriod"/>
            </a:pPr>
            <a:r>
              <a:rPr lang="en-US" u="sng" dirty="0"/>
              <a:t>Like this</a:t>
            </a:r>
          </a:p>
          <a:p>
            <a:pPr marL="514350" indent="-514350">
              <a:buFont typeface="+mj-lt"/>
              <a:buAutoNum type="alphaUcPeriod"/>
            </a:pPr>
            <a:r>
              <a:rPr lang="en-US" u="sng" dirty="0">
                <a:solidFill>
                  <a:srgbClr val="FF0000"/>
                </a:solidFill>
              </a:rPr>
              <a:t>Like this</a:t>
            </a:r>
          </a:p>
          <a:p>
            <a:pPr marL="514350" indent="-514350">
              <a:buFont typeface="+mj-lt"/>
              <a:buAutoNum type="alphaUcPeriod"/>
            </a:pPr>
            <a:r>
              <a:rPr lang="en-US" u="sng" dirty="0">
                <a:solidFill>
                  <a:srgbClr val="0070C0"/>
                </a:solidFill>
              </a:rPr>
              <a:t>Like this</a:t>
            </a:r>
          </a:p>
        </p:txBody>
      </p:sp>
    </p:spTree>
    <p:extLst>
      <p:ext uri="{BB962C8B-B14F-4D97-AF65-F5344CB8AC3E}">
        <p14:creationId xmlns:p14="http://schemas.microsoft.com/office/powerpoint/2010/main" val="299114790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36125-5960-4255-BF24-093E99830187}"/>
              </a:ext>
            </a:extLst>
          </p:cNvPr>
          <p:cNvSpPr>
            <a:spLocks noGrp="1"/>
          </p:cNvSpPr>
          <p:nvPr>
            <p:ph type="title"/>
          </p:nvPr>
        </p:nvSpPr>
        <p:spPr/>
        <p:txBody>
          <a:bodyPr/>
          <a:lstStyle/>
          <a:p>
            <a:r>
              <a:rPr lang="en-US" dirty="0"/>
              <a:t>Lecture Quiz</a:t>
            </a:r>
          </a:p>
        </p:txBody>
      </p:sp>
      <p:sp>
        <p:nvSpPr>
          <p:cNvPr id="3" name="Content Placeholder 2">
            <a:extLst>
              <a:ext uri="{FF2B5EF4-FFF2-40B4-BE49-F238E27FC236}">
                <a16:creationId xmlns:a16="http://schemas.microsoft.com/office/drawing/2014/main" id="{6E862CBF-DC42-45D5-B46B-4B36F3829A07}"/>
              </a:ext>
            </a:extLst>
          </p:cNvPr>
          <p:cNvSpPr>
            <a:spLocks noGrp="1"/>
          </p:cNvSpPr>
          <p:nvPr>
            <p:ph idx="1"/>
          </p:nvPr>
        </p:nvSpPr>
        <p:spPr/>
        <p:txBody>
          <a:bodyPr/>
          <a:lstStyle/>
          <a:p>
            <a:pPr marL="0" indent="0">
              <a:buNone/>
            </a:pPr>
            <a:r>
              <a:rPr lang="en-US" dirty="0"/>
              <a:t>3. Which two attributes are required for an </a:t>
            </a:r>
            <a:r>
              <a:rPr lang="en-US" b="1" dirty="0">
                <a:solidFill>
                  <a:srgbClr val="0070C0"/>
                </a:solidFill>
                <a:latin typeface="Courier New" panose="02070309020205020404" pitchFamily="49" charset="0"/>
                <a:cs typeface="Courier New" panose="02070309020205020404" pitchFamily="49" charset="0"/>
              </a:rPr>
              <a:t>&lt;</a:t>
            </a:r>
            <a:r>
              <a:rPr lang="en-US" b="1" dirty="0" err="1">
                <a:solidFill>
                  <a:srgbClr val="0070C0"/>
                </a:solidFill>
                <a:latin typeface="Courier New" panose="02070309020205020404" pitchFamily="49" charset="0"/>
                <a:cs typeface="Courier New" panose="02070309020205020404" pitchFamily="49" charset="0"/>
              </a:rPr>
              <a:t>img</a:t>
            </a:r>
            <a:r>
              <a:rPr lang="en-US" b="1" dirty="0">
                <a:solidFill>
                  <a:srgbClr val="0070C0"/>
                </a:solidFill>
                <a:latin typeface="Courier New" panose="02070309020205020404" pitchFamily="49" charset="0"/>
                <a:cs typeface="Courier New" panose="02070309020205020404" pitchFamily="49" charset="0"/>
              </a:rPr>
              <a:t>&gt; </a:t>
            </a:r>
            <a:r>
              <a:rPr lang="en-US" dirty="0"/>
              <a:t>element?</a:t>
            </a:r>
          </a:p>
          <a:p>
            <a:pPr marL="514350" indent="-514350">
              <a:buFont typeface="+mj-lt"/>
              <a:buAutoNum type="alphaUcPeriod"/>
            </a:pPr>
            <a:r>
              <a:rPr lang="en-US" dirty="0" err="1">
                <a:solidFill>
                  <a:srgbClr val="0070C0"/>
                </a:solidFill>
              </a:rPr>
              <a:t>src</a:t>
            </a:r>
            <a:r>
              <a:rPr lang="en-US" dirty="0">
                <a:solidFill>
                  <a:srgbClr val="0070C0"/>
                </a:solidFill>
              </a:rPr>
              <a:t> &amp; alt</a:t>
            </a:r>
          </a:p>
          <a:p>
            <a:pPr marL="514350" indent="-514350">
              <a:buFont typeface="+mj-lt"/>
              <a:buAutoNum type="alphaUcPeriod"/>
            </a:pPr>
            <a:r>
              <a:rPr lang="en-US" dirty="0" err="1">
                <a:solidFill>
                  <a:srgbClr val="0070C0"/>
                </a:solidFill>
              </a:rPr>
              <a:t>src</a:t>
            </a:r>
            <a:r>
              <a:rPr lang="en-US" dirty="0">
                <a:solidFill>
                  <a:srgbClr val="0070C0"/>
                </a:solidFill>
              </a:rPr>
              <a:t> &amp; title</a:t>
            </a:r>
          </a:p>
          <a:p>
            <a:pPr marL="514350" indent="-514350">
              <a:buFont typeface="+mj-lt"/>
              <a:buAutoNum type="alphaUcPeriod"/>
            </a:pPr>
            <a:r>
              <a:rPr lang="en-US" dirty="0">
                <a:solidFill>
                  <a:srgbClr val="0070C0"/>
                </a:solidFill>
              </a:rPr>
              <a:t>title &amp; </a:t>
            </a:r>
            <a:r>
              <a:rPr lang="en-US" dirty="0" err="1">
                <a:solidFill>
                  <a:srgbClr val="0070C0"/>
                </a:solidFill>
              </a:rPr>
              <a:t>figcaption</a:t>
            </a:r>
            <a:endParaRPr lang="en-US" dirty="0">
              <a:solidFill>
                <a:srgbClr val="0070C0"/>
              </a:solidFill>
            </a:endParaRPr>
          </a:p>
          <a:p>
            <a:pPr marL="514350" indent="-514350">
              <a:buFont typeface="+mj-lt"/>
              <a:buAutoNum type="alphaUcPeriod"/>
            </a:pPr>
            <a:r>
              <a:rPr lang="en-US" dirty="0">
                <a:solidFill>
                  <a:srgbClr val="0070C0"/>
                </a:solidFill>
              </a:rPr>
              <a:t>alt &amp; title</a:t>
            </a:r>
          </a:p>
        </p:txBody>
      </p:sp>
    </p:spTree>
    <p:extLst>
      <p:ext uri="{BB962C8B-B14F-4D97-AF65-F5344CB8AC3E}">
        <p14:creationId xmlns:p14="http://schemas.microsoft.com/office/powerpoint/2010/main" val="118203366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36125-5960-4255-BF24-093E99830187}"/>
              </a:ext>
            </a:extLst>
          </p:cNvPr>
          <p:cNvSpPr>
            <a:spLocks noGrp="1"/>
          </p:cNvSpPr>
          <p:nvPr>
            <p:ph type="title"/>
          </p:nvPr>
        </p:nvSpPr>
        <p:spPr/>
        <p:txBody>
          <a:bodyPr/>
          <a:lstStyle/>
          <a:p>
            <a:r>
              <a:rPr lang="en-US" dirty="0"/>
              <a:t>Lecture Quiz</a:t>
            </a:r>
          </a:p>
        </p:txBody>
      </p:sp>
      <p:sp>
        <p:nvSpPr>
          <p:cNvPr id="3" name="Content Placeholder 2">
            <a:extLst>
              <a:ext uri="{FF2B5EF4-FFF2-40B4-BE49-F238E27FC236}">
                <a16:creationId xmlns:a16="http://schemas.microsoft.com/office/drawing/2014/main" id="{6E862CBF-DC42-45D5-B46B-4B36F3829A07}"/>
              </a:ext>
            </a:extLst>
          </p:cNvPr>
          <p:cNvSpPr>
            <a:spLocks noGrp="1"/>
          </p:cNvSpPr>
          <p:nvPr>
            <p:ph idx="1"/>
          </p:nvPr>
        </p:nvSpPr>
        <p:spPr/>
        <p:txBody>
          <a:bodyPr/>
          <a:lstStyle/>
          <a:p>
            <a:pPr marL="0" indent="0">
              <a:buNone/>
            </a:pPr>
            <a:r>
              <a:rPr lang="en-US" dirty="0"/>
              <a:t>4. Images can be used in place of text for hyperlinks</a:t>
            </a:r>
          </a:p>
          <a:p>
            <a:pPr marL="514350" indent="-514350">
              <a:buFont typeface="+mj-lt"/>
              <a:buAutoNum type="alphaUcPeriod"/>
            </a:pPr>
            <a:r>
              <a:rPr lang="en-US" dirty="0"/>
              <a:t>True</a:t>
            </a:r>
          </a:p>
          <a:p>
            <a:pPr marL="514350" indent="-514350">
              <a:buFont typeface="+mj-lt"/>
              <a:buAutoNum type="alphaUcPeriod"/>
            </a:pPr>
            <a:r>
              <a:rPr lang="en-US" dirty="0"/>
              <a:t>False</a:t>
            </a:r>
          </a:p>
        </p:txBody>
      </p:sp>
    </p:spTree>
    <p:extLst>
      <p:ext uri="{BB962C8B-B14F-4D97-AF65-F5344CB8AC3E}">
        <p14:creationId xmlns:p14="http://schemas.microsoft.com/office/powerpoint/2010/main" val="267336240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36125-5960-4255-BF24-093E99830187}"/>
              </a:ext>
            </a:extLst>
          </p:cNvPr>
          <p:cNvSpPr>
            <a:spLocks noGrp="1"/>
          </p:cNvSpPr>
          <p:nvPr>
            <p:ph type="title"/>
          </p:nvPr>
        </p:nvSpPr>
        <p:spPr/>
        <p:txBody>
          <a:bodyPr/>
          <a:lstStyle/>
          <a:p>
            <a:r>
              <a:rPr lang="en-US" dirty="0"/>
              <a:t>Lecture Quiz</a:t>
            </a:r>
          </a:p>
        </p:txBody>
      </p:sp>
      <p:sp>
        <p:nvSpPr>
          <p:cNvPr id="3" name="Content Placeholder 2">
            <a:extLst>
              <a:ext uri="{FF2B5EF4-FFF2-40B4-BE49-F238E27FC236}">
                <a16:creationId xmlns:a16="http://schemas.microsoft.com/office/drawing/2014/main" id="{6E862CBF-DC42-45D5-B46B-4B36F3829A07}"/>
              </a:ext>
            </a:extLst>
          </p:cNvPr>
          <p:cNvSpPr>
            <a:spLocks noGrp="1"/>
          </p:cNvSpPr>
          <p:nvPr>
            <p:ph idx="1"/>
          </p:nvPr>
        </p:nvSpPr>
        <p:spPr/>
        <p:txBody>
          <a:bodyPr/>
          <a:lstStyle/>
          <a:p>
            <a:pPr marL="0" indent="0">
              <a:buNone/>
            </a:pPr>
            <a:r>
              <a:rPr lang="en-US" dirty="0"/>
              <a:t>5. Which image format is most likely being used for the following image?</a:t>
            </a:r>
          </a:p>
          <a:p>
            <a:pPr marL="0" indent="0">
              <a:buNone/>
            </a:pPr>
            <a:endParaRPr lang="en-US" dirty="0"/>
          </a:p>
          <a:p>
            <a:pPr marL="0" indent="0">
              <a:buNone/>
            </a:pPr>
            <a:endParaRPr lang="en-US" dirty="0"/>
          </a:p>
          <a:p>
            <a:pPr marL="0" indent="0">
              <a:buNone/>
            </a:pPr>
            <a:endParaRPr lang="en-US" dirty="0"/>
          </a:p>
          <a:p>
            <a:pPr marL="514350" indent="-514350">
              <a:buFont typeface="+mj-lt"/>
              <a:buAutoNum type="alphaUcPeriod"/>
            </a:pPr>
            <a:r>
              <a:rPr lang="en-US" dirty="0"/>
              <a:t>.bmp</a:t>
            </a:r>
          </a:p>
          <a:p>
            <a:pPr marL="514350" indent="-514350">
              <a:buFont typeface="+mj-lt"/>
              <a:buAutoNum type="alphaUcPeriod"/>
            </a:pPr>
            <a:r>
              <a:rPr lang="en-US" dirty="0"/>
              <a:t>.jpg</a:t>
            </a:r>
          </a:p>
          <a:p>
            <a:pPr marL="514350" indent="-514350">
              <a:buFont typeface="+mj-lt"/>
              <a:buAutoNum type="alphaUcPeriod"/>
            </a:pPr>
            <a:r>
              <a:rPr lang="en-US" dirty="0"/>
              <a:t>.</a:t>
            </a:r>
            <a:r>
              <a:rPr lang="en-US" dirty="0" err="1"/>
              <a:t>svg</a:t>
            </a:r>
            <a:endParaRPr lang="en-US" dirty="0"/>
          </a:p>
          <a:p>
            <a:pPr marL="514350" indent="-514350">
              <a:buFont typeface="+mj-lt"/>
              <a:buAutoNum type="alphaUcPeriod"/>
            </a:pPr>
            <a:r>
              <a:rPr lang="en-US" dirty="0"/>
              <a:t>.gif</a:t>
            </a:r>
          </a:p>
        </p:txBody>
      </p:sp>
      <p:pic>
        <p:nvPicPr>
          <p:cNvPr id="25602" name="Picture 2" descr="indian mc">
            <a:extLst>
              <a:ext uri="{FF2B5EF4-FFF2-40B4-BE49-F238E27FC236}">
                <a16:creationId xmlns:a16="http://schemas.microsoft.com/office/drawing/2014/main" id="{95A5A6F0-D00F-4118-BA4C-DBAE2BCD86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6052" y="1870738"/>
            <a:ext cx="4152900" cy="173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14664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36125-5960-4255-BF24-093E99830187}"/>
              </a:ext>
            </a:extLst>
          </p:cNvPr>
          <p:cNvSpPr>
            <a:spLocks noGrp="1"/>
          </p:cNvSpPr>
          <p:nvPr>
            <p:ph type="title"/>
          </p:nvPr>
        </p:nvSpPr>
        <p:spPr/>
        <p:txBody>
          <a:bodyPr/>
          <a:lstStyle/>
          <a:p>
            <a:r>
              <a:rPr lang="en-US" dirty="0"/>
              <a:t>Lecture Quiz</a:t>
            </a:r>
          </a:p>
        </p:txBody>
      </p:sp>
      <p:sp>
        <p:nvSpPr>
          <p:cNvPr id="3" name="Content Placeholder 2">
            <a:extLst>
              <a:ext uri="{FF2B5EF4-FFF2-40B4-BE49-F238E27FC236}">
                <a16:creationId xmlns:a16="http://schemas.microsoft.com/office/drawing/2014/main" id="{6E862CBF-DC42-45D5-B46B-4B36F3829A07}"/>
              </a:ext>
            </a:extLst>
          </p:cNvPr>
          <p:cNvSpPr>
            <a:spLocks noGrp="1"/>
          </p:cNvSpPr>
          <p:nvPr>
            <p:ph idx="1"/>
          </p:nvPr>
        </p:nvSpPr>
        <p:spPr/>
        <p:txBody>
          <a:bodyPr/>
          <a:lstStyle/>
          <a:p>
            <a:pPr marL="0" indent="0">
              <a:buNone/>
            </a:pPr>
            <a:r>
              <a:rPr lang="en-US" dirty="0"/>
              <a:t>6. Designers determine specific requirements</a:t>
            </a:r>
          </a:p>
          <a:p>
            <a:pPr marL="514350" indent="-514350">
              <a:buFont typeface="+mj-lt"/>
              <a:buAutoNum type="alphaUcPeriod"/>
            </a:pPr>
            <a:r>
              <a:rPr lang="en-US" dirty="0"/>
              <a:t>True</a:t>
            </a:r>
          </a:p>
          <a:p>
            <a:pPr marL="514350" indent="-514350">
              <a:buFont typeface="+mj-lt"/>
              <a:buAutoNum type="alphaUcPeriod"/>
            </a:pPr>
            <a:r>
              <a:rPr lang="en-US" dirty="0"/>
              <a:t>False</a:t>
            </a:r>
          </a:p>
        </p:txBody>
      </p:sp>
    </p:spTree>
    <p:extLst>
      <p:ext uri="{BB962C8B-B14F-4D97-AF65-F5344CB8AC3E}">
        <p14:creationId xmlns:p14="http://schemas.microsoft.com/office/powerpoint/2010/main" val="210998894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36125-5960-4255-BF24-093E99830187}"/>
              </a:ext>
            </a:extLst>
          </p:cNvPr>
          <p:cNvSpPr>
            <a:spLocks noGrp="1"/>
          </p:cNvSpPr>
          <p:nvPr>
            <p:ph type="title"/>
          </p:nvPr>
        </p:nvSpPr>
        <p:spPr/>
        <p:txBody>
          <a:bodyPr/>
          <a:lstStyle/>
          <a:p>
            <a:r>
              <a:rPr lang="en-US" dirty="0"/>
              <a:t>Lecture Quiz</a:t>
            </a:r>
          </a:p>
        </p:txBody>
      </p:sp>
      <p:sp>
        <p:nvSpPr>
          <p:cNvPr id="3" name="Content Placeholder 2">
            <a:extLst>
              <a:ext uri="{FF2B5EF4-FFF2-40B4-BE49-F238E27FC236}">
                <a16:creationId xmlns:a16="http://schemas.microsoft.com/office/drawing/2014/main" id="{6E862CBF-DC42-45D5-B46B-4B36F3829A07}"/>
              </a:ext>
            </a:extLst>
          </p:cNvPr>
          <p:cNvSpPr>
            <a:spLocks noGrp="1"/>
          </p:cNvSpPr>
          <p:nvPr>
            <p:ph idx="1"/>
          </p:nvPr>
        </p:nvSpPr>
        <p:spPr/>
        <p:txBody>
          <a:bodyPr/>
          <a:lstStyle/>
          <a:p>
            <a:pPr marL="0" indent="0">
              <a:buNone/>
            </a:pPr>
            <a:r>
              <a:rPr lang="en-US" dirty="0"/>
              <a:t>7. A site mission statement is usually identical to an organization’s mission statement</a:t>
            </a:r>
          </a:p>
          <a:p>
            <a:pPr marL="514350" indent="-514350">
              <a:buFont typeface="+mj-lt"/>
              <a:buAutoNum type="alphaUcPeriod"/>
            </a:pPr>
            <a:r>
              <a:rPr lang="en-US" dirty="0"/>
              <a:t>True</a:t>
            </a:r>
          </a:p>
          <a:p>
            <a:pPr marL="514350" indent="-514350">
              <a:buFont typeface="+mj-lt"/>
              <a:buAutoNum type="alphaUcPeriod"/>
            </a:pPr>
            <a:r>
              <a:rPr lang="en-US" dirty="0"/>
              <a:t>False</a:t>
            </a:r>
          </a:p>
        </p:txBody>
      </p:sp>
    </p:spTree>
    <p:extLst>
      <p:ext uri="{BB962C8B-B14F-4D97-AF65-F5344CB8AC3E}">
        <p14:creationId xmlns:p14="http://schemas.microsoft.com/office/powerpoint/2010/main" val="368722878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36125-5960-4255-BF24-093E99830187}"/>
              </a:ext>
            </a:extLst>
          </p:cNvPr>
          <p:cNvSpPr>
            <a:spLocks noGrp="1"/>
          </p:cNvSpPr>
          <p:nvPr>
            <p:ph type="title"/>
          </p:nvPr>
        </p:nvSpPr>
        <p:spPr/>
        <p:txBody>
          <a:bodyPr/>
          <a:lstStyle/>
          <a:p>
            <a:r>
              <a:rPr lang="en-US" dirty="0"/>
              <a:t>Lecture Quiz</a:t>
            </a:r>
          </a:p>
        </p:txBody>
      </p:sp>
      <p:sp>
        <p:nvSpPr>
          <p:cNvPr id="3" name="Content Placeholder 2">
            <a:extLst>
              <a:ext uri="{FF2B5EF4-FFF2-40B4-BE49-F238E27FC236}">
                <a16:creationId xmlns:a16="http://schemas.microsoft.com/office/drawing/2014/main" id="{6E862CBF-DC42-45D5-B46B-4B36F3829A07}"/>
              </a:ext>
            </a:extLst>
          </p:cNvPr>
          <p:cNvSpPr>
            <a:spLocks noGrp="1"/>
          </p:cNvSpPr>
          <p:nvPr>
            <p:ph idx="1"/>
          </p:nvPr>
        </p:nvSpPr>
        <p:spPr/>
        <p:txBody>
          <a:bodyPr/>
          <a:lstStyle/>
          <a:p>
            <a:pPr marL="0" indent="0">
              <a:buNone/>
            </a:pPr>
            <a:r>
              <a:rPr lang="en-US" dirty="0"/>
              <a:t>8. What instrument/technique can we use to understand our site's users?</a:t>
            </a:r>
          </a:p>
          <a:p>
            <a:pPr marL="514350" indent="-514350">
              <a:buFont typeface="+mj-lt"/>
              <a:buAutoNum type="alphaUcPeriod"/>
            </a:pPr>
            <a:r>
              <a:rPr lang="en-US" dirty="0"/>
              <a:t>Persona</a:t>
            </a:r>
          </a:p>
          <a:p>
            <a:pPr marL="514350" indent="-514350">
              <a:buFont typeface="+mj-lt"/>
              <a:buAutoNum type="alphaUcPeriod"/>
            </a:pPr>
            <a:r>
              <a:rPr lang="en-US" dirty="0"/>
              <a:t>Surveys / research</a:t>
            </a:r>
          </a:p>
          <a:p>
            <a:pPr marL="514350" indent="-514350">
              <a:buFont typeface="+mj-lt"/>
              <a:buAutoNum type="alphaUcPeriod"/>
            </a:pPr>
            <a:r>
              <a:rPr lang="en-US" dirty="0"/>
              <a:t>Client’s marketing/sales department</a:t>
            </a:r>
          </a:p>
          <a:p>
            <a:pPr marL="514350" indent="-514350">
              <a:buFont typeface="+mj-lt"/>
              <a:buAutoNum type="alphaUcPeriod"/>
            </a:pPr>
            <a:r>
              <a:rPr lang="en-US" dirty="0"/>
              <a:t>All of the above</a:t>
            </a:r>
          </a:p>
        </p:txBody>
      </p:sp>
    </p:spTree>
    <p:extLst>
      <p:ext uri="{BB962C8B-B14F-4D97-AF65-F5344CB8AC3E}">
        <p14:creationId xmlns:p14="http://schemas.microsoft.com/office/powerpoint/2010/main" val="40406244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13581</TotalTime>
  <Words>6159</Words>
  <Application>Microsoft Office PowerPoint</Application>
  <PresentationFormat>Widescreen</PresentationFormat>
  <Paragraphs>606</Paragraphs>
  <Slides>103</Slides>
  <Notes>23</Notes>
  <HiddenSlides>1</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103</vt:i4>
      </vt:variant>
    </vt:vector>
  </HeadingPairs>
  <TitlesOfParts>
    <vt:vector size="111" baseType="lpstr">
      <vt:lpstr>Arial</vt:lpstr>
      <vt:lpstr>Calibri</vt:lpstr>
      <vt:lpstr>Calibri Light</vt:lpstr>
      <vt:lpstr>Corbel Light</vt:lpstr>
      <vt:lpstr>Courier New</vt:lpstr>
      <vt:lpstr>Ink Free</vt:lpstr>
      <vt:lpstr>Office Theme</vt:lpstr>
      <vt:lpstr>Image</vt:lpstr>
      <vt:lpstr>CSCI 1210  Essentials of Web Development</vt:lpstr>
      <vt:lpstr>Links</vt:lpstr>
      <vt:lpstr>Links</vt:lpstr>
      <vt:lpstr>The Anchor Element</vt:lpstr>
      <vt:lpstr>Links</vt:lpstr>
      <vt:lpstr>Where to go?  -- href</vt:lpstr>
      <vt:lpstr>Where to go?  -- href</vt:lpstr>
      <vt:lpstr>href - Two types</vt:lpstr>
      <vt:lpstr>href - Absolute</vt:lpstr>
      <vt:lpstr>href - Relative</vt:lpstr>
      <vt:lpstr>Making an Internal Link</vt:lpstr>
      <vt:lpstr>Navigating the File Tree</vt:lpstr>
      <vt:lpstr>Making an Internal Link</vt:lpstr>
      <vt:lpstr>Making an Internal Link</vt:lpstr>
      <vt:lpstr>Making an Internal Link</vt:lpstr>
      <vt:lpstr>PowerPoint Presentation</vt:lpstr>
      <vt:lpstr>PowerPoint Presentation</vt:lpstr>
      <vt:lpstr>File Structure  Navigation</vt:lpstr>
      <vt:lpstr>Making an Internal Link</vt:lpstr>
      <vt:lpstr>Absolute vs. Relative URLs</vt:lpstr>
      <vt:lpstr>Making a link within a page</vt:lpstr>
      <vt:lpstr>Making a link within a page (Example)</vt:lpstr>
      <vt:lpstr>Mail Links</vt:lpstr>
      <vt:lpstr>Links Summary</vt:lpstr>
      <vt:lpstr>Images</vt:lpstr>
      <vt:lpstr>Images</vt:lpstr>
      <vt:lpstr>Images</vt:lpstr>
      <vt:lpstr>&lt;img&gt; – src, alt, title</vt:lpstr>
      <vt:lpstr>Images – src, alt, title</vt:lpstr>
      <vt:lpstr>Images – types of images</vt:lpstr>
      <vt:lpstr>Images – types of images</vt:lpstr>
      <vt:lpstr>Images – types of images</vt:lpstr>
      <vt:lpstr>Captions</vt:lpstr>
      <vt:lpstr>&lt;figcaption&gt;</vt:lpstr>
      <vt:lpstr>Image Links</vt:lpstr>
      <vt:lpstr>Image Links</vt:lpstr>
      <vt:lpstr>Resolution</vt:lpstr>
      <vt:lpstr>Resolution</vt:lpstr>
      <vt:lpstr>Resolution</vt:lpstr>
      <vt:lpstr>Resolution</vt:lpstr>
      <vt:lpstr>Resolution</vt:lpstr>
      <vt:lpstr>Resolution</vt:lpstr>
      <vt:lpstr>Photo Editing Basics</vt:lpstr>
      <vt:lpstr>Photo Editors</vt:lpstr>
      <vt:lpstr>Optimizing Photos</vt:lpstr>
      <vt:lpstr>Welcome to GIMP</vt:lpstr>
      <vt:lpstr>Welcome to GIMP</vt:lpstr>
      <vt:lpstr>PowerPoint Presentation</vt:lpstr>
      <vt:lpstr>PowerPoint Presentation</vt:lpstr>
      <vt:lpstr>Web Images - Resizing</vt:lpstr>
      <vt:lpstr>Web Images - Resizing</vt:lpstr>
      <vt:lpstr>Web Images - Resizing</vt:lpstr>
      <vt:lpstr>Web Images</vt:lpstr>
      <vt:lpstr>Cropping</vt:lpstr>
      <vt:lpstr>Cropping</vt:lpstr>
      <vt:lpstr>Cropping</vt:lpstr>
      <vt:lpstr>Cropping</vt:lpstr>
      <vt:lpstr>Web Images - Cropping</vt:lpstr>
      <vt:lpstr>Photo Editing</vt:lpstr>
      <vt:lpstr>Web Design Lifecycle</vt:lpstr>
      <vt:lpstr>Targeted Site Users</vt:lpstr>
      <vt:lpstr>Users</vt:lpstr>
      <vt:lpstr>Users</vt:lpstr>
      <vt:lpstr>Creating User Profiles</vt:lpstr>
      <vt:lpstr>Creating User Personas</vt:lpstr>
      <vt:lpstr>Example Persona</vt:lpstr>
      <vt:lpstr>Example Persona</vt:lpstr>
      <vt:lpstr>User groups</vt:lpstr>
      <vt:lpstr>Site focal user groups - Common elements: </vt:lpstr>
      <vt:lpstr>In-class Activity</vt:lpstr>
      <vt:lpstr>PowerPoint Presentation</vt:lpstr>
      <vt:lpstr>In-class Activity</vt:lpstr>
      <vt:lpstr>In-class Activity</vt:lpstr>
      <vt:lpstr>In-class Activity</vt:lpstr>
      <vt:lpstr>In-class Activity</vt:lpstr>
      <vt:lpstr>In-class Activity</vt:lpstr>
      <vt:lpstr>Prioritizing</vt:lpstr>
      <vt:lpstr>Audience Splitting</vt:lpstr>
      <vt:lpstr>Benefits of Understanding Site Users</vt:lpstr>
      <vt:lpstr>Requirements Gathering</vt:lpstr>
      <vt:lpstr>Requirements</vt:lpstr>
      <vt:lpstr>Requirements</vt:lpstr>
      <vt:lpstr>User Requirements Elicitation</vt:lpstr>
      <vt:lpstr>Requirements Elicitation</vt:lpstr>
      <vt:lpstr>Requirements Elicitation Techniques</vt:lpstr>
      <vt:lpstr>Requirements Elicitation Techniques</vt:lpstr>
      <vt:lpstr>Types of Requirements</vt:lpstr>
      <vt:lpstr>Types of Requirements</vt:lpstr>
      <vt:lpstr>In Class Exercise</vt:lpstr>
      <vt:lpstr>Requirements vs. Site Mission Statement</vt:lpstr>
      <vt:lpstr>Questions</vt:lpstr>
      <vt:lpstr>Lecture Quiz</vt:lpstr>
      <vt:lpstr>Lecture Quiz</vt:lpstr>
      <vt:lpstr>Lecture Quiz</vt:lpstr>
      <vt:lpstr>Lecture Quiz</vt:lpstr>
      <vt:lpstr>Lecture Quiz</vt:lpstr>
      <vt:lpstr>Lecture Quiz</vt:lpstr>
      <vt:lpstr>Lecture Quiz</vt:lpstr>
      <vt:lpstr>Lecture Quiz</vt:lpstr>
      <vt:lpstr>Lecture Quiz</vt:lpstr>
      <vt:lpstr>Lecture Quiz</vt:lpstr>
      <vt:lpstr>Sources</vt:lpstr>
      <vt:lpstr>Copyrights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 Ramsey</dc:creator>
  <cp:lastModifiedBy>Jack Ramsey</cp:lastModifiedBy>
  <cp:revision>100</cp:revision>
  <dcterms:created xsi:type="dcterms:W3CDTF">2015-01-07T14:02:51Z</dcterms:created>
  <dcterms:modified xsi:type="dcterms:W3CDTF">2023-06-16T15:04:56Z</dcterms:modified>
</cp:coreProperties>
</file>