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71" r:id="rId2"/>
    <p:sldId id="335" r:id="rId3"/>
    <p:sldId id="272" r:id="rId4"/>
    <p:sldId id="337" r:id="rId5"/>
    <p:sldId id="338" r:id="rId6"/>
    <p:sldId id="339" r:id="rId7"/>
    <p:sldId id="341" r:id="rId8"/>
    <p:sldId id="343" r:id="rId9"/>
    <p:sldId id="344" r:id="rId10"/>
    <p:sldId id="336" r:id="rId11"/>
    <p:sldId id="345" r:id="rId12"/>
    <p:sldId id="273" r:id="rId13"/>
    <p:sldId id="274" r:id="rId14"/>
    <p:sldId id="284" r:id="rId15"/>
    <p:sldId id="285" r:id="rId16"/>
    <p:sldId id="346" r:id="rId17"/>
    <p:sldId id="275" r:id="rId18"/>
    <p:sldId id="276" r:id="rId19"/>
    <p:sldId id="282" r:id="rId20"/>
    <p:sldId id="283" r:id="rId21"/>
    <p:sldId id="286" r:id="rId22"/>
    <p:sldId id="287" r:id="rId23"/>
    <p:sldId id="331" r:id="rId24"/>
    <p:sldId id="288" r:id="rId25"/>
    <p:sldId id="349" r:id="rId26"/>
    <p:sldId id="348" r:id="rId27"/>
    <p:sldId id="347" r:id="rId28"/>
    <p:sldId id="305" r:id="rId29"/>
    <p:sldId id="289" r:id="rId30"/>
    <p:sldId id="290" r:id="rId31"/>
    <p:sldId id="350" r:id="rId32"/>
    <p:sldId id="291" r:id="rId33"/>
    <p:sldId id="306" r:id="rId34"/>
    <p:sldId id="292" r:id="rId35"/>
    <p:sldId id="293" r:id="rId36"/>
    <p:sldId id="351" r:id="rId37"/>
    <p:sldId id="294" r:id="rId38"/>
    <p:sldId id="352" r:id="rId39"/>
    <p:sldId id="296" r:id="rId40"/>
    <p:sldId id="297" r:id="rId41"/>
    <p:sldId id="298" r:id="rId42"/>
    <p:sldId id="368" r:id="rId43"/>
    <p:sldId id="299" r:id="rId44"/>
    <p:sldId id="307" r:id="rId45"/>
    <p:sldId id="308" r:id="rId46"/>
    <p:sldId id="332" r:id="rId47"/>
    <p:sldId id="300" r:id="rId48"/>
    <p:sldId id="315" r:id="rId49"/>
    <p:sldId id="353"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55" r:id="rId66"/>
    <p:sldId id="356" r:id="rId67"/>
    <p:sldId id="302" r:id="rId68"/>
    <p:sldId id="303" r:id="rId69"/>
    <p:sldId id="333" r:id="rId70"/>
    <p:sldId id="304" r:id="rId71"/>
    <p:sldId id="357" r:id="rId72"/>
    <p:sldId id="358" r:id="rId73"/>
    <p:sldId id="359" r:id="rId74"/>
    <p:sldId id="360" r:id="rId75"/>
    <p:sldId id="361" r:id="rId76"/>
    <p:sldId id="362" r:id="rId77"/>
    <p:sldId id="363" r:id="rId78"/>
    <p:sldId id="364" r:id="rId79"/>
    <p:sldId id="365" r:id="rId80"/>
    <p:sldId id="366" r:id="rId81"/>
    <p:sldId id="367" r:id="rId82"/>
    <p:sldId id="259"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936"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5A10F-CF37-4AC7-82BD-75A953686F83}" type="datetimeFigureOut">
              <a:rPr lang="en-US" smtClean="0"/>
              <a:t>6/14/2023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5FE12-90FA-47AA-A354-9C8BF1C8A060}" type="slidenum">
              <a:rPr lang="en-US" smtClean="0"/>
              <a:t>‹#›</a:t>
            </a:fld>
            <a:endParaRPr lang="en-US" dirty="0"/>
          </a:p>
        </p:txBody>
      </p:sp>
    </p:spTree>
    <p:extLst>
      <p:ext uri="{BB962C8B-B14F-4D97-AF65-F5344CB8AC3E}">
        <p14:creationId xmlns:p14="http://schemas.microsoft.com/office/powerpoint/2010/main" val="410496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In this lecture, we'll focus on establishing a strong site mission.</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CF2342A3-F0B0-437F-976C-27561A565562}" type="slidenum">
              <a:rPr lang="en-US" altLang="en-US">
                <a:latin typeface="Arial" panose="020B0604020202020204" pitchFamily="34" charset="0"/>
              </a:rPr>
              <a:pPr/>
              <a:t>60</a:t>
            </a:fld>
            <a:endParaRPr lang="en-US" altLang="en-US">
              <a:latin typeface="Arial" panose="020B0604020202020204" pitchFamily="34" charset="0"/>
            </a:endParaRPr>
          </a:p>
        </p:txBody>
      </p:sp>
    </p:spTree>
    <p:extLst>
      <p:ext uri="{BB962C8B-B14F-4D97-AF65-F5344CB8AC3E}">
        <p14:creationId xmlns:p14="http://schemas.microsoft.com/office/powerpoint/2010/main" val="259596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1238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3F851E-2928-4682-9B42-D2579E13F8BF}" type="datetimeFigureOut">
              <a:rPr lang="en-US" smtClean="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6236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63991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52312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50517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F851E-2928-4682-9B42-D2579E13F8BF}" type="datetimeFigureOut">
              <a:rPr lang="en-US" smtClean="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14895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3F851E-2928-4682-9B42-D2579E13F8BF}" type="datetimeFigureOut">
              <a:rPr lang="en-US" smtClean="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94052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3F851E-2928-4682-9B42-D2579E13F8BF}" type="datetimeFigureOut">
              <a:rPr lang="en-US" smtClean="0"/>
              <a:t>6/14/2023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1876708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3F851E-2928-4682-9B42-D2579E13F8BF}" type="datetimeFigureOut">
              <a:rPr lang="en-US" smtClean="0"/>
              <a:t>6/14/2023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79219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851E-2928-4682-9B42-D2579E13F8BF}" type="datetimeFigureOut">
              <a:rPr lang="en-US" smtClean="0"/>
              <a:t>6/14/2023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176508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9417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036266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F851E-2928-4682-9B42-D2579E13F8BF}" type="datetimeFigureOut">
              <a:rPr lang="en-US" smtClean="0"/>
              <a:t>6/14/2023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E998A-8700-4210-9762-D768112401A7}" type="slidenum">
              <a:rPr lang="en-US" smtClean="0"/>
              <a:t>‹#›</a:t>
            </a:fld>
            <a:endParaRPr lang="en-US" dirty="0"/>
          </a:p>
        </p:txBody>
      </p:sp>
    </p:spTree>
    <p:extLst>
      <p:ext uri="{BB962C8B-B14F-4D97-AF65-F5344CB8AC3E}">
        <p14:creationId xmlns:p14="http://schemas.microsoft.com/office/powerpoint/2010/main" val="1779232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orbel Light" panose="020B03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tntluoma.com/sidebars/codes/"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3schools.com/html/html_symbols.as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w3schools.com/tags/default.asp"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image" Target="../media/image44.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owl.excelsior.edu/writing-process/prewriting-strategies/prewriting-strategies-asking-defining-questions/" TargetMode="External"/><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mailto:pittares@etsu.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4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pPr>
              <a:defRPr/>
            </a:pPr>
            <a:r>
              <a:rPr lang="en-US" sz="4800" b="1" dirty="0"/>
              <a:t>Intro To HTML &amp; Formatting, Part 2</a:t>
            </a:r>
          </a:p>
        </p:txBody>
      </p:sp>
      <p:sp>
        <p:nvSpPr>
          <p:cNvPr id="3075" name="Rectangle 3"/>
          <p:cNvSpPr>
            <a:spLocks noGrp="1" noChangeArrowheads="1"/>
          </p:cNvSpPr>
          <p:nvPr>
            <p:ph type="subTitle" idx="1"/>
          </p:nvPr>
        </p:nvSpPr>
        <p:spPr/>
        <p:txBody>
          <a:bodyPr rtlCol="0">
            <a:normAutofit/>
          </a:bodyPr>
          <a:lstStyle/>
          <a:p>
            <a:pPr>
              <a:defRPr/>
            </a:pPr>
            <a:r>
              <a:rPr lang="en-US" dirty="0"/>
              <a:t>CSCI1210</a:t>
            </a:r>
            <a:br>
              <a:rPr lang="en-US" dirty="0"/>
            </a:br>
            <a:r>
              <a:rPr lang="en-US" dirty="0"/>
              <a:t>Essentials of Web Design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defRPr/>
            </a:pPr>
            <a:r>
              <a:rPr lang="en-US" sz="4000" b="1" dirty="0"/>
              <a:t>Paragraph</a:t>
            </a:r>
            <a:endParaRPr lang="en-US" sz="3200" b="1" dirty="0"/>
          </a:p>
        </p:txBody>
      </p:sp>
      <p:sp>
        <p:nvSpPr>
          <p:cNvPr id="3075" name="Rectangle 3"/>
          <p:cNvSpPr>
            <a:spLocks noGrp="1" noChangeArrowheads="1"/>
          </p:cNvSpPr>
          <p:nvPr>
            <p:ph idx="1"/>
          </p:nvPr>
        </p:nvSpPr>
        <p:spPr/>
        <p:txBody>
          <a:bodyPr/>
          <a:lstStyle/>
          <a:p>
            <a:pPr marL="3200400" lvl="7" indent="0">
              <a:buNone/>
            </a:pPr>
            <a:r>
              <a:rPr lang="en-US" sz="4000" dirty="0">
                <a:solidFill>
                  <a:srgbClr val="0070C0"/>
                </a:solidFill>
              </a:rPr>
              <a:t>&lt;p&gt;</a:t>
            </a:r>
            <a:r>
              <a:rPr lang="en-US" sz="4000" dirty="0"/>
              <a:t>…</a:t>
            </a:r>
            <a:r>
              <a:rPr lang="en-US" sz="4000" dirty="0">
                <a:solidFill>
                  <a:srgbClr val="0070C0"/>
                </a:solidFill>
              </a:rPr>
              <a:t>&lt;/p&gt;</a:t>
            </a:r>
            <a:br>
              <a:rPr lang="en-US" dirty="0"/>
            </a:br>
            <a:endParaRPr lang="en-US" dirty="0"/>
          </a:p>
          <a:p>
            <a:pPr marL="457200" lvl="1" indent="0">
              <a:spcAft>
                <a:spcPts val="600"/>
              </a:spcAft>
              <a:buNone/>
            </a:pPr>
            <a:r>
              <a:rPr lang="en-US" dirty="0"/>
              <a:t>The first of these elements we’re going to talk about, appropriately enough, is the paragraph element - &lt;p&gt;</a:t>
            </a:r>
          </a:p>
          <a:p>
            <a:pPr marL="457200" lvl="1" indent="0">
              <a:spcAft>
                <a:spcPts val="600"/>
              </a:spcAft>
              <a:buNone/>
            </a:pPr>
            <a:r>
              <a:rPr lang="en-US" dirty="0"/>
              <a:t>As with writing, a paragraph consists of one or more sentences</a:t>
            </a:r>
          </a:p>
          <a:p>
            <a:pPr marL="457200" lvl="1" indent="0">
              <a:spcAft>
                <a:spcPts val="600"/>
              </a:spcAft>
              <a:buNone/>
            </a:pPr>
            <a:r>
              <a:rPr lang="en-US" dirty="0"/>
              <a:t>Using HTML, other elements can be included inside the paragraph element, but it usually consists of text (and inline elements) only</a:t>
            </a:r>
          </a:p>
          <a:p>
            <a:pPr marL="457200" lvl="1" indent="0">
              <a:spcAft>
                <a:spcPts val="600"/>
              </a:spcAft>
              <a:buNone/>
            </a:pPr>
            <a:r>
              <a:rPr lang="en-US" dirty="0"/>
              <a:t>They ‘break the flow’ of the document’s rendering, reset the cursor at the beginning of the next line, add whitespace, display, and add more whitespace</a:t>
            </a:r>
          </a:p>
          <a:p>
            <a:pPr lvl="1"/>
            <a:endParaRPr lang="en-US" dirty="0"/>
          </a:p>
          <a:p>
            <a:pPr lvl="1"/>
            <a:endParaRPr lang="en-US" dirty="0"/>
          </a:p>
          <a:p>
            <a:endParaRPr lang="en-US" dirty="0"/>
          </a:p>
        </p:txBody>
      </p:sp>
    </p:spTree>
    <p:extLst>
      <p:ext uri="{BB962C8B-B14F-4D97-AF65-F5344CB8AC3E}">
        <p14:creationId xmlns:p14="http://schemas.microsoft.com/office/powerpoint/2010/main" val="3111150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defRPr/>
            </a:pPr>
            <a:r>
              <a:rPr lang="en-US" sz="4000" b="1" dirty="0">
                <a:solidFill>
                  <a:srgbClr val="0070C0"/>
                </a:solidFill>
                <a:latin typeface="Courier New" panose="02070309020205020404" pitchFamily="49" charset="0"/>
                <a:cs typeface="Courier New" panose="02070309020205020404" pitchFamily="49" charset="0"/>
              </a:rPr>
              <a:t>&lt;p&gt;</a:t>
            </a:r>
            <a:endParaRPr lang="en-US" sz="3200" b="1" dirty="0">
              <a:solidFill>
                <a:srgbClr val="0070C0"/>
              </a:solidFill>
              <a:latin typeface="Courier New" panose="02070309020205020404" pitchFamily="49" charset="0"/>
              <a:cs typeface="Courier New" panose="02070309020205020404" pitchFamily="49" charset="0"/>
            </a:endParaRPr>
          </a:p>
        </p:txBody>
      </p:sp>
      <p:pic>
        <p:nvPicPr>
          <p:cNvPr id="5" name="Picture 4" descr="A screenshot of a video game&#10;&#10;Description automatically generated with medium confidence">
            <a:extLst>
              <a:ext uri="{FF2B5EF4-FFF2-40B4-BE49-F238E27FC236}">
                <a16:creationId xmlns:a16="http://schemas.microsoft.com/office/drawing/2014/main" id="{13CC8D0E-6181-4FE7-880B-87948ED5CAAA}"/>
              </a:ext>
            </a:extLst>
          </p:cNvPr>
          <p:cNvPicPr>
            <a:picLocks noChangeAspect="1"/>
          </p:cNvPicPr>
          <p:nvPr/>
        </p:nvPicPr>
        <p:blipFill>
          <a:blip r:embed="rId2"/>
          <a:stretch>
            <a:fillRect/>
          </a:stretch>
        </p:blipFill>
        <p:spPr>
          <a:xfrm>
            <a:off x="555656" y="2377530"/>
            <a:ext cx="5435711" cy="1722794"/>
          </a:xfrm>
          <a:prstGeom prst="rect">
            <a:avLst/>
          </a:prstGeom>
        </p:spPr>
      </p:pic>
      <p:cxnSp>
        <p:nvCxnSpPr>
          <p:cNvPr id="8" name="Straight Arrow Connector 7">
            <a:extLst>
              <a:ext uri="{FF2B5EF4-FFF2-40B4-BE49-F238E27FC236}">
                <a16:creationId xmlns:a16="http://schemas.microsoft.com/office/drawing/2014/main" id="{1E918FA5-82E3-47EB-967F-4AAEB46C8264}"/>
              </a:ext>
            </a:extLst>
          </p:cNvPr>
          <p:cNvCxnSpPr>
            <a:cxnSpLocks/>
          </p:cNvCxnSpPr>
          <p:nvPr/>
        </p:nvCxnSpPr>
        <p:spPr>
          <a:xfrm>
            <a:off x="6241576" y="3238927"/>
            <a:ext cx="659606" cy="0"/>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3A4A537-885E-441D-8FC8-04948276B0FF}"/>
              </a:ext>
            </a:extLst>
          </p:cNvPr>
          <p:cNvPicPr>
            <a:picLocks noChangeAspect="1"/>
          </p:cNvPicPr>
          <p:nvPr/>
        </p:nvPicPr>
        <p:blipFill>
          <a:blip r:embed="rId3"/>
          <a:stretch>
            <a:fillRect/>
          </a:stretch>
        </p:blipFill>
        <p:spPr>
          <a:xfrm>
            <a:off x="7043206" y="2672680"/>
            <a:ext cx="4680976" cy="11324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38990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defRPr/>
            </a:pPr>
            <a:r>
              <a:rPr lang="en-US" sz="4000" b="1" dirty="0">
                <a:solidFill>
                  <a:srgbClr val="0070C0"/>
                </a:solidFill>
                <a:latin typeface="Courier New" panose="02070309020205020404" pitchFamily="49" charset="0"/>
                <a:cs typeface="Courier New" panose="02070309020205020404" pitchFamily="49" charset="0"/>
              </a:rPr>
              <a:t>&lt;</a:t>
            </a:r>
            <a:r>
              <a:rPr lang="en-US" sz="4000" b="1" dirty="0" err="1">
                <a:solidFill>
                  <a:srgbClr val="0070C0"/>
                </a:solidFill>
                <a:latin typeface="Courier New" panose="02070309020205020404" pitchFamily="49" charset="0"/>
                <a:cs typeface="Courier New" panose="02070309020205020404" pitchFamily="49" charset="0"/>
              </a:rPr>
              <a:t>br</a:t>
            </a:r>
            <a:r>
              <a:rPr lang="en-US" sz="4000" b="1" dirty="0">
                <a:solidFill>
                  <a:srgbClr val="0070C0"/>
                </a:solidFill>
                <a:latin typeface="Courier New" panose="02070309020205020404" pitchFamily="49" charset="0"/>
                <a:cs typeface="Courier New" panose="02070309020205020404" pitchFamily="49" charset="0"/>
              </a:rPr>
              <a:t>&gt; (or &lt;</a:t>
            </a:r>
            <a:r>
              <a:rPr lang="en-US" sz="4000" b="1" dirty="0" err="1">
                <a:solidFill>
                  <a:srgbClr val="0070C0"/>
                </a:solidFill>
                <a:latin typeface="Courier New" panose="02070309020205020404" pitchFamily="49" charset="0"/>
                <a:cs typeface="Courier New" panose="02070309020205020404" pitchFamily="49" charset="0"/>
              </a:rPr>
              <a:t>br</a:t>
            </a:r>
            <a:r>
              <a:rPr lang="en-US" sz="4000" b="1" dirty="0">
                <a:solidFill>
                  <a:srgbClr val="0070C0"/>
                </a:solidFill>
                <a:latin typeface="Courier New" panose="02070309020205020404" pitchFamily="49" charset="0"/>
                <a:cs typeface="Courier New" panose="02070309020205020404" pitchFamily="49" charset="0"/>
              </a:rPr>
              <a:t> /&gt;)</a:t>
            </a:r>
          </a:p>
        </p:txBody>
      </p:sp>
      <p:sp>
        <p:nvSpPr>
          <p:cNvPr id="4099" name="Rectangle 3"/>
          <p:cNvSpPr>
            <a:spLocks noGrp="1" noChangeArrowheads="1"/>
          </p:cNvSpPr>
          <p:nvPr>
            <p:ph idx="1"/>
          </p:nvPr>
        </p:nvSpPr>
        <p:spPr/>
        <p:txBody>
          <a:bodyPr/>
          <a:lstStyle/>
          <a:p>
            <a:pPr marL="457200" lvl="1" indent="0">
              <a:spcAft>
                <a:spcPts val="600"/>
              </a:spcAft>
              <a:buNone/>
            </a:pPr>
            <a:r>
              <a:rPr lang="en-US" dirty="0"/>
              <a:t>Standalone (void) element</a:t>
            </a:r>
          </a:p>
          <a:p>
            <a:pPr marL="457200" lvl="1" indent="0">
              <a:spcAft>
                <a:spcPts val="600"/>
              </a:spcAft>
              <a:buNone/>
            </a:pPr>
            <a:r>
              <a:rPr lang="en-US" dirty="0"/>
              <a:t>Causes a line break, with no extra space</a:t>
            </a:r>
          </a:p>
          <a:p>
            <a:pPr marL="457200" lvl="1" indent="0">
              <a:spcAft>
                <a:spcPts val="600"/>
              </a:spcAft>
              <a:buNone/>
            </a:pPr>
            <a:r>
              <a:rPr lang="en-US" dirty="0"/>
              <a:t>Equivalent to hitting the return key once</a:t>
            </a:r>
          </a:p>
          <a:p>
            <a:pPr marL="457200" lvl="1" indent="0">
              <a:buNone/>
            </a:pPr>
            <a:endParaRPr lang="en-US" dirty="0"/>
          </a:p>
          <a:p>
            <a:pPr lvl="1"/>
            <a:endParaRPr lang="en-US" dirty="0"/>
          </a:p>
          <a:p>
            <a:pPr lvl="1"/>
            <a:endParaRPr lang="en-US" dirty="0"/>
          </a:p>
          <a:p>
            <a:endParaRPr lang="en-US" dirty="0"/>
          </a:p>
        </p:txBody>
      </p:sp>
      <p:pic>
        <p:nvPicPr>
          <p:cNvPr id="3" name="Picture 2">
            <a:extLst>
              <a:ext uri="{FF2B5EF4-FFF2-40B4-BE49-F238E27FC236}">
                <a16:creationId xmlns:a16="http://schemas.microsoft.com/office/drawing/2014/main" id="{726BCFAB-FC3C-48C7-AFB4-EF5F1ED68DF1}"/>
              </a:ext>
            </a:extLst>
          </p:cNvPr>
          <p:cNvPicPr>
            <a:picLocks noChangeAspect="1"/>
          </p:cNvPicPr>
          <p:nvPr/>
        </p:nvPicPr>
        <p:blipFill>
          <a:blip r:embed="rId2"/>
          <a:stretch>
            <a:fillRect/>
          </a:stretch>
        </p:blipFill>
        <p:spPr>
          <a:xfrm>
            <a:off x="1063289" y="4235438"/>
            <a:ext cx="3786412" cy="1148545"/>
          </a:xfrm>
          <a:prstGeom prst="rect">
            <a:avLst/>
          </a:prstGeom>
        </p:spPr>
      </p:pic>
      <p:pic>
        <p:nvPicPr>
          <p:cNvPr id="5" name="Picture 4" descr="Text&#10;&#10;Description automatically generated">
            <a:extLst>
              <a:ext uri="{FF2B5EF4-FFF2-40B4-BE49-F238E27FC236}">
                <a16:creationId xmlns:a16="http://schemas.microsoft.com/office/drawing/2014/main" id="{795223B3-C85D-4635-B2E8-AD6612AFF9FA}"/>
              </a:ext>
            </a:extLst>
          </p:cNvPr>
          <p:cNvPicPr>
            <a:picLocks noChangeAspect="1"/>
          </p:cNvPicPr>
          <p:nvPr/>
        </p:nvPicPr>
        <p:blipFill>
          <a:blip r:embed="rId3"/>
          <a:stretch>
            <a:fillRect/>
          </a:stretch>
        </p:blipFill>
        <p:spPr>
          <a:xfrm>
            <a:off x="6697321" y="4262675"/>
            <a:ext cx="3067911" cy="1094071"/>
          </a:xfrm>
          <a:prstGeom prst="rect">
            <a:avLst/>
          </a:prstGeom>
          <a:effectLst>
            <a:outerShdw blurRad="50800" dist="38100" dir="2700000" algn="tl" rotWithShape="0">
              <a:prstClr val="black">
                <a:alpha val="40000"/>
              </a:prstClr>
            </a:outerShdw>
          </a:effectLst>
        </p:spPr>
      </p:pic>
      <p:cxnSp>
        <p:nvCxnSpPr>
          <p:cNvPr id="8" name="Straight Arrow Connector 7">
            <a:extLst>
              <a:ext uri="{FF2B5EF4-FFF2-40B4-BE49-F238E27FC236}">
                <a16:creationId xmlns:a16="http://schemas.microsoft.com/office/drawing/2014/main" id="{CF0083DD-9635-4C95-A7D7-F04ED070B0C5}"/>
              </a:ext>
            </a:extLst>
          </p:cNvPr>
          <p:cNvCxnSpPr>
            <a:cxnSpLocks/>
          </p:cNvCxnSpPr>
          <p:nvPr/>
        </p:nvCxnSpPr>
        <p:spPr>
          <a:xfrm>
            <a:off x="5436394" y="4809710"/>
            <a:ext cx="659606" cy="0"/>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BCE6635E-4F99-4580-89C7-3F2BAA1F0A5C}"/>
              </a:ext>
            </a:extLst>
          </p:cNvPr>
          <p:cNvPicPr>
            <a:picLocks noChangeAspect="1"/>
          </p:cNvPicPr>
          <p:nvPr/>
        </p:nvPicPr>
        <p:blipFill>
          <a:blip r:embed="rId2"/>
          <a:stretch>
            <a:fillRect/>
          </a:stretch>
        </p:blipFill>
        <p:spPr>
          <a:xfrm>
            <a:off x="5199326" y="2306398"/>
            <a:ext cx="5578323" cy="1181202"/>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Paragraph vs Break Example</a:t>
            </a:r>
          </a:p>
        </p:txBody>
      </p:sp>
      <p:sp>
        <p:nvSpPr>
          <p:cNvPr id="11" name="TextBox 10"/>
          <p:cNvSpPr txBox="1"/>
          <p:nvPr/>
        </p:nvSpPr>
        <p:spPr>
          <a:xfrm>
            <a:off x="4289320" y="1368138"/>
            <a:ext cx="2617063" cy="646331"/>
          </a:xfrm>
          <a:prstGeom prst="rect">
            <a:avLst/>
          </a:prstGeom>
          <a:noFill/>
        </p:spPr>
        <p:txBody>
          <a:bodyPr wrap="none" rtlCol="0">
            <a:spAutoFit/>
          </a:bodyPr>
          <a:lstStyle/>
          <a:p>
            <a:r>
              <a:rPr lang="en-US" dirty="0"/>
              <a:t>Spacing above and below </a:t>
            </a:r>
          </a:p>
          <a:p>
            <a:r>
              <a:rPr lang="en-US" dirty="0"/>
              <a:t>the paragraph</a:t>
            </a:r>
            <a:endParaRPr lang="en-US" sz="1400" dirty="0"/>
          </a:p>
        </p:txBody>
      </p:sp>
      <p:sp>
        <p:nvSpPr>
          <p:cNvPr id="13" name="TextBox 12"/>
          <p:cNvSpPr txBox="1"/>
          <p:nvPr/>
        </p:nvSpPr>
        <p:spPr>
          <a:xfrm>
            <a:off x="9287661" y="3929957"/>
            <a:ext cx="2591094" cy="923330"/>
          </a:xfrm>
          <a:prstGeom prst="rect">
            <a:avLst/>
          </a:prstGeom>
          <a:noFill/>
        </p:spPr>
        <p:txBody>
          <a:bodyPr wrap="none" rtlCol="0">
            <a:spAutoFit/>
          </a:bodyPr>
          <a:lstStyle/>
          <a:p>
            <a:r>
              <a:rPr lang="en-US" dirty="0"/>
              <a:t>Only a break tag was </a:t>
            </a:r>
          </a:p>
          <a:p>
            <a:r>
              <a:rPr lang="en-US" dirty="0"/>
              <a:t>used here, so no </a:t>
            </a:r>
          </a:p>
          <a:p>
            <a:r>
              <a:rPr lang="en-US" dirty="0"/>
              <a:t>spacing above and below</a:t>
            </a:r>
          </a:p>
        </p:txBody>
      </p:sp>
      <p:cxnSp>
        <p:nvCxnSpPr>
          <p:cNvPr id="4" name="Straight Arrow Connector 3"/>
          <p:cNvCxnSpPr>
            <a:cxnSpLocks/>
          </p:cNvCxnSpPr>
          <p:nvPr/>
        </p:nvCxnSpPr>
        <p:spPr>
          <a:xfrm>
            <a:off x="5857398" y="1802209"/>
            <a:ext cx="757217" cy="4496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flipV="1">
            <a:off x="9594376" y="3261815"/>
            <a:ext cx="988832" cy="6360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86E8FEA4-DDDA-4ADA-A466-E2B63FAA3BA1}"/>
              </a:ext>
            </a:extLst>
          </p:cNvPr>
          <p:cNvPicPr>
            <a:picLocks noChangeAspect="1"/>
          </p:cNvPicPr>
          <p:nvPr/>
        </p:nvPicPr>
        <p:blipFill>
          <a:blip r:embed="rId3"/>
          <a:stretch>
            <a:fillRect/>
          </a:stretch>
        </p:blipFill>
        <p:spPr>
          <a:xfrm>
            <a:off x="437504" y="1691919"/>
            <a:ext cx="3696367" cy="22896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effectLst/>
        </p:spPr>
        <p:txBody>
          <a:bodyPr/>
          <a:lstStyle/>
          <a:p>
            <a:pPr>
              <a:defRPr/>
            </a:pPr>
            <a:r>
              <a:rPr lang="en-US" sz="4000" b="1" dirty="0">
                <a:solidFill>
                  <a:srgbClr val="0070C0"/>
                </a:solidFill>
                <a:latin typeface="Courier New" panose="02070309020205020404" pitchFamily="49" charset="0"/>
                <a:cs typeface="Courier New" panose="02070309020205020404" pitchFamily="49" charset="0"/>
              </a:rPr>
              <a:t>&lt;</a:t>
            </a:r>
            <a:r>
              <a:rPr lang="en-US" sz="4000" b="1" dirty="0" err="1">
                <a:solidFill>
                  <a:srgbClr val="0070C0"/>
                </a:solidFill>
                <a:latin typeface="Courier New" panose="02070309020205020404" pitchFamily="49" charset="0"/>
                <a:cs typeface="Courier New" panose="02070309020205020404" pitchFamily="49" charset="0"/>
              </a:rPr>
              <a:t>hr</a:t>
            </a:r>
            <a:r>
              <a:rPr lang="en-US" sz="4000" b="1" dirty="0">
                <a:solidFill>
                  <a:srgbClr val="0070C0"/>
                </a:solidFill>
                <a:latin typeface="Courier New" panose="02070309020205020404" pitchFamily="49" charset="0"/>
                <a:cs typeface="Courier New" panose="02070309020205020404" pitchFamily="49" charset="0"/>
              </a:rPr>
              <a:t>&gt; </a:t>
            </a:r>
            <a:r>
              <a:rPr lang="en-US" sz="4000" dirty="0"/>
              <a:t>(or </a:t>
            </a:r>
            <a:r>
              <a:rPr lang="en-US" sz="4000" b="1" dirty="0">
                <a:solidFill>
                  <a:srgbClr val="0070C0"/>
                </a:solidFill>
                <a:latin typeface="Courier New" panose="02070309020205020404" pitchFamily="49" charset="0"/>
                <a:cs typeface="Courier New" panose="02070309020205020404" pitchFamily="49" charset="0"/>
              </a:rPr>
              <a:t>&lt;</a:t>
            </a:r>
            <a:r>
              <a:rPr lang="en-US" sz="4000" b="1" dirty="0" err="1">
                <a:solidFill>
                  <a:srgbClr val="0070C0"/>
                </a:solidFill>
                <a:latin typeface="Courier New" panose="02070309020205020404" pitchFamily="49" charset="0"/>
                <a:cs typeface="Courier New" panose="02070309020205020404" pitchFamily="49" charset="0"/>
              </a:rPr>
              <a:t>hr</a:t>
            </a:r>
            <a:r>
              <a:rPr lang="en-US" sz="4000" b="1" dirty="0">
                <a:solidFill>
                  <a:srgbClr val="0070C0"/>
                </a:solidFill>
                <a:latin typeface="Courier New" panose="02070309020205020404" pitchFamily="49" charset="0"/>
                <a:cs typeface="Courier New" panose="02070309020205020404" pitchFamily="49" charset="0"/>
              </a:rPr>
              <a:t> /&gt;</a:t>
            </a:r>
            <a:r>
              <a:rPr lang="en-US" sz="4000" dirty="0"/>
              <a:t>)</a:t>
            </a:r>
            <a:endParaRPr lang="en-US" sz="2800" b="1" dirty="0"/>
          </a:p>
        </p:txBody>
      </p:sp>
      <p:sp>
        <p:nvSpPr>
          <p:cNvPr id="10243" name="Rectangle 3"/>
          <p:cNvSpPr>
            <a:spLocks noGrp="1" noChangeArrowheads="1"/>
          </p:cNvSpPr>
          <p:nvPr>
            <p:ph idx="1"/>
          </p:nvPr>
        </p:nvSpPr>
        <p:spPr/>
        <p:txBody>
          <a:bodyPr/>
          <a:lstStyle/>
          <a:p>
            <a:pPr marL="0" indent="0">
              <a:lnSpc>
                <a:spcPct val="80000"/>
              </a:lnSpc>
              <a:spcAft>
                <a:spcPts val="600"/>
              </a:spcAft>
              <a:buNone/>
            </a:pPr>
            <a:r>
              <a:rPr lang="en-US" dirty="0"/>
              <a:t>Standalone element</a:t>
            </a:r>
          </a:p>
          <a:p>
            <a:pPr marL="0" indent="0">
              <a:lnSpc>
                <a:spcPct val="80000"/>
              </a:lnSpc>
              <a:spcAft>
                <a:spcPts val="600"/>
              </a:spcAft>
              <a:buNone/>
            </a:pPr>
            <a:r>
              <a:rPr lang="en-US" dirty="0"/>
              <a:t>Inserts a horizontal line in the document</a:t>
            </a:r>
          </a:p>
          <a:p>
            <a:pPr marL="0" indent="0">
              <a:lnSpc>
                <a:spcPct val="80000"/>
              </a:lnSpc>
              <a:spcAft>
                <a:spcPts val="600"/>
              </a:spcAft>
              <a:buNone/>
            </a:pPr>
            <a:r>
              <a:rPr lang="en-US" dirty="0"/>
              <a:t>Used to separate sections of text </a:t>
            </a:r>
          </a:p>
          <a:p>
            <a:pPr>
              <a:lnSpc>
                <a:spcPct val="80000"/>
              </a:lnSpc>
            </a:pP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ext&#10;&#10;Description automatically generated">
            <a:extLst>
              <a:ext uri="{FF2B5EF4-FFF2-40B4-BE49-F238E27FC236}">
                <a16:creationId xmlns:a16="http://schemas.microsoft.com/office/drawing/2014/main" id="{4C9608A7-F261-4F67-89A1-142CEE2CEF2B}"/>
              </a:ext>
            </a:extLst>
          </p:cNvPr>
          <p:cNvPicPr>
            <a:picLocks noChangeAspect="1"/>
          </p:cNvPicPr>
          <p:nvPr/>
        </p:nvPicPr>
        <p:blipFill>
          <a:blip r:embed="rId2"/>
          <a:stretch>
            <a:fillRect/>
          </a:stretch>
        </p:blipFill>
        <p:spPr>
          <a:xfrm>
            <a:off x="5166362" y="1705863"/>
            <a:ext cx="5964972" cy="1382128"/>
          </a:xfrm>
          <a:prstGeom prst="rect">
            <a:avLst/>
          </a:prstGeom>
          <a:effectLst>
            <a:outerShdw blurRad="50800" dist="38100" dir="2700000" algn="tl" rotWithShape="0">
              <a:prstClr val="black">
                <a:alpha val="40000"/>
              </a:prstClr>
            </a:outerShdw>
          </a:effectLst>
        </p:spPr>
      </p:pic>
      <p:pic>
        <p:nvPicPr>
          <p:cNvPr id="12" name="Picture 11" descr="Text&#10;&#10;Description automatically generated">
            <a:extLst>
              <a:ext uri="{FF2B5EF4-FFF2-40B4-BE49-F238E27FC236}">
                <a16:creationId xmlns:a16="http://schemas.microsoft.com/office/drawing/2014/main" id="{2BEF7B46-E0FE-469F-8A93-A6F6002B2263}"/>
              </a:ext>
            </a:extLst>
          </p:cNvPr>
          <p:cNvPicPr>
            <a:picLocks noChangeAspect="1"/>
          </p:cNvPicPr>
          <p:nvPr/>
        </p:nvPicPr>
        <p:blipFill>
          <a:blip r:embed="rId3"/>
          <a:stretch>
            <a:fillRect/>
          </a:stretch>
        </p:blipFill>
        <p:spPr>
          <a:xfrm>
            <a:off x="904763" y="1867057"/>
            <a:ext cx="4002367" cy="2887935"/>
          </a:xfrm>
          <a:prstGeom prst="rect">
            <a:avLst/>
          </a:prstGeom>
        </p:spPr>
      </p:pic>
      <p:sp>
        <p:nvSpPr>
          <p:cNvPr id="2" name="Title 1"/>
          <p:cNvSpPr>
            <a:spLocks noGrp="1"/>
          </p:cNvSpPr>
          <p:nvPr>
            <p:ph type="title"/>
          </p:nvPr>
        </p:nvSpPr>
        <p:spPr/>
        <p:txBody>
          <a:bodyPr/>
          <a:lstStyle/>
          <a:p>
            <a:r>
              <a:rPr lang="en-US" sz="4000" b="1" dirty="0">
                <a:solidFill>
                  <a:srgbClr val="0070C0"/>
                </a:solidFill>
                <a:latin typeface="Courier New" panose="02070309020205020404" pitchFamily="49" charset="0"/>
                <a:cs typeface="Courier New" panose="02070309020205020404" pitchFamily="49" charset="0"/>
              </a:rPr>
              <a:t>&lt;</a:t>
            </a:r>
            <a:r>
              <a:rPr lang="en-US" sz="4000" b="1" dirty="0" err="1">
                <a:solidFill>
                  <a:srgbClr val="0070C0"/>
                </a:solidFill>
                <a:latin typeface="Courier New" panose="02070309020205020404" pitchFamily="49" charset="0"/>
                <a:cs typeface="Courier New" panose="02070309020205020404" pitchFamily="49" charset="0"/>
              </a:rPr>
              <a:t>hr</a:t>
            </a:r>
            <a:r>
              <a:rPr lang="en-US" sz="4000" b="1" dirty="0">
                <a:solidFill>
                  <a:srgbClr val="0070C0"/>
                </a:solidFill>
                <a:latin typeface="Courier New" panose="02070309020205020404" pitchFamily="49" charset="0"/>
                <a:cs typeface="Courier New" panose="02070309020205020404" pitchFamily="49" charset="0"/>
              </a:rPr>
              <a:t>&gt;</a:t>
            </a:r>
            <a:endParaRPr lang="en-US" b="1" dirty="0">
              <a:solidFill>
                <a:srgbClr val="0070C0"/>
              </a:solidFill>
              <a:latin typeface="Courier New" panose="02070309020205020404" pitchFamily="49" charset="0"/>
              <a:cs typeface="Courier New" panose="02070309020205020404" pitchFamily="49" charset="0"/>
            </a:endParaRPr>
          </a:p>
        </p:txBody>
      </p:sp>
      <p:sp>
        <p:nvSpPr>
          <p:cNvPr id="3" name="Text Placeholder 2"/>
          <p:cNvSpPr>
            <a:spLocks noGrp="1"/>
          </p:cNvSpPr>
          <p:nvPr>
            <p:ph type="body" idx="1"/>
          </p:nvPr>
        </p:nvSpPr>
        <p:spPr>
          <a:xfrm>
            <a:off x="718196" y="4968729"/>
            <a:ext cx="4448166" cy="775365"/>
          </a:xfrm>
          <a:ln>
            <a:solidFill>
              <a:srgbClr val="0070C0"/>
            </a:solidFill>
          </a:ln>
          <a:effectLst>
            <a:glow rad="63500">
              <a:schemeClr val="accent2">
                <a:satMod val="175000"/>
                <a:alpha val="40000"/>
              </a:schemeClr>
            </a:glow>
          </a:effectLst>
        </p:spPr>
        <p:txBody>
          <a:bodyPr anchor="ctr">
            <a:normAutofit fontScale="92500" lnSpcReduction="20000"/>
          </a:bodyPr>
          <a:lstStyle/>
          <a:p>
            <a:pPr algn="ctr"/>
            <a:r>
              <a:rPr lang="en-US" dirty="0"/>
              <a:t>The &lt;</a:t>
            </a:r>
            <a:r>
              <a:rPr lang="en-US" dirty="0" err="1"/>
              <a:t>hr</a:t>
            </a:r>
            <a:r>
              <a:rPr lang="en-US" dirty="0"/>
              <a:t> &gt; element is a standalone (or void) element</a:t>
            </a:r>
          </a:p>
        </p:txBody>
      </p:sp>
      <p:sp>
        <p:nvSpPr>
          <p:cNvPr id="4" name="Text Placeholder 3"/>
          <p:cNvSpPr>
            <a:spLocks noGrp="1"/>
          </p:cNvSpPr>
          <p:nvPr>
            <p:ph type="body" sz="quarter" idx="3"/>
          </p:nvPr>
        </p:nvSpPr>
        <p:spPr>
          <a:xfrm>
            <a:off x="7640453" y="3962890"/>
            <a:ext cx="4041775" cy="1066800"/>
          </a:xfrm>
          <a:ln>
            <a:solidFill>
              <a:schemeClr val="accent2">
                <a:lumMod val="40000"/>
                <a:lumOff val="60000"/>
              </a:schemeClr>
            </a:solidFill>
          </a:ln>
          <a:effectLst>
            <a:glow rad="63500">
              <a:schemeClr val="accent2">
                <a:satMod val="175000"/>
                <a:alpha val="40000"/>
              </a:schemeClr>
            </a:glow>
          </a:effectLst>
        </p:spPr>
        <p:txBody>
          <a:bodyPr anchor="ctr">
            <a:normAutofit fontScale="92500" lnSpcReduction="20000"/>
          </a:bodyPr>
          <a:lstStyle/>
          <a:p>
            <a:r>
              <a:rPr lang="en-US" dirty="0"/>
              <a:t>The &lt;</a:t>
            </a:r>
            <a:r>
              <a:rPr lang="en-US" dirty="0" err="1"/>
              <a:t>hr</a:t>
            </a:r>
            <a:r>
              <a:rPr lang="en-US" dirty="0"/>
              <a:t>&gt; element inserted a horizontal line.  We will learn how to change the look and size of the horizontal line when we learn CSS.</a:t>
            </a:r>
          </a:p>
        </p:txBody>
      </p:sp>
      <p:sp>
        <p:nvSpPr>
          <p:cNvPr id="8" name="Rounded Rectangle 7"/>
          <p:cNvSpPr/>
          <p:nvPr/>
        </p:nvSpPr>
        <p:spPr>
          <a:xfrm>
            <a:off x="939025" y="3186796"/>
            <a:ext cx="538091" cy="254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cxnSp>
        <p:nvCxnSpPr>
          <p:cNvPr id="18" name="Straight Arrow Connector 17">
            <a:extLst>
              <a:ext uri="{FF2B5EF4-FFF2-40B4-BE49-F238E27FC236}">
                <a16:creationId xmlns:a16="http://schemas.microsoft.com/office/drawing/2014/main" id="{3FF70B02-71AD-455A-9C27-57B5968FE1AE}"/>
              </a:ext>
            </a:extLst>
          </p:cNvPr>
          <p:cNvCxnSpPr/>
          <p:nvPr/>
        </p:nvCxnSpPr>
        <p:spPr>
          <a:xfrm flipV="1">
            <a:off x="10946130" y="2202180"/>
            <a:ext cx="0" cy="17221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effectLst/>
        </p:spPr>
        <p:txBody>
          <a:bodyPr/>
          <a:lstStyle/>
          <a:p>
            <a:pPr>
              <a:defRPr/>
            </a:pPr>
            <a:r>
              <a:rPr lang="en-US" sz="3200" b="1" dirty="0"/>
              <a:t>What’s with the slash (/)?</a:t>
            </a:r>
            <a:endParaRPr lang="en-US" sz="2800" b="1" dirty="0"/>
          </a:p>
        </p:txBody>
      </p:sp>
      <p:sp>
        <p:nvSpPr>
          <p:cNvPr id="10243" name="Rectangle 3"/>
          <p:cNvSpPr>
            <a:spLocks noGrp="1" noChangeArrowheads="1"/>
          </p:cNvSpPr>
          <p:nvPr>
            <p:ph idx="1"/>
          </p:nvPr>
        </p:nvSpPr>
        <p:spPr/>
        <p:txBody>
          <a:bodyPr/>
          <a:lstStyle/>
          <a:p>
            <a:pPr marL="0" indent="0" algn="ctr">
              <a:lnSpc>
                <a:spcPct val="80000"/>
              </a:lnSpc>
              <a:buNone/>
            </a:pPr>
            <a:r>
              <a:rPr lang="en-US" sz="4000" b="1" dirty="0">
                <a:solidFill>
                  <a:srgbClr val="0070C0"/>
                </a:solidFill>
                <a:latin typeface="Courier New" panose="02070309020205020404" pitchFamily="49" charset="0"/>
                <a:cs typeface="Courier New" panose="02070309020205020404" pitchFamily="49" charset="0"/>
              </a:rPr>
              <a:t>&lt;</a:t>
            </a:r>
            <a:r>
              <a:rPr lang="en-US" sz="4000" b="1" dirty="0" err="1">
                <a:solidFill>
                  <a:srgbClr val="0070C0"/>
                </a:solidFill>
                <a:latin typeface="Courier New" panose="02070309020205020404" pitchFamily="49" charset="0"/>
                <a:cs typeface="Courier New" panose="02070309020205020404" pitchFamily="49" charset="0"/>
              </a:rPr>
              <a:t>br</a:t>
            </a:r>
            <a:r>
              <a:rPr lang="en-US" sz="4000" b="1" dirty="0">
                <a:solidFill>
                  <a:srgbClr val="0070C0"/>
                </a:solidFill>
                <a:latin typeface="Courier New" panose="02070309020205020404" pitchFamily="49" charset="0"/>
                <a:cs typeface="Courier New" panose="02070309020205020404" pitchFamily="49" charset="0"/>
              </a:rPr>
              <a:t> /&gt; &lt;</a:t>
            </a:r>
            <a:r>
              <a:rPr lang="en-US" sz="4000" b="1" dirty="0" err="1">
                <a:solidFill>
                  <a:srgbClr val="0070C0"/>
                </a:solidFill>
                <a:latin typeface="Courier New" panose="02070309020205020404" pitchFamily="49" charset="0"/>
                <a:cs typeface="Courier New" panose="02070309020205020404" pitchFamily="49" charset="0"/>
              </a:rPr>
              <a:t>hr</a:t>
            </a:r>
            <a:r>
              <a:rPr lang="en-US" sz="4000" b="1" dirty="0">
                <a:solidFill>
                  <a:srgbClr val="0070C0"/>
                </a:solidFill>
                <a:latin typeface="Courier New" panose="02070309020205020404" pitchFamily="49" charset="0"/>
                <a:cs typeface="Courier New" panose="02070309020205020404" pitchFamily="49" charset="0"/>
              </a:rPr>
              <a:t> /&gt;</a:t>
            </a:r>
            <a:br>
              <a:rPr lang="en-US" sz="2400" dirty="0"/>
            </a:br>
            <a:endParaRPr lang="en-US" sz="2400" dirty="0"/>
          </a:p>
          <a:p>
            <a:pPr marL="0" indent="0">
              <a:lnSpc>
                <a:spcPct val="80000"/>
              </a:lnSpc>
              <a:spcAft>
                <a:spcPts val="600"/>
              </a:spcAft>
              <a:buNone/>
            </a:pPr>
            <a:r>
              <a:rPr lang="en-US" dirty="0"/>
              <a:t>This is an old convention that’s still valid</a:t>
            </a:r>
          </a:p>
          <a:p>
            <a:pPr marL="0" indent="0">
              <a:lnSpc>
                <a:spcPct val="80000"/>
              </a:lnSpc>
              <a:spcAft>
                <a:spcPts val="600"/>
              </a:spcAft>
              <a:buNone/>
            </a:pPr>
            <a:r>
              <a:rPr lang="en-US" dirty="0"/>
              <a:t>It dates back to the old XHTML standard</a:t>
            </a:r>
          </a:p>
          <a:p>
            <a:pPr marL="0" indent="0">
              <a:lnSpc>
                <a:spcPct val="80000"/>
              </a:lnSpc>
              <a:spcAft>
                <a:spcPts val="600"/>
              </a:spcAft>
              <a:buNone/>
            </a:pPr>
            <a:r>
              <a:rPr lang="en-US" dirty="0"/>
              <a:t>Either is OK, but I usually omit the slash</a:t>
            </a:r>
          </a:p>
          <a:p>
            <a:pPr marL="0" indent="0">
              <a:lnSpc>
                <a:spcPct val="80000"/>
              </a:lnSpc>
              <a:spcAft>
                <a:spcPts val="600"/>
              </a:spcAft>
              <a:buNone/>
            </a:pPr>
            <a:r>
              <a:rPr lang="en-US" dirty="0"/>
              <a:t>Visual Studio Code still defaults to the slash, when you use autocomplete</a:t>
            </a:r>
          </a:p>
          <a:p>
            <a:pPr>
              <a:lnSpc>
                <a:spcPct val="80000"/>
              </a:lnSpc>
            </a:pPr>
            <a:endParaRPr lang="en-US" sz="2000" dirty="0"/>
          </a:p>
        </p:txBody>
      </p:sp>
    </p:spTree>
    <p:extLst>
      <p:ext uri="{BB962C8B-B14F-4D97-AF65-F5344CB8AC3E}">
        <p14:creationId xmlns:p14="http://schemas.microsoft.com/office/powerpoint/2010/main" val="88239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sz="4000" b="1" dirty="0">
                <a:solidFill>
                  <a:srgbClr val="0070C0"/>
                </a:solidFill>
                <a:latin typeface="Courier New" panose="02070309020205020404" pitchFamily="49" charset="0"/>
                <a:cs typeface="Courier New" panose="02070309020205020404" pitchFamily="49" charset="0"/>
              </a:rPr>
              <a:t>&lt;h1&gt; &lt;h2&gt; &lt;h3&gt; &lt;h4&gt; &lt;h5&gt; &lt;h6&gt;</a:t>
            </a:r>
            <a:endParaRPr lang="en-US" sz="2800" b="1" dirty="0"/>
          </a:p>
        </p:txBody>
      </p:sp>
      <p:sp>
        <p:nvSpPr>
          <p:cNvPr id="5123" name="Rectangle 3"/>
          <p:cNvSpPr>
            <a:spLocks noGrp="1" noChangeArrowheads="1"/>
          </p:cNvSpPr>
          <p:nvPr>
            <p:ph idx="1"/>
          </p:nvPr>
        </p:nvSpPr>
        <p:spPr>
          <a:xfrm>
            <a:off x="838200" y="1783152"/>
            <a:ext cx="10515600" cy="4351338"/>
          </a:xfrm>
        </p:spPr>
        <p:txBody>
          <a:bodyPr/>
          <a:lstStyle/>
          <a:p>
            <a:pPr marL="457200" lvl="1" indent="0">
              <a:lnSpc>
                <a:spcPct val="90000"/>
              </a:lnSpc>
              <a:spcBef>
                <a:spcPts val="0"/>
              </a:spcBef>
              <a:spcAft>
                <a:spcPts val="1200"/>
              </a:spcAft>
              <a:buNone/>
            </a:pPr>
            <a:r>
              <a:rPr lang="en-US" dirty="0"/>
              <a:t>Causes text in between to be displayed as formatted headings</a:t>
            </a:r>
          </a:p>
          <a:p>
            <a:pPr marL="457200" lvl="1" indent="0">
              <a:lnSpc>
                <a:spcPct val="90000"/>
              </a:lnSpc>
              <a:spcBef>
                <a:spcPts val="0"/>
              </a:spcBef>
              <a:spcAft>
                <a:spcPts val="1200"/>
              </a:spcAft>
              <a:buNone/>
            </a:pPr>
            <a:r>
              <a:rPr lang="en-US" dirty="0"/>
              <a:t>1 is the largest, 6 is the smallest</a:t>
            </a:r>
          </a:p>
          <a:p>
            <a:pPr marL="457200" lvl="1" indent="0">
              <a:lnSpc>
                <a:spcPct val="90000"/>
              </a:lnSpc>
              <a:spcBef>
                <a:spcPts val="0"/>
              </a:spcBef>
              <a:spcAft>
                <a:spcPts val="1200"/>
              </a:spcAft>
              <a:buNone/>
            </a:pPr>
            <a:r>
              <a:rPr lang="en-US" dirty="0"/>
              <a:t>Logically groups related content</a:t>
            </a:r>
          </a:p>
          <a:p>
            <a:pPr marL="457200" lvl="1" indent="0">
              <a:lnSpc>
                <a:spcPct val="90000"/>
              </a:lnSpc>
              <a:spcBef>
                <a:spcPts val="0"/>
              </a:spcBef>
              <a:spcAft>
                <a:spcPts val="1200"/>
              </a:spcAft>
              <a:buNone/>
            </a:pPr>
            <a:r>
              <a:rPr lang="en-US" dirty="0"/>
              <a:t>Will create a blank line after the heading</a:t>
            </a:r>
          </a:p>
          <a:p>
            <a:pPr marL="457200" lvl="1" indent="0">
              <a:lnSpc>
                <a:spcPct val="90000"/>
              </a:lnSpc>
              <a:spcBef>
                <a:spcPts val="0"/>
              </a:spcBef>
              <a:spcAft>
                <a:spcPts val="1200"/>
              </a:spcAft>
              <a:buNone/>
            </a:pPr>
            <a:r>
              <a:rPr lang="en-US" dirty="0"/>
              <a:t>Makes the text bold as well as resizing it</a:t>
            </a:r>
          </a:p>
          <a:p>
            <a:pPr marL="457200" lvl="1" indent="0">
              <a:lnSpc>
                <a:spcPct val="90000"/>
              </a:lnSpc>
              <a:spcBef>
                <a:spcPts val="0"/>
              </a:spcBef>
              <a:spcAft>
                <a:spcPts val="1200"/>
              </a:spcAft>
              <a:buNone/>
            </a:pPr>
            <a:r>
              <a:rPr lang="en-US" dirty="0"/>
              <a:t>&lt;h3&gt; is about the default font size</a:t>
            </a:r>
          </a:p>
          <a:p>
            <a:pPr lvl="1">
              <a:lnSpc>
                <a:spcPct val="90000"/>
              </a:lnSpc>
              <a:buFont typeface="Symbol" pitchFamily="18" charset="2"/>
              <a:buChar char=""/>
            </a:pPr>
            <a:endParaRPr lang="en-US" dirty="0"/>
          </a:p>
          <a:p>
            <a:pPr lvl="1">
              <a:lnSpc>
                <a:spcPct val="90000"/>
              </a:lnSpc>
              <a:buFont typeface="Symbol" pitchFamily="18" charset="2"/>
              <a:buChar char=""/>
            </a:pPr>
            <a:endParaRPr lang="en-US" dirty="0"/>
          </a:p>
          <a:p>
            <a:pPr lvl="1">
              <a:lnSpc>
                <a:spcPct val="90000"/>
              </a:lnSpc>
            </a:pPr>
            <a:endParaRPr lang="en-US" dirty="0"/>
          </a:p>
          <a:p>
            <a:pPr lvl="1">
              <a:lnSpc>
                <a:spcPct val="90000"/>
              </a:lnSpc>
            </a:pPr>
            <a:endParaRPr lang="en-US" dirty="0"/>
          </a:p>
          <a:p>
            <a:pPr>
              <a:lnSpc>
                <a:spcPct val="90000"/>
              </a:lnSpc>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ext&#10;&#10;Description automatically generated">
            <a:extLst>
              <a:ext uri="{FF2B5EF4-FFF2-40B4-BE49-F238E27FC236}">
                <a16:creationId xmlns:a16="http://schemas.microsoft.com/office/drawing/2014/main" id="{8F71F7D4-82FB-438C-9F7E-C85B65AC1A2F}"/>
              </a:ext>
            </a:extLst>
          </p:cNvPr>
          <p:cNvPicPr>
            <a:picLocks noChangeAspect="1"/>
          </p:cNvPicPr>
          <p:nvPr/>
        </p:nvPicPr>
        <p:blipFill>
          <a:blip r:embed="rId2"/>
          <a:stretch>
            <a:fillRect/>
          </a:stretch>
        </p:blipFill>
        <p:spPr>
          <a:xfrm>
            <a:off x="7268140" y="1456625"/>
            <a:ext cx="3354504" cy="3100135"/>
          </a:xfrm>
          <a:prstGeom prst="rect">
            <a:avLst/>
          </a:prstGeom>
          <a:effectLst>
            <a:outerShdw blurRad="50800" dist="38100" dir="2700000" algn="tl" rotWithShape="0">
              <a:prstClr val="black">
                <a:alpha val="40000"/>
              </a:prstClr>
            </a:outerShdw>
          </a:effectLst>
        </p:spPr>
      </p:pic>
      <p:sp>
        <p:nvSpPr>
          <p:cNvPr id="4" name="Title 3"/>
          <p:cNvSpPr>
            <a:spLocks noGrp="1"/>
          </p:cNvSpPr>
          <p:nvPr>
            <p:ph type="title"/>
          </p:nvPr>
        </p:nvSpPr>
        <p:spPr/>
        <p:txBody>
          <a:bodyPr>
            <a:normAutofit/>
          </a:bodyPr>
          <a:lstStyle/>
          <a:p>
            <a:r>
              <a:rPr lang="en-US" sz="4000" b="1" dirty="0">
                <a:solidFill>
                  <a:srgbClr val="0070C0"/>
                </a:solidFill>
                <a:latin typeface="Courier New" panose="02070309020205020404" pitchFamily="49" charset="0"/>
                <a:cs typeface="Courier New" panose="02070309020205020404" pitchFamily="49" charset="0"/>
              </a:rPr>
              <a:t>&lt;h1&gt; &lt;h2&gt; &lt;h3&gt; &lt;h4&gt; &lt;h5&gt; &lt;h6&gt;</a:t>
            </a:r>
          </a:p>
        </p:txBody>
      </p:sp>
      <p:sp>
        <p:nvSpPr>
          <p:cNvPr id="5" name="Text Placeholder 4"/>
          <p:cNvSpPr>
            <a:spLocks noGrp="1"/>
          </p:cNvSpPr>
          <p:nvPr>
            <p:ph type="body" idx="1"/>
          </p:nvPr>
        </p:nvSpPr>
        <p:spPr>
          <a:xfrm>
            <a:off x="266831" y="1793105"/>
            <a:ext cx="1858651" cy="3254441"/>
          </a:xfrm>
          <a:ln>
            <a:solidFill>
              <a:schemeClr val="accent2">
                <a:lumMod val="40000"/>
                <a:lumOff val="60000"/>
              </a:schemeClr>
            </a:solidFill>
          </a:ln>
          <a:effectLst>
            <a:glow rad="101600">
              <a:schemeClr val="accent2">
                <a:satMod val="175000"/>
                <a:alpha val="40000"/>
              </a:schemeClr>
            </a:glow>
          </a:effectLst>
        </p:spPr>
        <p:txBody>
          <a:bodyPr anchor="ctr">
            <a:normAutofit fontScale="92500" lnSpcReduction="20000"/>
          </a:bodyPr>
          <a:lstStyle/>
          <a:p>
            <a:r>
              <a:rPr lang="en-US" dirty="0"/>
              <a:t>Anything below h3 (h4-h6) is usually smaller than regular text and rarely used.  Most of the time, a heading is used to make the text larger and bold.</a:t>
            </a:r>
          </a:p>
        </p:txBody>
      </p:sp>
      <p:sp>
        <p:nvSpPr>
          <p:cNvPr id="7" name="Text Placeholder 6"/>
          <p:cNvSpPr>
            <a:spLocks noGrp="1"/>
          </p:cNvSpPr>
          <p:nvPr>
            <p:ph type="body" sz="quarter" idx="3"/>
          </p:nvPr>
        </p:nvSpPr>
        <p:spPr>
          <a:xfrm>
            <a:off x="7461998" y="4826244"/>
            <a:ext cx="4041775" cy="990600"/>
          </a:xfrm>
          <a:ln>
            <a:solidFill>
              <a:schemeClr val="accent2">
                <a:lumMod val="40000"/>
                <a:lumOff val="60000"/>
              </a:schemeClr>
            </a:solidFill>
          </a:ln>
          <a:effectLst>
            <a:glow rad="101600">
              <a:schemeClr val="accent2">
                <a:satMod val="175000"/>
                <a:alpha val="40000"/>
              </a:schemeClr>
            </a:glow>
          </a:effectLst>
        </p:spPr>
        <p:txBody>
          <a:bodyPr>
            <a:normAutofit fontScale="92500" lnSpcReduction="20000"/>
          </a:bodyPr>
          <a:lstStyle/>
          <a:p>
            <a:r>
              <a:rPr lang="en-US" dirty="0"/>
              <a:t>Notice the spacing above and below each heading.  Also, it is automatically resized and bolded.</a:t>
            </a:r>
          </a:p>
        </p:txBody>
      </p:sp>
      <p:pic>
        <p:nvPicPr>
          <p:cNvPr id="8" name="Picture 7" descr="Text&#10;&#10;Description automatically generated">
            <a:extLst>
              <a:ext uri="{FF2B5EF4-FFF2-40B4-BE49-F238E27FC236}">
                <a16:creationId xmlns:a16="http://schemas.microsoft.com/office/drawing/2014/main" id="{370E30F6-B668-4BC4-888F-50D648806CA8}"/>
              </a:ext>
            </a:extLst>
          </p:cNvPr>
          <p:cNvPicPr>
            <a:picLocks noChangeAspect="1"/>
          </p:cNvPicPr>
          <p:nvPr/>
        </p:nvPicPr>
        <p:blipFill>
          <a:blip r:embed="rId3"/>
          <a:stretch>
            <a:fillRect/>
          </a:stretch>
        </p:blipFill>
        <p:spPr>
          <a:xfrm>
            <a:off x="2392575" y="1894105"/>
            <a:ext cx="4197941" cy="22251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defRPr/>
            </a:pPr>
            <a:r>
              <a:rPr lang="en-US" sz="4000" b="1" dirty="0">
                <a:solidFill>
                  <a:srgbClr val="0070C0"/>
                </a:solidFill>
                <a:latin typeface="Courier New" panose="02070309020205020404" pitchFamily="49" charset="0"/>
                <a:cs typeface="Courier New" panose="02070309020205020404" pitchFamily="49" charset="0"/>
              </a:rPr>
              <a:t>&lt;blockquote&gt;</a:t>
            </a:r>
          </a:p>
        </p:txBody>
      </p:sp>
      <p:sp>
        <p:nvSpPr>
          <p:cNvPr id="8195" name="Rectangle 3"/>
          <p:cNvSpPr>
            <a:spLocks noGrp="1" noChangeArrowheads="1"/>
          </p:cNvSpPr>
          <p:nvPr>
            <p:ph idx="1"/>
          </p:nvPr>
        </p:nvSpPr>
        <p:spPr/>
        <p:txBody>
          <a:bodyPr/>
          <a:lstStyle/>
          <a:p>
            <a:pPr marL="0" indent="0">
              <a:buNone/>
            </a:pPr>
            <a:r>
              <a:rPr lang="en-US" dirty="0"/>
              <a:t>Will indent the left (and sometimes right, depending on the browser) margin for longer blocks of quoted text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9DB0-1732-42DC-8BDD-53D50AE669AB}"/>
              </a:ext>
            </a:extLst>
          </p:cNvPr>
          <p:cNvSpPr>
            <a:spLocks noGrp="1"/>
          </p:cNvSpPr>
          <p:nvPr>
            <p:ph type="title"/>
          </p:nvPr>
        </p:nvSpPr>
        <p:spPr/>
        <p:txBody>
          <a:bodyPr/>
          <a:lstStyle/>
          <a:p>
            <a:r>
              <a:rPr lang="en-US" dirty="0"/>
              <a:t>HTML Elements</a:t>
            </a:r>
          </a:p>
        </p:txBody>
      </p:sp>
      <p:sp>
        <p:nvSpPr>
          <p:cNvPr id="3" name="Text Placeholder 2">
            <a:extLst>
              <a:ext uri="{FF2B5EF4-FFF2-40B4-BE49-F238E27FC236}">
                <a16:creationId xmlns:a16="http://schemas.microsoft.com/office/drawing/2014/main" id="{D877B6FA-FCFD-402D-8DC6-EF24042351ED}"/>
              </a:ext>
            </a:extLst>
          </p:cNvPr>
          <p:cNvSpPr>
            <a:spLocks noGrp="1"/>
          </p:cNvSpPr>
          <p:nvPr>
            <p:ph type="body" idx="1"/>
          </p:nvPr>
        </p:nvSpPr>
        <p:spPr/>
        <p:txBody>
          <a:bodyPr/>
          <a:lstStyle/>
          <a:p>
            <a:r>
              <a:rPr lang="en-US" dirty="0"/>
              <a:t>Defining document structure</a:t>
            </a:r>
          </a:p>
          <a:p>
            <a:r>
              <a:rPr lang="en-US" dirty="0"/>
              <a:t>HTML has a lot of elements that are defined to create documents for the web</a:t>
            </a:r>
          </a:p>
        </p:txBody>
      </p:sp>
    </p:spTree>
    <p:extLst>
      <p:ext uri="{BB962C8B-B14F-4D97-AF65-F5344CB8AC3E}">
        <p14:creationId xmlns:p14="http://schemas.microsoft.com/office/powerpoint/2010/main" val="2797815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Blockquote Example</a:t>
            </a:r>
          </a:p>
        </p:txBody>
      </p:sp>
      <p:sp>
        <p:nvSpPr>
          <p:cNvPr id="4" name="Text Placeholder 3"/>
          <p:cNvSpPr>
            <a:spLocks noGrp="1"/>
          </p:cNvSpPr>
          <p:nvPr>
            <p:ph type="body" sz="quarter" idx="3"/>
          </p:nvPr>
        </p:nvSpPr>
        <p:spPr>
          <a:xfrm>
            <a:off x="5843752" y="3273360"/>
            <a:ext cx="4041775" cy="1066800"/>
          </a:xfrm>
          <a:ln>
            <a:solidFill>
              <a:schemeClr val="accent2">
                <a:lumMod val="40000"/>
                <a:lumOff val="60000"/>
              </a:schemeClr>
            </a:solidFill>
          </a:ln>
          <a:effectLst>
            <a:glow rad="63500">
              <a:schemeClr val="accent2">
                <a:satMod val="175000"/>
                <a:alpha val="40000"/>
              </a:schemeClr>
            </a:glow>
          </a:effectLst>
        </p:spPr>
        <p:txBody>
          <a:bodyPr>
            <a:normAutofit fontScale="92500"/>
          </a:bodyPr>
          <a:lstStyle/>
          <a:p>
            <a:r>
              <a:rPr lang="en-US" dirty="0"/>
              <a:t>Notice the indenting from both the left and right margin for the text that is inside the blockquote tags.</a:t>
            </a:r>
          </a:p>
        </p:txBody>
      </p:sp>
      <p:pic>
        <p:nvPicPr>
          <p:cNvPr id="7" name="Picture 6" descr="Text&#10;&#10;Description automatically generated">
            <a:extLst>
              <a:ext uri="{FF2B5EF4-FFF2-40B4-BE49-F238E27FC236}">
                <a16:creationId xmlns:a16="http://schemas.microsoft.com/office/drawing/2014/main" id="{5D7C50E4-D84E-4DA7-830F-5C9223F8D8A0}"/>
              </a:ext>
            </a:extLst>
          </p:cNvPr>
          <p:cNvPicPr>
            <a:picLocks noChangeAspect="1"/>
          </p:cNvPicPr>
          <p:nvPr/>
        </p:nvPicPr>
        <p:blipFill>
          <a:blip r:embed="rId2"/>
          <a:stretch>
            <a:fillRect/>
          </a:stretch>
        </p:blipFill>
        <p:spPr>
          <a:xfrm>
            <a:off x="380260" y="1396208"/>
            <a:ext cx="3015138" cy="4496592"/>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9AD0B76-6DA9-4E57-A0AD-7C843EA9FBDB}"/>
              </a:ext>
            </a:extLst>
          </p:cNvPr>
          <p:cNvPicPr>
            <a:picLocks noChangeAspect="1"/>
          </p:cNvPicPr>
          <p:nvPr/>
        </p:nvPicPr>
        <p:blipFill>
          <a:blip r:embed="rId3"/>
          <a:stretch>
            <a:fillRect/>
          </a:stretch>
        </p:blipFill>
        <p:spPr>
          <a:xfrm>
            <a:off x="3464653" y="1565883"/>
            <a:ext cx="8606933" cy="1380517"/>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defRPr/>
            </a:pPr>
            <a:r>
              <a:rPr lang="en-US" sz="4000" b="1" dirty="0"/>
              <a:t>Special Characters</a:t>
            </a:r>
          </a:p>
        </p:txBody>
      </p:sp>
      <p:sp>
        <p:nvSpPr>
          <p:cNvPr id="12291" name="Rectangle 3"/>
          <p:cNvSpPr>
            <a:spLocks noGrp="1" noChangeArrowheads="1"/>
          </p:cNvSpPr>
          <p:nvPr>
            <p:ph idx="1"/>
          </p:nvPr>
        </p:nvSpPr>
        <p:spPr>
          <a:xfrm>
            <a:off x="838200" y="1784619"/>
            <a:ext cx="10515600" cy="4351338"/>
          </a:xfrm>
        </p:spPr>
        <p:txBody>
          <a:bodyPr rtlCol="0">
            <a:normAutofit/>
          </a:bodyPr>
          <a:lstStyle/>
          <a:p>
            <a:pPr marL="0" indent="0">
              <a:lnSpc>
                <a:spcPct val="80000"/>
              </a:lnSpc>
              <a:buNone/>
              <a:defRPr/>
            </a:pPr>
            <a:r>
              <a:rPr lang="en-US" sz="2400" dirty="0"/>
              <a:t>To include special characters (like ©, ã, </a:t>
            </a:r>
            <a:r>
              <a:rPr lang="el-GR" sz="2400" dirty="0"/>
              <a:t>Δ</a:t>
            </a:r>
            <a:r>
              <a:rPr lang="en-US" sz="2400" dirty="0"/>
              <a:t>, and so on) in an HTML document you must use character codes</a:t>
            </a:r>
          </a:p>
          <a:p>
            <a:pPr marL="0" indent="0">
              <a:lnSpc>
                <a:spcPct val="80000"/>
              </a:lnSpc>
              <a:buNone/>
              <a:defRPr/>
            </a:pPr>
            <a:r>
              <a:rPr lang="en-US" sz="2400" dirty="0"/>
              <a:t>Character codes always begin with </a:t>
            </a:r>
            <a:r>
              <a:rPr lang="en-US" sz="2400" b="1" dirty="0">
                <a:solidFill>
                  <a:srgbClr val="FF0000"/>
                </a:solidFill>
              </a:rPr>
              <a:t>&amp;</a:t>
            </a:r>
            <a:r>
              <a:rPr lang="en-US" sz="2400" dirty="0"/>
              <a:t> and end with </a:t>
            </a:r>
            <a:r>
              <a:rPr lang="en-US" sz="2400" b="1" dirty="0">
                <a:solidFill>
                  <a:srgbClr val="FF0000"/>
                </a:solidFill>
              </a:rPr>
              <a:t>;</a:t>
            </a:r>
          </a:p>
          <a:p>
            <a:pPr marL="777240" lvl="2" indent="0">
              <a:lnSpc>
                <a:spcPct val="80000"/>
              </a:lnSpc>
              <a:buClr>
                <a:schemeClr val="accent3"/>
              </a:buClr>
              <a:buNone/>
              <a:defRPr/>
            </a:pPr>
            <a:r>
              <a:rPr lang="en-US" sz="2400" dirty="0">
                <a:hlinkClick r:id="rId2"/>
              </a:rPr>
              <a:t>http://www.tntluoma.com/sidebars/codes/</a:t>
            </a:r>
            <a:endParaRPr lang="en-US" sz="2400" dirty="0"/>
          </a:p>
          <a:p>
            <a:pPr marL="11430" indent="0">
              <a:lnSpc>
                <a:spcPct val="80000"/>
              </a:lnSpc>
              <a:buNone/>
              <a:defRPr/>
            </a:pPr>
            <a:r>
              <a:rPr lang="en-US" sz="2400" dirty="0"/>
              <a:t>Example codes:</a:t>
            </a:r>
          </a:p>
          <a:p>
            <a:pPr marL="777240" lvl="2" indent="0">
              <a:lnSpc>
                <a:spcPct val="80000"/>
              </a:lnSpc>
              <a:buClr>
                <a:schemeClr val="accent3"/>
              </a:buClr>
              <a:buNone/>
              <a:defRPr/>
            </a:pPr>
            <a:r>
              <a:rPr lang="en-US" dirty="0"/>
              <a:t>&lt; 	=	&amp;lt; 	or	&amp;#60;</a:t>
            </a:r>
          </a:p>
          <a:p>
            <a:pPr marL="777240" lvl="2" indent="0">
              <a:lnSpc>
                <a:spcPct val="80000"/>
              </a:lnSpc>
              <a:buClr>
                <a:schemeClr val="accent3"/>
              </a:buClr>
              <a:buNone/>
              <a:defRPr/>
            </a:pPr>
            <a:r>
              <a:rPr lang="en-US" dirty="0"/>
              <a:t>&gt; 	=	&amp;gt; 	or	&amp;#62;</a:t>
            </a:r>
            <a:br>
              <a:rPr lang="en-US" dirty="0"/>
            </a:br>
            <a:endParaRPr lang="en-US" dirty="0"/>
          </a:p>
          <a:p>
            <a:pPr marL="411480" lvl="1" indent="0">
              <a:lnSpc>
                <a:spcPct val="80000"/>
              </a:lnSpc>
              <a:buNone/>
              <a:defRPr/>
            </a:pPr>
            <a:r>
              <a:rPr lang="en-US" dirty="0"/>
              <a:t>Example:  To output &lt;p&gt; as part of output, you cannot put &lt;p&gt; in your code</a:t>
            </a:r>
            <a:br>
              <a:rPr lang="en-US" dirty="0"/>
            </a:br>
            <a:r>
              <a:rPr lang="en-US" dirty="0"/>
              <a:t>You must instead use:</a:t>
            </a:r>
          </a:p>
          <a:p>
            <a:pPr marL="777240" lvl="2" indent="0">
              <a:lnSpc>
                <a:spcPct val="80000"/>
              </a:lnSpc>
              <a:buClr>
                <a:schemeClr val="accent3"/>
              </a:buClr>
              <a:buNone/>
              <a:defRPr/>
            </a:pPr>
            <a:r>
              <a:rPr lang="en-US" dirty="0">
                <a:solidFill>
                  <a:srgbClr val="FF0000"/>
                </a:solidFill>
              </a:rPr>
              <a:t>				</a:t>
            </a:r>
            <a:endParaRPr lang="en-US" i="1" dirty="0">
              <a:solidFill>
                <a:srgbClr val="FF0000"/>
              </a:solidFill>
            </a:endParaRPr>
          </a:p>
        </p:txBody>
      </p:sp>
      <p:pic>
        <p:nvPicPr>
          <p:cNvPr id="3" name="Picture 2" descr="Logo&#10;&#10;Description automatically generated with medium confidence">
            <a:extLst>
              <a:ext uri="{FF2B5EF4-FFF2-40B4-BE49-F238E27FC236}">
                <a16:creationId xmlns:a16="http://schemas.microsoft.com/office/drawing/2014/main" id="{88C3BAEF-B816-4831-9814-F9BFC27CFBB9}"/>
              </a:ext>
            </a:extLst>
          </p:cNvPr>
          <p:cNvPicPr>
            <a:picLocks noChangeAspect="1"/>
          </p:cNvPicPr>
          <p:nvPr/>
        </p:nvPicPr>
        <p:blipFill>
          <a:blip r:embed="rId3"/>
          <a:stretch>
            <a:fillRect/>
          </a:stretch>
        </p:blipFill>
        <p:spPr>
          <a:xfrm>
            <a:off x="3286720" y="5211432"/>
            <a:ext cx="1757720" cy="549288"/>
          </a:xfrm>
          <a:prstGeom prst="rect">
            <a:avLst/>
          </a:prstGeom>
        </p:spPr>
      </p:pic>
      <p:pic>
        <p:nvPicPr>
          <p:cNvPr id="7" name="Picture 6">
            <a:extLst>
              <a:ext uri="{FF2B5EF4-FFF2-40B4-BE49-F238E27FC236}">
                <a16:creationId xmlns:a16="http://schemas.microsoft.com/office/drawing/2014/main" id="{7A93CBDF-2DE3-4657-91B3-E50D4AA0816E}"/>
              </a:ext>
            </a:extLst>
          </p:cNvPr>
          <p:cNvPicPr>
            <a:picLocks noChangeAspect="1"/>
          </p:cNvPicPr>
          <p:nvPr/>
        </p:nvPicPr>
        <p:blipFill>
          <a:blip r:embed="rId4"/>
          <a:stretch>
            <a:fillRect/>
          </a:stretch>
        </p:blipFill>
        <p:spPr>
          <a:xfrm>
            <a:off x="6096000" y="5219690"/>
            <a:ext cx="1006348" cy="532773"/>
          </a:xfrm>
          <a:prstGeom prst="rect">
            <a:avLst/>
          </a:prstGeom>
          <a:effectLst>
            <a:outerShdw blurRad="50800" dist="38100" dir="2700000" algn="tl" rotWithShape="0">
              <a:prstClr val="black">
                <a:alpha val="40000"/>
              </a:prstClr>
            </a:outerShdw>
          </a:effectLst>
        </p:spPr>
      </p:pic>
      <p:cxnSp>
        <p:nvCxnSpPr>
          <p:cNvPr id="10" name="Straight Arrow Connector 9">
            <a:extLst>
              <a:ext uri="{FF2B5EF4-FFF2-40B4-BE49-F238E27FC236}">
                <a16:creationId xmlns:a16="http://schemas.microsoft.com/office/drawing/2014/main" id="{BA96D390-DB62-47C7-8D5D-72DB9E96CA2E}"/>
              </a:ext>
            </a:extLst>
          </p:cNvPr>
          <p:cNvCxnSpPr>
            <a:cxnSpLocks/>
          </p:cNvCxnSpPr>
          <p:nvPr/>
        </p:nvCxnSpPr>
        <p:spPr>
          <a:xfrm>
            <a:off x="5317016" y="5458887"/>
            <a:ext cx="659606" cy="0"/>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defRPr/>
            </a:pPr>
            <a:r>
              <a:rPr lang="en-US" sz="4000" b="1" dirty="0"/>
              <a:t>Special Characters</a:t>
            </a:r>
          </a:p>
        </p:txBody>
      </p:sp>
      <p:sp>
        <p:nvSpPr>
          <p:cNvPr id="12291" name="Rectangle 3"/>
          <p:cNvSpPr>
            <a:spLocks noGrp="1" noChangeArrowheads="1"/>
          </p:cNvSpPr>
          <p:nvPr>
            <p:ph idx="1"/>
          </p:nvPr>
        </p:nvSpPr>
        <p:spPr>
          <a:xfrm>
            <a:off x="838200" y="1402292"/>
            <a:ext cx="10515600" cy="4351338"/>
          </a:xfrm>
        </p:spPr>
        <p:txBody>
          <a:bodyPr rtlCol="0">
            <a:normAutofit/>
          </a:bodyPr>
          <a:lstStyle/>
          <a:p>
            <a:pPr marL="1005840" lvl="2">
              <a:lnSpc>
                <a:spcPct val="80000"/>
              </a:lnSpc>
              <a:buClr>
                <a:schemeClr val="accent3"/>
              </a:buClr>
              <a:buNone/>
              <a:defRPr/>
            </a:pPr>
            <a:endParaRPr lang="en-US" dirty="0">
              <a:solidFill>
                <a:schemeClr val="accent5">
                  <a:lumMod val="50000"/>
                </a:schemeClr>
              </a:solidFill>
            </a:endParaRPr>
          </a:p>
          <a:p>
            <a:pPr marL="283464" indent="0">
              <a:lnSpc>
                <a:spcPct val="80000"/>
              </a:lnSpc>
              <a:spcAft>
                <a:spcPts val="600"/>
              </a:spcAft>
              <a:buClr>
                <a:schemeClr val="accent3"/>
              </a:buClr>
              <a:buNone/>
              <a:defRPr/>
            </a:pPr>
            <a:r>
              <a:rPr lang="en-US" sz="2400" dirty="0">
                <a:solidFill>
                  <a:srgbClr val="FF0000"/>
                </a:solidFill>
              </a:rPr>
              <a:t>If you want to insert several spaces, </a:t>
            </a:r>
            <a:r>
              <a:rPr lang="en-US" sz="2400" dirty="0"/>
              <a:t>you cannot just press the space bar several times (it will insert space in the code, but remember that the browser will ignore extra spaces.  To do this you must use the code </a:t>
            </a:r>
          </a:p>
          <a:p>
            <a:pPr marL="283464" indent="0" algn="ctr">
              <a:lnSpc>
                <a:spcPct val="80000"/>
              </a:lnSpc>
              <a:buClr>
                <a:schemeClr val="accent3"/>
              </a:buClr>
              <a:buNone/>
              <a:defRPr/>
            </a:pPr>
            <a:r>
              <a:rPr lang="en-US" sz="4000" b="1" dirty="0">
                <a:solidFill>
                  <a:srgbClr val="FF0000"/>
                </a:solidFill>
                <a:latin typeface="Courier New" panose="02070309020205020404" pitchFamily="49" charset="0"/>
                <a:cs typeface="Courier New" panose="02070309020205020404" pitchFamily="49" charset="0"/>
              </a:rPr>
              <a:t>&amp;nbsp;</a:t>
            </a:r>
            <a:r>
              <a:rPr lang="en-US" sz="4000" b="1" i="1" dirty="0">
                <a:solidFill>
                  <a:srgbClr val="FF0000"/>
                </a:solidFill>
              </a:rPr>
              <a:t> </a:t>
            </a:r>
            <a:r>
              <a:rPr lang="en-US" sz="2400" b="1" dirty="0">
                <a:solidFill>
                  <a:srgbClr val="FF0000"/>
                </a:solidFill>
              </a:rPr>
              <a:t> </a:t>
            </a:r>
          </a:p>
          <a:p>
            <a:pPr marL="283464" indent="0">
              <a:lnSpc>
                <a:spcPct val="80000"/>
              </a:lnSpc>
              <a:spcAft>
                <a:spcPts val="600"/>
              </a:spcAft>
              <a:buClr>
                <a:schemeClr val="accent3"/>
              </a:buClr>
              <a:buNone/>
              <a:defRPr/>
            </a:pPr>
            <a:r>
              <a:rPr lang="en-US" sz="2400" dirty="0"/>
              <a:t>This stands for non-breaking space.  Putting several of these in a row will give you several spaces in the output on the page</a:t>
            </a:r>
          </a:p>
          <a:p>
            <a:pPr marL="539496" lvl="1" indent="0">
              <a:lnSpc>
                <a:spcPct val="80000"/>
              </a:lnSpc>
              <a:spcAft>
                <a:spcPts val="600"/>
              </a:spcAft>
              <a:buClr>
                <a:schemeClr val="accent3"/>
              </a:buClr>
              <a:buNone/>
              <a:defRPr/>
            </a:pPr>
            <a:r>
              <a:rPr lang="en-US" dirty="0"/>
              <a:t>Example: &amp;nbsp; &amp;nbsp; &amp;nbsp; &amp;nbsp; &amp;nbsp;  would give you 5 spaces on the page in the browser</a:t>
            </a:r>
          </a:p>
        </p:txBody>
      </p:sp>
    </p:spTree>
    <p:extLst>
      <p:ext uri="{BB962C8B-B14F-4D97-AF65-F5344CB8AC3E}">
        <p14:creationId xmlns:p14="http://schemas.microsoft.com/office/powerpoint/2010/main" val="758998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Special Characters</a:t>
            </a:r>
          </a:p>
        </p:txBody>
      </p:sp>
      <p:sp>
        <p:nvSpPr>
          <p:cNvPr id="3" name="Content Placeholder 2"/>
          <p:cNvSpPr>
            <a:spLocks noGrp="1"/>
          </p:cNvSpPr>
          <p:nvPr>
            <p:ph idx="1"/>
          </p:nvPr>
        </p:nvSpPr>
        <p:spPr>
          <a:xfrm>
            <a:off x="838200" y="1316578"/>
            <a:ext cx="10515600" cy="4351338"/>
          </a:xfrm>
        </p:spPr>
        <p:txBody>
          <a:bodyPr>
            <a:normAutofit fontScale="92500" lnSpcReduction="20000"/>
          </a:bodyPr>
          <a:lstStyle/>
          <a:p>
            <a:pPr marL="0" indent="0">
              <a:buNone/>
            </a:pPr>
            <a:r>
              <a:rPr lang="en-US" dirty="0"/>
              <a:t>Some common special characters</a:t>
            </a:r>
          </a:p>
          <a:p>
            <a:endParaRPr lang="en-US" dirty="0"/>
          </a:p>
          <a:p>
            <a:pPr marL="0" indent="0">
              <a:buNone/>
            </a:pPr>
            <a:r>
              <a:rPr lang="en-US" dirty="0"/>
              <a:t>Quotation Mark			</a:t>
            </a:r>
            <a:r>
              <a:rPr lang="en-US" b="1" dirty="0">
                <a:latin typeface="Courier New" panose="02070309020205020404" pitchFamily="49" charset="0"/>
                <a:cs typeface="Courier New" panose="02070309020205020404" pitchFamily="49" charset="0"/>
              </a:rPr>
              <a:t>&amp;quot;</a:t>
            </a:r>
          </a:p>
          <a:p>
            <a:pPr marL="0" indent="0">
              <a:buNone/>
            </a:pPr>
            <a:r>
              <a:rPr lang="en-US" dirty="0"/>
              <a:t>Copyright Symbol			</a:t>
            </a:r>
            <a:r>
              <a:rPr lang="en-US" b="1" dirty="0">
                <a:latin typeface="Courier New" panose="02070309020205020404" pitchFamily="49" charset="0"/>
                <a:cs typeface="Courier New" panose="02070309020205020404" pitchFamily="49" charset="0"/>
              </a:rPr>
              <a:t>&amp;copy;</a:t>
            </a:r>
          </a:p>
          <a:p>
            <a:pPr marL="0" indent="0">
              <a:buNone/>
            </a:pPr>
            <a:r>
              <a:rPr lang="en-US" dirty="0"/>
              <a:t>Ampersand				</a:t>
            </a:r>
            <a:r>
              <a:rPr lang="en-US" b="1" dirty="0">
                <a:latin typeface="Courier New" panose="02070309020205020404" pitchFamily="49" charset="0"/>
                <a:cs typeface="Courier New" panose="02070309020205020404" pitchFamily="49" charset="0"/>
              </a:rPr>
              <a:t>&amp;amp;</a:t>
            </a:r>
          </a:p>
          <a:p>
            <a:pPr marL="0" indent="0">
              <a:buNone/>
            </a:pPr>
            <a:r>
              <a:rPr lang="en-US" dirty="0"/>
              <a:t>Less Than Symbol			</a:t>
            </a:r>
            <a:r>
              <a:rPr lang="en-US" b="1" dirty="0">
                <a:latin typeface="Courier New" panose="02070309020205020404" pitchFamily="49" charset="0"/>
                <a:cs typeface="Courier New" panose="02070309020205020404" pitchFamily="49" charset="0"/>
              </a:rPr>
              <a:t>&amp;</a:t>
            </a:r>
            <a:r>
              <a:rPr lang="en-US" b="1" dirty="0" err="1">
                <a:latin typeface="Courier New" panose="02070309020205020404" pitchFamily="49" charset="0"/>
                <a:cs typeface="Courier New" panose="02070309020205020404" pitchFamily="49" charset="0"/>
              </a:rPr>
              <a:t>lt</a:t>
            </a:r>
            <a:r>
              <a:rPr lang="en-US" b="1" dirty="0">
                <a:latin typeface="Courier New" panose="02070309020205020404" pitchFamily="49" charset="0"/>
                <a:cs typeface="Courier New" panose="02070309020205020404" pitchFamily="49" charset="0"/>
              </a:rPr>
              <a:t>;</a:t>
            </a:r>
          </a:p>
          <a:p>
            <a:pPr marL="0" indent="0">
              <a:buNone/>
            </a:pPr>
            <a:r>
              <a:rPr lang="en-US" dirty="0"/>
              <a:t>Greater Than Symbol		</a:t>
            </a:r>
            <a:r>
              <a:rPr lang="en-US" b="1" dirty="0">
                <a:latin typeface="Courier New" panose="02070309020205020404" pitchFamily="49" charset="0"/>
                <a:cs typeface="Courier New" panose="02070309020205020404" pitchFamily="49" charset="0"/>
              </a:rPr>
              <a:t>&amp;</a:t>
            </a:r>
            <a:r>
              <a:rPr lang="en-US" b="1" dirty="0" err="1">
                <a:latin typeface="Courier New" panose="02070309020205020404" pitchFamily="49" charset="0"/>
                <a:cs typeface="Courier New" panose="02070309020205020404" pitchFamily="49" charset="0"/>
              </a:rPr>
              <a:t>gt</a:t>
            </a:r>
            <a:r>
              <a:rPr lang="en-US" b="1" dirty="0">
                <a:latin typeface="Courier New" panose="02070309020205020404" pitchFamily="49" charset="0"/>
                <a:cs typeface="Courier New" panose="02070309020205020404" pitchFamily="49" charset="0"/>
              </a:rPr>
              <a:t>;</a:t>
            </a:r>
          </a:p>
          <a:p>
            <a:pPr marL="0" indent="0">
              <a:buNone/>
            </a:pPr>
            <a:r>
              <a:rPr lang="en-US" dirty="0"/>
              <a:t>Empty Space				</a:t>
            </a:r>
            <a:r>
              <a:rPr lang="en-US" b="1" dirty="0">
                <a:latin typeface="Courier New" panose="02070309020205020404" pitchFamily="49" charset="0"/>
                <a:cs typeface="Courier New" panose="02070309020205020404" pitchFamily="49" charset="0"/>
              </a:rPr>
              <a:t>&amp;</a:t>
            </a:r>
            <a:r>
              <a:rPr lang="en-US" b="1" dirty="0" err="1">
                <a:latin typeface="Courier New" panose="02070309020205020404" pitchFamily="49" charset="0"/>
                <a:cs typeface="Courier New" panose="02070309020205020404" pitchFamily="49" charset="0"/>
              </a:rPr>
              <a:t>nbsp</a:t>
            </a:r>
            <a:r>
              <a:rPr lang="en-US" b="1" dirty="0">
                <a:latin typeface="Courier New" panose="02070309020205020404" pitchFamily="49" charset="0"/>
                <a:cs typeface="Courier New" panose="02070309020205020404" pitchFamily="49" charset="0"/>
              </a:rPr>
              <a:t>;</a:t>
            </a:r>
          </a:p>
          <a:p>
            <a:pPr marL="0" indent="0">
              <a:buNone/>
            </a:pPr>
            <a:endParaRPr lang="en-US" dirty="0"/>
          </a:p>
          <a:p>
            <a:pPr marL="0" indent="0">
              <a:buNone/>
            </a:pPr>
            <a:r>
              <a:rPr lang="en-US" dirty="0"/>
              <a:t>For more: </a:t>
            </a:r>
            <a:r>
              <a:rPr lang="en-US" dirty="0">
                <a:hlinkClick r:id="rId2"/>
              </a:rPr>
              <a:t>http://www.w3schools.com/html/html_symbols.asp</a:t>
            </a:r>
            <a:endParaRPr lang="en-US" dirty="0"/>
          </a:p>
        </p:txBody>
      </p:sp>
    </p:spTree>
    <p:extLst>
      <p:ext uri="{BB962C8B-B14F-4D97-AF65-F5344CB8AC3E}">
        <p14:creationId xmlns:p14="http://schemas.microsoft.com/office/powerpoint/2010/main" val="2460698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normAutofit/>
          </a:bodyPr>
          <a:lstStyle/>
          <a:p>
            <a:pPr>
              <a:defRPr/>
            </a:pPr>
            <a:r>
              <a:rPr lang="en-US" sz="4000" b="1" dirty="0"/>
              <a:t>Going Bigger</a:t>
            </a:r>
          </a:p>
        </p:txBody>
      </p:sp>
      <p:sp>
        <p:nvSpPr>
          <p:cNvPr id="12291" name="Rectangle 3"/>
          <p:cNvSpPr>
            <a:spLocks noGrp="1" noChangeArrowheads="1"/>
          </p:cNvSpPr>
          <p:nvPr>
            <p:ph idx="1"/>
          </p:nvPr>
        </p:nvSpPr>
        <p:spPr>
          <a:xfrm>
            <a:off x="838200" y="1690688"/>
            <a:ext cx="10815320" cy="4166552"/>
          </a:xfrm>
        </p:spPr>
        <p:txBody>
          <a:bodyPr/>
          <a:lstStyle/>
          <a:p>
            <a:pPr marL="0" indent="0">
              <a:lnSpc>
                <a:spcPct val="90000"/>
              </a:lnSpc>
              <a:spcAft>
                <a:spcPts val="1200"/>
              </a:spcAft>
              <a:buNone/>
            </a:pPr>
            <a:r>
              <a:rPr lang="en-US" dirty="0"/>
              <a:t>Thinking back to our pyramid, paragraphs (and related elements) are usually contained by larger elements</a:t>
            </a:r>
          </a:p>
          <a:p>
            <a:pPr marL="0" indent="0">
              <a:lnSpc>
                <a:spcPct val="90000"/>
              </a:lnSpc>
              <a:spcAft>
                <a:spcPts val="1200"/>
              </a:spcAft>
              <a:buNone/>
            </a:pPr>
            <a:r>
              <a:rPr lang="en-US" dirty="0"/>
              <a:t>Primary among these is the </a:t>
            </a:r>
            <a:r>
              <a:rPr lang="en-US" b="1" dirty="0">
                <a:solidFill>
                  <a:srgbClr val="0070C0"/>
                </a:solidFill>
                <a:latin typeface="Courier New" panose="02070309020205020404" pitchFamily="49" charset="0"/>
                <a:cs typeface="Courier New" panose="02070309020205020404" pitchFamily="49" charset="0"/>
              </a:rPr>
              <a:t>&lt;div&gt;</a:t>
            </a:r>
            <a:r>
              <a:rPr lang="en-US" dirty="0"/>
              <a:t> element</a:t>
            </a:r>
          </a:p>
          <a:p>
            <a:pPr marL="0" indent="0">
              <a:lnSpc>
                <a:spcPct val="90000"/>
              </a:lnSpc>
              <a:spcAft>
                <a:spcPts val="1200"/>
              </a:spcAft>
              <a:buNone/>
            </a:pPr>
            <a:r>
              <a:rPr lang="en-US" b="1" dirty="0">
                <a:solidFill>
                  <a:srgbClr val="0070C0"/>
                </a:solidFill>
                <a:latin typeface="Courier New" panose="02070309020205020404" pitchFamily="49" charset="0"/>
                <a:cs typeface="Courier New" panose="02070309020205020404" pitchFamily="49" charset="0"/>
              </a:rPr>
              <a:t>&lt;div&gt; </a:t>
            </a:r>
            <a:r>
              <a:rPr lang="en-US" dirty="0"/>
              <a:t>is the ‘workhorse’ of HTML document structure</a:t>
            </a:r>
          </a:p>
          <a:p>
            <a:pPr marL="0" indent="0">
              <a:lnSpc>
                <a:spcPct val="90000"/>
              </a:lnSpc>
              <a:spcAft>
                <a:spcPts val="1200"/>
              </a:spcAft>
              <a:buNone/>
            </a:pPr>
            <a:r>
              <a:rPr lang="en-US" dirty="0"/>
              <a:t>There are others - derivatives of </a:t>
            </a:r>
            <a:r>
              <a:rPr lang="en-US" b="1" dirty="0">
                <a:solidFill>
                  <a:srgbClr val="0070C0"/>
                </a:solidFill>
                <a:latin typeface="Courier New" panose="02070309020205020404" pitchFamily="49" charset="0"/>
                <a:cs typeface="Courier New" panose="02070309020205020404" pitchFamily="49" charset="0"/>
              </a:rPr>
              <a:t>&lt;div&gt; </a:t>
            </a:r>
            <a:r>
              <a:rPr lang="en-US" dirty="0"/>
              <a:t>- that we’ll talk about later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normAutofit/>
          </a:bodyPr>
          <a:lstStyle/>
          <a:p>
            <a:pPr>
              <a:defRPr/>
            </a:pPr>
            <a:r>
              <a:rPr lang="en-US" sz="4000" b="1" dirty="0">
                <a:solidFill>
                  <a:srgbClr val="0070C0"/>
                </a:solidFill>
                <a:latin typeface="Courier New" panose="02070309020205020404" pitchFamily="49" charset="0"/>
                <a:cs typeface="Courier New" panose="02070309020205020404" pitchFamily="49" charset="0"/>
              </a:rPr>
              <a:t>&lt;div&gt;</a:t>
            </a:r>
          </a:p>
        </p:txBody>
      </p:sp>
      <p:pic>
        <p:nvPicPr>
          <p:cNvPr id="3" name="Picture 2" descr="Text&#10;&#10;Description automatically generated">
            <a:extLst>
              <a:ext uri="{FF2B5EF4-FFF2-40B4-BE49-F238E27FC236}">
                <a16:creationId xmlns:a16="http://schemas.microsoft.com/office/drawing/2014/main" id="{9A9BD4B2-4045-4418-BF01-FF97D7DAF568}"/>
              </a:ext>
            </a:extLst>
          </p:cNvPr>
          <p:cNvPicPr>
            <a:picLocks noChangeAspect="1"/>
          </p:cNvPicPr>
          <p:nvPr/>
        </p:nvPicPr>
        <p:blipFill>
          <a:blip r:embed="rId2"/>
          <a:stretch>
            <a:fillRect/>
          </a:stretch>
        </p:blipFill>
        <p:spPr>
          <a:xfrm>
            <a:off x="159772" y="1828680"/>
            <a:ext cx="7493247" cy="3596759"/>
          </a:xfrm>
          <a:prstGeom prst="rect">
            <a:avLst/>
          </a:prstGeom>
        </p:spPr>
      </p:pic>
      <p:pic>
        <p:nvPicPr>
          <p:cNvPr id="5" name="Picture 4">
            <a:extLst>
              <a:ext uri="{FF2B5EF4-FFF2-40B4-BE49-F238E27FC236}">
                <a16:creationId xmlns:a16="http://schemas.microsoft.com/office/drawing/2014/main" id="{2644D5CB-50D4-4F71-9B4A-268E69DBD60F}"/>
              </a:ext>
            </a:extLst>
          </p:cNvPr>
          <p:cNvPicPr>
            <a:picLocks noChangeAspect="1"/>
          </p:cNvPicPr>
          <p:nvPr/>
        </p:nvPicPr>
        <p:blipFill>
          <a:blip r:embed="rId3"/>
          <a:stretch>
            <a:fillRect/>
          </a:stretch>
        </p:blipFill>
        <p:spPr>
          <a:xfrm>
            <a:off x="7781860" y="2329120"/>
            <a:ext cx="4137644" cy="21997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2098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6C4E-4184-4D98-AF71-52BBADB109EA}"/>
              </a:ext>
            </a:extLst>
          </p:cNvPr>
          <p:cNvSpPr>
            <a:spLocks noGrp="1"/>
          </p:cNvSpPr>
          <p:nvPr>
            <p:ph type="title"/>
          </p:nvPr>
        </p:nvSpPr>
        <p:spPr/>
        <p:txBody>
          <a:bodyPr/>
          <a:lstStyle/>
          <a:p>
            <a:r>
              <a:rPr lang="en-US" dirty="0"/>
              <a:t>Lists</a:t>
            </a:r>
          </a:p>
        </p:txBody>
      </p:sp>
      <p:sp>
        <p:nvSpPr>
          <p:cNvPr id="3" name="Text Placeholder 2">
            <a:extLst>
              <a:ext uri="{FF2B5EF4-FFF2-40B4-BE49-F238E27FC236}">
                <a16:creationId xmlns:a16="http://schemas.microsoft.com/office/drawing/2014/main" id="{4D1AA358-10CC-423A-83A3-44A3D669E81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40236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normAutofit/>
          </a:bodyPr>
          <a:lstStyle/>
          <a:p>
            <a:pPr>
              <a:defRPr/>
            </a:pPr>
            <a:r>
              <a:rPr lang="en-US" sz="4000" b="1" dirty="0"/>
              <a:t>Lists</a:t>
            </a:r>
          </a:p>
        </p:txBody>
      </p:sp>
      <p:sp>
        <p:nvSpPr>
          <p:cNvPr id="12291" name="Rectangle 3"/>
          <p:cNvSpPr>
            <a:spLocks noGrp="1" noChangeArrowheads="1"/>
          </p:cNvSpPr>
          <p:nvPr>
            <p:ph idx="1"/>
          </p:nvPr>
        </p:nvSpPr>
        <p:spPr>
          <a:xfrm>
            <a:off x="838200" y="1690688"/>
            <a:ext cx="10012680" cy="4298632"/>
          </a:xfrm>
        </p:spPr>
        <p:txBody>
          <a:bodyPr/>
          <a:lstStyle/>
          <a:p>
            <a:pPr marL="0" indent="0">
              <a:lnSpc>
                <a:spcPct val="90000"/>
              </a:lnSpc>
              <a:spcAft>
                <a:spcPts val="1200"/>
              </a:spcAft>
              <a:buNone/>
            </a:pPr>
            <a:r>
              <a:rPr lang="en-US" dirty="0"/>
              <a:t>We love our lists!</a:t>
            </a:r>
          </a:p>
          <a:p>
            <a:pPr marL="0" indent="0">
              <a:lnSpc>
                <a:spcPct val="90000"/>
              </a:lnSpc>
              <a:spcAft>
                <a:spcPts val="1200"/>
              </a:spcAft>
              <a:buNone/>
            </a:pPr>
            <a:r>
              <a:rPr lang="en-US" dirty="0"/>
              <a:t>Shopping lists, to-do lists, ingredients lists, pros/cons - many data types are best presented in this format</a:t>
            </a:r>
          </a:p>
          <a:p>
            <a:pPr marL="0" indent="0">
              <a:lnSpc>
                <a:spcPct val="90000"/>
              </a:lnSpc>
              <a:spcAft>
                <a:spcPts val="1200"/>
              </a:spcAft>
              <a:buNone/>
            </a:pPr>
            <a:r>
              <a:rPr lang="en-US" dirty="0"/>
              <a:t>Lists have been part of HTML since Day 1</a:t>
            </a:r>
          </a:p>
          <a:p>
            <a:pPr marL="0" indent="0">
              <a:lnSpc>
                <a:spcPct val="90000"/>
              </a:lnSpc>
              <a:spcAft>
                <a:spcPts val="1200"/>
              </a:spcAft>
              <a:buNone/>
            </a:pPr>
            <a:r>
              <a:rPr lang="en-US" dirty="0"/>
              <a:t>From a design perspective, it’s better to use a list, when possible, instead of a long paragraph</a:t>
            </a:r>
          </a:p>
          <a:p>
            <a:pPr marL="0" indent="0">
              <a:lnSpc>
                <a:spcPct val="90000"/>
              </a:lnSpc>
              <a:spcAft>
                <a:spcPts val="1200"/>
              </a:spcAft>
              <a:buNone/>
            </a:pPr>
            <a:r>
              <a:rPr lang="en-US" dirty="0"/>
              <a:t>Remember: Users typically </a:t>
            </a:r>
            <a:r>
              <a:rPr lang="en-US" b="1" dirty="0"/>
              <a:t>scan</a:t>
            </a:r>
            <a:r>
              <a:rPr lang="en-US" dirty="0"/>
              <a:t> web pages for information, rather than reading start to finish</a:t>
            </a:r>
          </a:p>
        </p:txBody>
      </p:sp>
    </p:spTree>
    <p:extLst>
      <p:ext uri="{BB962C8B-B14F-4D97-AF65-F5344CB8AC3E}">
        <p14:creationId xmlns:p14="http://schemas.microsoft.com/office/powerpoint/2010/main" val="3229309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normAutofit/>
          </a:bodyPr>
          <a:lstStyle/>
          <a:p>
            <a:pPr>
              <a:defRPr/>
            </a:pPr>
            <a:r>
              <a:rPr lang="en-US" sz="4000" b="1" dirty="0">
                <a:effectLst>
                  <a:outerShdw blurRad="38100" dist="38100" dir="2700000" algn="tl">
                    <a:srgbClr val="000000">
                      <a:alpha val="43137"/>
                    </a:srgbClr>
                  </a:outerShdw>
                </a:effectLst>
              </a:rPr>
              <a:t>Formatting Text using Lists</a:t>
            </a:r>
          </a:p>
        </p:txBody>
      </p:sp>
      <p:sp>
        <p:nvSpPr>
          <p:cNvPr id="12291" name="Rectangle 3"/>
          <p:cNvSpPr>
            <a:spLocks noGrp="1" noChangeArrowheads="1"/>
          </p:cNvSpPr>
          <p:nvPr>
            <p:ph idx="1"/>
          </p:nvPr>
        </p:nvSpPr>
        <p:spPr>
          <a:xfrm>
            <a:off x="1357384" y="1690688"/>
            <a:ext cx="9996416" cy="4487863"/>
          </a:xfrm>
        </p:spPr>
        <p:txBody>
          <a:bodyPr/>
          <a:lstStyle/>
          <a:p>
            <a:pPr marL="0" indent="0">
              <a:spcAft>
                <a:spcPts val="1200"/>
              </a:spcAft>
              <a:buNone/>
            </a:pPr>
            <a:r>
              <a:rPr lang="en-US" dirty="0"/>
              <a:t>There are 3 types of lists:</a:t>
            </a:r>
          </a:p>
          <a:p>
            <a:pPr marL="457200" lvl="1" indent="0">
              <a:spcAft>
                <a:spcPts val="1200"/>
              </a:spcAft>
              <a:buNone/>
            </a:pPr>
            <a:r>
              <a:rPr lang="en-US" b="1" dirty="0"/>
              <a:t>Ordered </a:t>
            </a:r>
            <a:r>
              <a:rPr lang="en-US" dirty="0"/>
              <a:t>(numbered)</a:t>
            </a:r>
          </a:p>
          <a:p>
            <a:pPr marL="457200" lvl="1" indent="0">
              <a:spcAft>
                <a:spcPts val="1200"/>
              </a:spcAft>
              <a:buNone/>
            </a:pPr>
            <a:r>
              <a:rPr lang="en-US" b="1" dirty="0"/>
              <a:t>Unordered</a:t>
            </a:r>
            <a:r>
              <a:rPr lang="en-US" dirty="0"/>
              <a:t> (bulleted)</a:t>
            </a:r>
          </a:p>
          <a:p>
            <a:pPr marL="457200" lvl="1" indent="0">
              <a:spcAft>
                <a:spcPts val="1200"/>
              </a:spcAft>
              <a:buNone/>
            </a:pPr>
            <a:r>
              <a:rPr lang="en-US" b="1" dirty="0"/>
              <a:t>Definition</a:t>
            </a:r>
            <a:r>
              <a:rPr lang="en-US" dirty="0"/>
              <a:t> (terms &amp; definitions)</a:t>
            </a:r>
          </a:p>
          <a:p>
            <a:pPr marL="914400" lvl="2" indent="0">
              <a:buNone/>
            </a:pPr>
            <a:r>
              <a:rPr lang="en-US" sz="2400" dirty="0">
                <a:solidFill>
                  <a:srgbClr val="FF0000"/>
                </a:solidFill>
              </a:rPr>
              <a:t>This list is somewhat different…mainly because it doesn’t really look like a “list”.  It is mainly used to achieve indenting of one line underneath another line since there is no tag that does that</a:t>
            </a:r>
          </a:p>
        </p:txBody>
      </p:sp>
      <p:sp>
        <p:nvSpPr>
          <p:cNvPr id="4" name="Right Brace 3"/>
          <p:cNvSpPr/>
          <p:nvPr/>
        </p:nvSpPr>
        <p:spPr>
          <a:xfrm>
            <a:off x="4771361" y="2218267"/>
            <a:ext cx="381000" cy="1066800"/>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5" name="TextBox 4"/>
          <p:cNvSpPr txBox="1"/>
          <p:nvPr/>
        </p:nvSpPr>
        <p:spPr>
          <a:xfrm>
            <a:off x="5218402" y="2151502"/>
            <a:ext cx="6261143" cy="1200329"/>
          </a:xfrm>
          <a:prstGeom prst="rect">
            <a:avLst/>
          </a:prstGeom>
          <a:noFill/>
        </p:spPr>
        <p:txBody>
          <a:bodyPr wrap="square" rtlCol="0">
            <a:spAutoFit/>
          </a:bodyPr>
          <a:lstStyle/>
          <a:p>
            <a:r>
              <a:rPr lang="en-US" sz="2400" dirty="0">
                <a:solidFill>
                  <a:srgbClr val="FF0000"/>
                </a:solidFill>
                <a:latin typeface="Corbel Light" panose="020B0303020204020204" pitchFamily="34" charset="0"/>
              </a:rPr>
              <a:t>These two are what you think of as normal lists.</a:t>
            </a:r>
          </a:p>
          <a:p>
            <a:r>
              <a:rPr lang="en-US" sz="2400" dirty="0">
                <a:solidFill>
                  <a:srgbClr val="FF0000"/>
                </a:solidFill>
                <a:latin typeface="Corbel Light" panose="020B0303020204020204" pitchFamily="34" charset="0"/>
              </a:rPr>
              <a:t>They work similar to lists that you would create</a:t>
            </a:r>
          </a:p>
          <a:p>
            <a:r>
              <a:rPr lang="en-US" sz="2400" dirty="0">
                <a:solidFill>
                  <a:srgbClr val="FF0000"/>
                </a:solidFill>
                <a:latin typeface="Corbel Light" panose="020B0303020204020204" pitchFamily="34" charset="0"/>
              </a:rPr>
              <a:t>in a Word document</a:t>
            </a:r>
            <a:endParaRPr lang="en-US" sz="2000" dirty="0">
              <a:solidFill>
                <a:srgbClr val="FF0000"/>
              </a:solidFill>
              <a:latin typeface="Corbel Light" panose="020B0303020204020204" pitchFamily="34" charset="0"/>
            </a:endParaRPr>
          </a:p>
        </p:txBody>
      </p:sp>
    </p:spTree>
    <p:extLst>
      <p:ext uri="{BB962C8B-B14F-4D97-AF65-F5344CB8AC3E}">
        <p14:creationId xmlns:p14="http://schemas.microsoft.com/office/powerpoint/2010/main" val="4090733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defRPr/>
            </a:pPr>
            <a:r>
              <a:rPr lang="en-US" sz="4000" b="1" dirty="0"/>
              <a:t>Formatting Text using Lists</a:t>
            </a:r>
          </a:p>
        </p:txBody>
      </p:sp>
      <p:sp>
        <p:nvSpPr>
          <p:cNvPr id="13315" name="Rectangle 3"/>
          <p:cNvSpPr>
            <a:spLocks noGrp="1" noChangeArrowheads="1"/>
          </p:cNvSpPr>
          <p:nvPr>
            <p:ph idx="1"/>
          </p:nvPr>
        </p:nvSpPr>
        <p:spPr/>
        <p:txBody>
          <a:bodyPr/>
          <a:lstStyle/>
          <a:p>
            <a:pPr marL="0" indent="0">
              <a:buNone/>
            </a:pPr>
            <a:r>
              <a:rPr lang="en-US" dirty="0"/>
              <a:t>Individual items in a list are inserted using a </a:t>
            </a:r>
            <a:r>
              <a:rPr lang="en-US" b="1" dirty="0">
                <a:solidFill>
                  <a:srgbClr val="FF0000"/>
                </a:solidFill>
              </a:rPr>
              <a:t>List Item </a:t>
            </a:r>
            <a:r>
              <a:rPr lang="en-US" dirty="0"/>
              <a:t>tag.</a:t>
            </a:r>
            <a:br>
              <a:rPr lang="en-US" dirty="0"/>
            </a:br>
            <a:endParaRPr lang="en-US" b="1" dirty="0"/>
          </a:p>
          <a:p>
            <a:pPr marL="0" indent="0" algn="ctr">
              <a:buNone/>
            </a:pPr>
            <a:r>
              <a:rPr lang="en-US" sz="4000" b="1" dirty="0">
                <a:solidFill>
                  <a:srgbClr val="0070C0"/>
                </a:solidFill>
                <a:latin typeface="Courier New" panose="02070309020205020404" pitchFamily="49" charset="0"/>
                <a:cs typeface="Courier New" panose="02070309020205020404" pitchFamily="49" charset="0"/>
              </a:rPr>
              <a:t>&lt;li&gt;</a:t>
            </a:r>
            <a:r>
              <a:rPr lang="en-US" sz="4000" b="1" dirty="0"/>
              <a:t>…</a:t>
            </a:r>
            <a:r>
              <a:rPr lang="en-US" sz="4000" b="1" dirty="0">
                <a:solidFill>
                  <a:srgbClr val="0070C0"/>
                </a:solidFill>
                <a:latin typeface="Courier New" panose="02070309020205020404" pitchFamily="49" charset="0"/>
                <a:cs typeface="Courier New" panose="02070309020205020404" pitchFamily="49" charset="0"/>
              </a:rPr>
              <a:t>&lt;/li&gt;</a:t>
            </a:r>
          </a:p>
          <a:p>
            <a:pPr marL="0" indent="0">
              <a:buNone/>
            </a:pPr>
            <a:r>
              <a:rPr lang="en-US" dirty="0">
                <a:cs typeface="Courier New" panose="02070309020205020404" pitchFamily="49" charset="0"/>
              </a:rPr>
              <a:t>Every list consists of one or more list items</a:t>
            </a:r>
          </a:p>
          <a:p>
            <a:pPr marL="0" indent="0">
              <a:buNone/>
            </a:pPr>
            <a:r>
              <a:rPr lang="en-US" dirty="0">
                <a:cs typeface="Courier New" panose="02070309020205020404" pitchFamily="49" charset="0"/>
              </a:rPr>
              <a:t>A single-item list wouldn’t be much use, though</a:t>
            </a:r>
          </a:p>
          <a:p>
            <a:pPr marL="0" indent="0">
              <a:buNone/>
            </a:pPr>
            <a:r>
              <a:rPr lang="en-US" dirty="0">
                <a:cs typeface="Courier New" panose="02070309020205020404" pitchFamily="49" charset="0"/>
              </a:rPr>
              <a:t>List items are nested inside the outer list element</a:t>
            </a:r>
          </a:p>
          <a:p>
            <a:pPr marL="0" indent="0">
              <a:buNone/>
            </a:pPr>
            <a:endParaRPr lang="en-US" sz="2400" dirty="0">
              <a:cs typeface="Courier New" panose="02070309020205020404" pitchFamily="49" charset="0"/>
            </a:endParaRPr>
          </a:p>
        </p:txBody>
      </p:sp>
      <p:pic>
        <p:nvPicPr>
          <p:cNvPr id="3" name="Picture 2" descr="Text&#10;&#10;Description automatically generated">
            <a:extLst>
              <a:ext uri="{FF2B5EF4-FFF2-40B4-BE49-F238E27FC236}">
                <a16:creationId xmlns:a16="http://schemas.microsoft.com/office/drawing/2014/main" id="{5AB185CF-F320-4D52-862A-E7F16E7B92A7}"/>
              </a:ext>
            </a:extLst>
          </p:cNvPr>
          <p:cNvPicPr>
            <a:picLocks noChangeAspect="1"/>
          </p:cNvPicPr>
          <p:nvPr/>
        </p:nvPicPr>
        <p:blipFill>
          <a:blip r:embed="rId2"/>
          <a:stretch>
            <a:fillRect/>
          </a:stretch>
        </p:blipFill>
        <p:spPr>
          <a:xfrm>
            <a:off x="8747700" y="2885400"/>
            <a:ext cx="3261421" cy="2174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defRPr/>
            </a:pPr>
            <a:r>
              <a:rPr lang="en-US" sz="4000" b="1" dirty="0"/>
              <a:t>Why do we need different elements?</a:t>
            </a:r>
          </a:p>
        </p:txBody>
      </p:sp>
      <p:sp>
        <p:nvSpPr>
          <p:cNvPr id="3075" name="Rectangle 3"/>
          <p:cNvSpPr>
            <a:spLocks noGrp="1" noChangeArrowheads="1"/>
          </p:cNvSpPr>
          <p:nvPr>
            <p:ph idx="1"/>
          </p:nvPr>
        </p:nvSpPr>
        <p:spPr/>
        <p:txBody>
          <a:bodyPr/>
          <a:lstStyle/>
          <a:p>
            <a:pPr marL="0" lvl="1" indent="0">
              <a:spcBef>
                <a:spcPts val="600"/>
              </a:spcBef>
              <a:spcAft>
                <a:spcPts val="1200"/>
              </a:spcAft>
              <a:buNone/>
            </a:pPr>
            <a:r>
              <a:rPr lang="en-US" sz="2800" b="1" dirty="0"/>
              <a:t>Written Language</a:t>
            </a:r>
          </a:p>
          <a:p>
            <a:pPr marL="0" lvl="1" indent="0">
              <a:spcBef>
                <a:spcPts val="600"/>
              </a:spcBef>
              <a:spcAft>
                <a:spcPts val="1200"/>
              </a:spcAft>
              <a:buNone/>
            </a:pPr>
            <a:r>
              <a:rPr lang="en-US" dirty="0"/>
              <a:t>Written text, in any language, includes rules and conventions for constructing documents so that they effectively present their content</a:t>
            </a:r>
          </a:p>
          <a:p>
            <a:pPr marL="0" lvl="1" indent="0">
              <a:spcBef>
                <a:spcPts val="600"/>
              </a:spcBef>
              <a:spcAft>
                <a:spcPts val="1200"/>
              </a:spcAft>
              <a:buNone/>
            </a:pPr>
            <a:r>
              <a:rPr lang="en-US" dirty="0"/>
              <a:t>In the English language, our documents can include articles, sections, asides, headings, lists, tables, images, and so on that are used to arrange the document's information in a logical fashion that conveys meaning to the reader</a:t>
            </a:r>
          </a:p>
          <a:p>
            <a:pPr marL="0" lvl="1" indent="0">
              <a:spcBef>
                <a:spcPts val="600"/>
              </a:spcBef>
              <a:spcAft>
                <a:spcPts val="1200"/>
              </a:spcAft>
              <a:buNone/>
            </a:pPr>
            <a:r>
              <a:rPr lang="en-US" dirty="0"/>
              <a:t>We can drill down further with paragraphs, each of which consists of one or more sentences</a:t>
            </a:r>
          </a:p>
          <a:p>
            <a:pPr marL="457200" lvl="1" indent="0">
              <a:buNone/>
            </a:pPr>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defRPr/>
            </a:pPr>
            <a:r>
              <a:rPr lang="en-US" sz="4000" b="1" dirty="0">
                <a:solidFill>
                  <a:srgbClr val="0070C0"/>
                </a:solidFill>
                <a:latin typeface="Courier New" panose="02070309020205020404" pitchFamily="49" charset="0"/>
                <a:cs typeface="Courier New" panose="02070309020205020404" pitchFamily="49" charset="0"/>
              </a:rPr>
              <a:t>&lt;ol&gt;</a:t>
            </a:r>
          </a:p>
        </p:txBody>
      </p:sp>
      <p:sp>
        <p:nvSpPr>
          <p:cNvPr id="14339" name="Rectangle 3"/>
          <p:cNvSpPr>
            <a:spLocks noGrp="1" noChangeArrowheads="1"/>
          </p:cNvSpPr>
          <p:nvPr>
            <p:ph idx="1"/>
          </p:nvPr>
        </p:nvSpPr>
        <p:spPr>
          <a:xfrm>
            <a:off x="838200" y="1690688"/>
            <a:ext cx="10124440" cy="3939645"/>
          </a:xfrm>
        </p:spPr>
        <p:txBody>
          <a:bodyPr>
            <a:normAutofit/>
          </a:bodyPr>
          <a:lstStyle/>
          <a:p>
            <a:pPr marL="0" indent="0">
              <a:lnSpc>
                <a:spcPct val="80000"/>
              </a:lnSpc>
              <a:spcBef>
                <a:spcPts val="600"/>
              </a:spcBef>
              <a:spcAft>
                <a:spcPts val="1200"/>
              </a:spcAft>
              <a:buNone/>
            </a:pPr>
            <a:r>
              <a:rPr lang="en-US" b="1" dirty="0"/>
              <a:t>Ordered List</a:t>
            </a:r>
          </a:p>
          <a:p>
            <a:pPr marL="457200" lvl="1" indent="0">
              <a:lnSpc>
                <a:spcPct val="80000"/>
              </a:lnSpc>
              <a:spcBef>
                <a:spcPts val="600"/>
              </a:spcBef>
              <a:spcAft>
                <a:spcPts val="1200"/>
              </a:spcAft>
              <a:buNone/>
            </a:pPr>
            <a:r>
              <a:rPr lang="en-US" sz="2800" dirty="0"/>
              <a:t>Automatically inserts a number before each item (YOU DO NOT TYPE IT YOURSELF)</a:t>
            </a:r>
          </a:p>
          <a:p>
            <a:pPr marL="457200" lvl="1" indent="0">
              <a:lnSpc>
                <a:spcPct val="80000"/>
              </a:lnSpc>
              <a:spcBef>
                <a:spcPts val="600"/>
              </a:spcBef>
              <a:spcAft>
                <a:spcPts val="1200"/>
              </a:spcAft>
              <a:buNone/>
            </a:pPr>
            <a:r>
              <a:rPr lang="en-US" sz="2800" dirty="0"/>
              <a:t>Indented</a:t>
            </a:r>
          </a:p>
          <a:p>
            <a:pPr marL="457200" lvl="1" indent="0">
              <a:lnSpc>
                <a:spcPct val="80000"/>
              </a:lnSpc>
              <a:spcBef>
                <a:spcPts val="600"/>
              </a:spcBef>
              <a:spcAft>
                <a:spcPts val="1200"/>
              </a:spcAft>
              <a:buNone/>
            </a:pPr>
            <a:r>
              <a:rPr lang="en-US" sz="2800" dirty="0"/>
              <a:t>Each item must be contained in a List Item tag </a:t>
            </a:r>
            <a:br>
              <a:rPr lang="en-US" dirty="0"/>
            </a:b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defRPr/>
            </a:pPr>
            <a:r>
              <a:rPr lang="en-US" sz="4000" b="1" dirty="0">
                <a:solidFill>
                  <a:srgbClr val="0070C0"/>
                </a:solidFill>
                <a:latin typeface="Courier New" panose="02070309020205020404" pitchFamily="49" charset="0"/>
                <a:cs typeface="Courier New" panose="02070309020205020404" pitchFamily="49" charset="0"/>
              </a:rPr>
              <a:t>&lt;ol&gt;</a:t>
            </a:r>
          </a:p>
        </p:txBody>
      </p:sp>
      <p:pic>
        <p:nvPicPr>
          <p:cNvPr id="7" name="Picture 6" descr="Text&#10;&#10;Description automatically generated">
            <a:extLst>
              <a:ext uri="{FF2B5EF4-FFF2-40B4-BE49-F238E27FC236}">
                <a16:creationId xmlns:a16="http://schemas.microsoft.com/office/drawing/2014/main" id="{EE443C94-C1BF-45DE-8E4E-F5B6D57084E1}"/>
              </a:ext>
            </a:extLst>
          </p:cNvPr>
          <p:cNvPicPr>
            <a:picLocks noChangeAspect="1"/>
          </p:cNvPicPr>
          <p:nvPr/>
        </p:nvPicPr>
        <p:blipFill>
          <a:blip r:embed="rId2"/>
          <a:stretch>
            <a:fillRect/>
          </a:stretch>
        </p:blipFill>
        <p:spPr>
          <a:xfrm>
            <a:off x="7520282" y="2470922"/>
            <a:ext cx="2014282" cy="201428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D1BEFC6-09C9-4715-B114-7E80C4D8FDB8}"/>
              </a:ext>
            </a:extLst>
          </p:cNvPr>
          <p:cNvPicPr>
            <a:picLocks noChangeAspect="1"/>
          </p:cNvPicPr>
          <p:nvPr/>
        </p:nvPicPr>
        <p:blipFill>
          <a:blip r:embed="rId3"/>
          <a:stretch>
            <a:fillRect/>
          </a:stretch>
        </p:blipFill>
        <p:spPr>
          <a:xfrm>
            <a:off x="2247825" y="2260542"/>
            <a:ext cx="3126815" cy="2435042"/>
          </a:xfrm>
          <a:prstGeom prst="rect">
            <a:avLst/>
          </a:prstGeom>
        </p:spPr>
      </p:pic>
      <p:cxnSp>
        <p:nvCxnSpPr>
          <p:cNvPr id="12" name="Straight Arrow Connector 11">
            <a:extLst>
              <a:ext uri="{FF2B5EF4-FFF2-40B4-BE49-F238E27FC236}">
                <a16:creationId xmlns:a16="http://schemas.microsoft.com/office/drawing/2014/main" id="{D96F1130-0F0B-4FB7-AAF5-FF0F3CD47F58}"/>
              </a:ext>
            </a:extLst>
          </p:cNvPr>
          <p:cNvCxnSpPr>
            <a:cxnSpLocks/>
          </p:cNvCxnSpPr>
          <p:nvPr/>
        </p:nvCxnSpPr>
        <p:spPr>
          <a:xfrm>
            <a:off x="6119656" y="3478063"/>
            <a:ext cx="659606" cy="0"/>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252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defRPr/>
            </a:pPr>
            <a:r>
              <a:rPr lang="en-US" sz="4000" b="1" dirty="0">
                <a:solidFill>
                  <a:srgbClr val="0070C0"/>
                </a:solidFill>
                <a:latin typeface="Courier New" panose="02070309020205020404" pitchFamily="49" charset="0"/>
                <a:cs typeface="Courier New" panose="02070309020205020404" pitchFamily="49" charset="0"/>
              </a:rPr>
              <a:t>&lt;ol&gt;</a:t>
            </a:r>
            <a:endParaRPr lang="en-US" sz="4000" b="1" dirty="0"/>
          </a:p>
        </p:txBody>
      </p:sp>
      <p:sp>
        <p:nvSpPr>
          <p:cNvPr id="14339" name="Rectangle 3"/>
          <p:cNvSpPr>
            <a:spLocks noGrp="1" noChangeArrowheads="1"/>
          </p:cNvSpPr>
          <p:nvPr>
            <p:ph idx="1"/>
          </p:nvPr>
        </p:nvSpPr>
        <p:spPr>
          <a:xfrm>
            <a:off x="838200" y="1690688"/>
            <a:ext cx="8229600" cy="4843272"/>
          </a:xfrm>
        </p:spPr>
        <p:txBody>
          <a:bodyPr>
            <a:normAutofit/>
          </a:bodyPr>
          <a:lstStyle/>
          <a:p>
            <a:pPr>
              <a:lnSpc>
                <a:spcPct val="80000"/>
              </a:lnSpc>
              <a:spcBef>
                <a:spcPts val="600"/>
              </a:spcBef>
              <a:spcAft>
                <a:spcPts val="1200"/>
              </a:spcAft>
              <a:buFont typeface="Wingdings" pitchFamily="2" charset="2"/>
              <a:buNone/>
            </a:pPr>
            <a:r>
              <a:rPr lang="en-US" sz="2400" b="1" dirty="0"/>
              <a:t>	</a:t>
            </a:r>
            <a:r>
              <a:rPr lang="en-US" dirty="0"/>
              <a:t>Attributes:</a:t>
            </a:r>
          </a:p>
          <a:p>
            <a:pPr marL="457200" lvl="1" indent="0">
              <a:lnSpc>
                <a:spcPct val="80000"/>
              </a:lnSpc>
              <a:spcBef>
                <a:spcPts val="600"/>
              </a:spcBef>
              <a:spcAft>
                <a:spcPts val="1200"/>
              </a:spcAft>
              <a:buNone/>
            </a:pPr>
            <a:r>
              <a:rPr lang="en-US" dirty="0"/>
              <a:t>type = “1 or A or a or I or i” (e.g., </a:t>
            </a:r>
            <a:r>
              <a:rPr lang="en-US" b="1" dirty="0">
                <a:latin typeface="Courier New" panose="02070309020205020404" pitchFamily="49" charset="0"/>
                <a:cs typeface="Courier New" panose="02070309020205020404" pitchFamily="49" charset="0"/>
              </a:rPr>
              <a:t>&lt;ol type=“A”&gt;</a:t>
            </a:r>
            <a:r>
              <a:rPr lang="en-US" dirty="0"/>
              <a:t>)</a:t>
            </a:r>
          </a:p>
          <a:p>
            <a:pPr marL="914400" lvl="2" indent="0">
              <a:lnSpc>
                <a:spcPct val="80000"/>
              </a:lnSpc>
              <a:spcBef>
                <a:spcPts val="600"/>
              </a:spcBef>
              <a:spcAft>
                <a:spcPts val="1200"/>
              </a:spcAft>
              <a:buNone/>
            </a:pPr>
            <a:r>
              <a:rPr lang="en-US" sz="2400" dirty="0"/>
              <a:t>1 – numbers</a:t>
            </a:r>
          </a:p>
          <a:p>
            <a:pPr marL="914400" lvl="2" indent="0">
              <a:lnSpc>
                <a:spcPct val="80000"/>
              </a:lnSpc>
              <a:spcBef>
                <a:spcPts val="600"/>
              </a:spcBef>
              <a:spcAft>
                <a:spcPts val="1200"/>
              </a:spcAft>
              <a:buNone/>
            </a:pPr>
            <a:r>
              <a:rPr lang="en-US" sz="2400" dirty="0"/>
              <a:t>A – uppercase letters</a:t>
            </a:r>
          </a:p>
          <a:p>
            <a:pPr marL="914400" lvl="2" indent="0">
              <a:lnSpc>
                <a:spcPct val="80000"/>
              </a:lnSpc>
              <a:spcBef>
                <a:spcPts val="600"/>
              </a:spcBef>
              <a:spcAft>
                <a:spcPts val="1200"/>
              </a:spcAft>
              <a:buNone/>
            </a:pPr>
            <a:r>
              <a:rPr lang="en-US" sz="2400" dirty="0"/>
              <a:t>a – lowercase letters</a:t>
            </a:r>
          </a:p>
          <a:p>
            <a:pPr marL="914400" lvl="2" indent="0">
              <a:lnSpc>
                <a:spcPct val="80000"/>
              </a:lnSpc>
              <a:spcBef>
                <a:spcPts val="600"/>
              </a:spcBef>
              <a:spcAft>
                <a:spcPts val="1200"/>
              </a:spcAft>
              <a:buNone/>
            </a:pPr>
            <a:r>
              <a:rPr lang="en-US" sz="2400" dirty="0"/>
              <a:t>I – uppercase roman numerals (this is a capital i)</a:t>
            </a:r>
          </a:p>
          <a:p>
            <a:pPr marL="914400" lvl="2" indent="0">
              <a:lnSpc>
                <a:spcPct val="80000"/>
              </a:lnSpc>
              <a:spcBef>
                <a:spcPts val="600"/>
              </a:spcBef>
              <a:spcAft>
                <a:spcPts val="1200"/>
              </a:spcAft>
              <a:buNone/>
            </a:pPr>
            <a:r>
              <a:rPr lang="en-US" sz="2400" dirty="0"/>
              <a:t>i – lowercase roman numerals</a:t>
            </a:r>
          </a:p>
        </p:txBody>
      </p:sp>
    </p:spTree>
    <p:extLst>
      <p:ext uri="{BB962C8B-B14F-4D97-AF65-F5344CB8AC3E}">
        <p14:creationId xmlns:p14="http://schemas.microsoft.com/office/powerpoint/2010/main" val="1643825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defRPr/>
            </a:pPr>
            <a:r>
              <a:rPr lang="en-US" sz="4000" b="1" dirty="0">
                <a:solidFill>
                  <a:srgbClr val="0070C0"/>
                </a:solidFill>
                <a:latin typeface="Courier New" panose="02070309020205020404" pitchFamily="49" charset="0"/>
                <a:cs typeface="Courier New" panose="02070309020205020404" pitchFamily="49" charset="0"/>
              </a:rPr>
              <a:t>&lt;ol&gt;</a:t>
            </a:r>
            <a:endParaRPr lang="en-US" sz="4000" b="1" dirty="0">
              <a:effectLst>
                <a:outerShdw blurRad="38100" dist="38100" dir="2700000" algn="tl">
                  <a:srgbClr val="000000">
                    <a:alpha val="43137"/>
                  </a:srgbClr>
                </a:outerShdw>
              </a:effectLst>
            </a:endParaRPr>
          </a:p>
        </p:txBody>
      </p:sp>
      <p:sp>
        <p:nvSpPr>
          <p:cNvPr id="14339" name="Rectangle 3"/>
          <p:cNvSpPr>
            <a:spLocks noGrp="1" noChangeArrowheads="1"/>
          </p:cNvSpPr>
          <p:nvPr>
            <p:ph idx="1"/>
          </p:nvPr>
        </p:nvSpPr>
        <p:spPr>
          <a:xfrm>
            <a:off x="838200" y="1690688"/>
            <a:ext cx="8884920" cy="4843272"/>
          </a:xfrm>
        </p:spPr>
        <p:txBody>
          <a:bodyPr>
            <a:normAutofit/>
          </a:bodyPr>
          <a:lstStyle/>
          <a:p>
            <a:pPr marL="0" indent="0">
              <a:lnSpc>
                <a:spcPct val="80000"/>
              </a:lnSpc>
              <a:spcBef>
                <a:spcPts val="600"/>
              </a:spcBef>
              <a:spcAft>
                <a:spcPts val="1200"/>
              </a:spcAft>
              <a:buNone/>
            </a:pPr>
            <a:r>
              <a:rPr lang="en-US" dirty="0"/>
              <a:t>Attributes:</a:t>
            </a:r>
          </a:p>
          <a:p>
            <a:pPr marL="457200" lvl="1" indent="0">
              <a:lnSpc>
                <a:spcPct val="80000"/>
              </a:lnSpc>
              <a:spcBef>
                <a:spcPts val="600"/>
              </a:spcBef>
              <a:spcAft>
                <a:spcPts val="1200"/>
              </a:spcAft>
              <a:buNone/>
            </a:pPr>
            <a:r>
              <a:rPr lang="en-US" dirty="0"/>
              <a:t>start=“n”  &lt;e.g., </a:t>
            </a:r>
            <a:r>
              <a:rPr lang="en-US" b="1" dirty="0">
                <a:latin typeface="Courier New" panose="02070309020205020404" pitchFamily="49" charset="0"/>
                <a:cs typeface="Courier New" panose="02070309020205020404" pitchFamily="49" charset="0"/>
              </a:rPr>
              <a:t>&lt;ol start=“5”&gt; </a:t>
            </a:r>
          </a:p>
          <a:p>
            <a:pPr marL="914400" lvl="2" indent="0">
              <a:lnSpc>
                <a:spcPct val="80000"/>
              </a:lnSpc>
              <a:spcBef>
                <a:spcPts val="600"/>
              </a:spcBef>
              <a:spcAft>
                <a:spcPts val="1200"/>
              </a:spcAft>
              <a:buNone/>
            </a:pPr>
            <a:r>
              <a:rPr lang="en-US" sz="2400" dirty="0"/>
              <a:t>n is some number representing the number or letter to begin numbering the list with</a:t>
            </a:r>
          </a:p>
          <a:p>
            <a:pPr marL="914400" lvl="2" indent="0">
              <a:lnSpc>
                <a:spcPct val="80000"/>
              </a:lnSpc>
              <a:spcBef>
                <a:spcPts val="600"/>
              </a:spcBef>
              <a:spcAft>
                <a:spcPts val="1200"/>
              </a:spcAft>
              <a:buNone/>
            </a:pPr>
            <a:r>
              <a:rPr lang="en-US" sz="2400" dirty="0"/>
              <a:t>Ex. if start=“3” was used, it would start numbering at 3, or C, or c, or iii or III depending on the type that was chosen</a:t>
            </a:r>
          </a:p>
        </p:txBody>
      </p:sp>
    </p:spTree>
    <p:extLst>
      <p:ext uri="{BB962C8B-B14F-4D97-AF65-F5344CB8AC3E}">
        <p14:creationId xmlns:p14="http://schemas.microsoft.com/office/powerpoint/2010/main" val="3987755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a:bodyPr>
          <a:lstStyle/>
          <a:p>
            <a:pPr>
              <a:defRPr/>
            </a:pPr>
            <a:r>
              <a:rPr lang="en-US" sz="4000" b="1" dirty="0">
                <a:solidFill>
                  <a:srgbClr val="0070C0"/>
                </a:solidFill>
                <a:latin typeface="Courier New" panose="02070309020205020404" pitchFamily="49" charset="0"/>
                <a:cs typeface="Courier New" panose="02070309020205020404" pitchFamily="49" charset="0"/>
              </a:rPr>
              <a:t>&lt;ol&gt;</a:t>
            </a:r>
            <a:endParaRPr lang="en-US" sz="4000" b="1" dirty="0">
              <a:effectLst>
                <a:outerShdw blurRad="38100" dist="38100" dir="2700000" algn="tl">
                  <a:srgbClr val="000000">
                    <a:alpha val="43137"/>
                  </a:srgbClr>
                </a:outerShdw>
              </a:effectLst>
            </a:endParaRPr>
          </a:p>
        </p:txBody>
      </p:sp>
      <p:pic>
        <p:nvPicPr>
          <p:cNvPr id="3" name="Picture 2" descr="Text&#10;&#10;Description automatically generated">
            <a:extLst>
              <a:ext uri="{FF2B5EF4-FFF2-40B4-BE49-F238E27FC236}">
                <a16:creationId xmlns:a16="http://schemas.microsoft.com/office/drawing/2014/main" id="{1F6F209B-EF67-489A-B90D-9DF1B606E402}"/>
              </a:ext>
            </a:extLst>
          </p:cNvPr>
          <p:cNvPicPr>
            <a:picLocks noChangeAspect="1"/>
          </p:cNvPicPr>
          <p:nvPr/>
        </p:nvPicPr>
        <p:blipFill>
          <a:blip r:embed="rId2"/>
          <a:stretch>
            <a:fillRect/>
          </a:stretch>
        </p:blipFill>
        <p:spPr>
          <a:xfrm>
            <a:off x="1719491" y="2181804"/>
            <a:ext cx="3672838" cy="2258116"/>
          </a:xfrm>
          <a:prstGeom prst="rect">
            <a:avLst/>
          </a:prstGeom>
        </p:spPr>
      </p:pic>
      <p:pic>
        <p:nvPicPr>
          <p:cNvPr id="9" name="Picture 8" descr="Text&#10;&#10;Description automatically generated">
            <a:extLst>
              <a:ext uri="{FF2B5EF4-FFF2-40B4-BE49-F238E27FC236}">
                <a16:creationId xmlns:a16="http://schemas.microsoft.com/office/drawing/2014/main" id="{5563D5F9-4E32-423B-9CB9-A23C16B388C6}"/>
              </a:ext>
            </a:extLst>
          </p:cNvPr>
          <p:cNvPicPr>
            <a:picLocks noChangeAspect="1"/>
          </p:cNvPicPr>
          <p:nvPr/>
        </p:nvPicPr>
        <p:blipFill>
          <a:blip r:embed="rId3"/>
          <a:stretch>
            <a:fillRect/>
          </a:stretch>
        </p:blipFill>
        <p:spPr>
          <a:xfrm>
            <a:off x="6843996" y="2443773"/>
            <a:ext cx="1873284" cy="1734179"/>
          </a:xfrm>
          <a:prstGeom prst="rect">
            <a:avLst/>
          </a:prstGeom>
          <a:effectLst>
            <a:outerShdw blurRad="50800" dist="38100" dir="2700000" algn="tl" rotWithShape="0">
              <a:prstClr val="black">
                <a:alpha val="40000"/>
              </a:prstClr>
            </a:outerShdw>
          </a:effectLst>
        </p:spPr>
      </p:pic>
      <p:cxnSp>
        <p:nvCxnSpPr>
          <p:cNvPr id="12" name="Straight Arrow Connector 11">
            <a:extLst>
              <a:ext uri="{FF2B5EF4-FFF2-40B4-BE49-F238E27FC236}">
                <a16:creationId xmlns:a16="http://schemas.microsoft.com/office/drawing/2014/main" id="{DF713553-15BF-4D8B-88C5-DCB9879F337F}"/>
              </a:ext>
            </a:extLst>
          </p:cNvPr>
          <p:cNvCxnSpPr>
            <a:cxnSpLocks/>
          </p:cNvCxnSpPr>
          <p:nvPr/>
        </p:nvCxnSpPr>
        <p:spPr>
          <a:xfrm>
            <a:off x="5987576" y="3310862"/>
            <a:ext cx="659606" cy="0"/>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sz="4000" b="1" dirty="0">
                <a:solidFill>
                  <a:srgbClr val="0070C0"/>
                </a:solidFill>
                <a:latin typeface="Courier New" panose="02070309020205020404" pitchFamily="49" charset="0"/>
                <a:cs typeface="Courier New" panose="02070309020205020404" pitchFamily="49" charset="0"/>
              </a:rPr>
              <a:t>&lt;ul&gt;</a:t>
            </a:r>
            <a:endParaRPr lang="en-US" sz="2800" b="1" dirty="0">
              <a:solidFill>
                <a:srgbClr val="0070C0"/>
              </a:solidFill>
              <a:latin typeface="Courier New" panose="02070309020205020404" pitchFamily="49" charset="0"/>
              <a:cs typeface="Courier New" panose="02070309020205020404" pitchFamily="49" charset="0"/>
            </a:endParaRPr>
          </a:p>
        </p:txBody>
      </p:sp>
      <p:sp>
        <p:nvSpPr>
          <p:cNvPr id="16387" name="Rectangle 3"/>
          <p:cNvSpPr>
            <a:spLocks noGrp="1" noChangeArrowheads="1"/>
          </p:cNvSpPr>
          <p:nvPr>
            <p:ph idx="1"/>
          </p:nvPr>
        </p:nvSpPr>
        <p:spPr>
          <a:xfrm>
            <a:off x="838199" y="1690688"/>
            <a:ext cx="10143067" cy="4212272"/>
          </a:xfrm>
        </p:spPr>
        <p:txBody>
          <a:bodyPr>
            <a:normAutofit/>
          </a:bodyPr>
          <a:lstStyle/>
          <a:p>
            <a:pPr marL="0" indent="0">
              <a:spcBef>
                <a:spcPts val="600"/>
              </a:spcBef>
              <a:spcAft>
                <a:spcPts val="1200"/>
              </a:spcAft>
              <a:buNone/>
            </a:pPr>
            <a:r>
              <a:rPr lang="en-US" dirty="0"/>
              <a:t>Often, the order of the list items doesn’t matter</a:t>
            </a:r>
          </a:p>
          <a:p>
            <a:pPr marL="0" indent="0">
              <a:spcBef>
                <a:spcPts val="600"/>
              </a:spcBef>
              <a:spcAft>
                <a:spcPts val="1200"/>
              </a:spcAft>
              <a:buNone/>
            </a:pPr>
            <a:r>
              <a:rPr lang="en-US" dirty="0"/>
              <a:t>In this case, we usually use a bulleted list</a:t>
            </a:r>
          </a:p>
          <a:p>
            <a:pPr marL="0" indent="0">
              <a:spcBef>
                <a:spcPts val="600"/>
              </a:spcBef>
              <a:spcAft>
                <a:spcPts val="1200"/>
              </a:spcAft>
              <a:buNone/>
            </a:pPr>
            <a:r>
              <a:rPr lang="en-US" dirty="0"/>
              <a:t>In HTML-speak, we call this an Unordered List</a:t>
            </a:r>
          </a:p>
          <a:p>
            <a:pPr marL="0" indent="0">
              <a:spcBef>
                <a:spcPts val="600"/>
              </a:spcBef>
              <a:spcAft>
                <a:spcPts val="1200"/>
              </a:spcAft>
              <a:buNone/>
            </a:pPr>
            <a:r>
              <a:rPr lang="en-US" dirty="0"/>
              <a:t>Unordered lists are defined with the </a:t>
            </a:r>
            <a:r>
              <a:rPr lang="en-US" b="1" dirty="0">
                <a:solidFill>
                  <a:srgbClr val="0070C0"/>
                </a:solidFill>
                <a:latin typeface="Courier New" panose="02070309020205020404" pitchFamily="49" charset="0"/>
                <a:cs typeface="Courier New" panose="02070309020205020404" pitchFamily="49" charset="0"/>
              </a:rPr>
              <a:t>&lt;ul&gt;</a:t>
            </a:r>
            <a:r>
              <a:rPr lang="en-US" dirty="0"/>
              <a:t> element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a:bodyPr>
          <a:lstStyle/>
          <a:p>
            <a:pPr>
              <a:defRPr/>
            </a:pPr>
            <a:r>
              <a:rPr lang="en-US" sz="4000" b="1" dirty="0">
                <a:solidFill>
                  <a:srgbClr val="0070C0"/>
                </a:solidFill>
                <a:latin typeface="Courier New" panose="02070309020205020404" pitchFamily="49" charset="0"/>
                <a:cs typeface="Courier New" panose="02070309020205020404" pitchFamily="49" charset="0"/>
              </a:rPr>
              <a:t>&lt;ul&gt;</a:t>
            </a:r>
            <a:endParaRPr lang="en-US" sz="4000" b="1" dirty="0">
              <a:effectLst>
                <a:outerShdw blurRad="38100" dist="38100" dir="2700000" algn="tl">
                  <a:srgbClr val="000000">
                    <a:alpha val="43137"/>
                  </a:srgbClr>
                </a:outerShdw>
              </a:effectLst>
            </a:endParaRPr>
          </a:p>
        </p:txBody>
      </p:sp>
      <p:cxnSp>
        <p:nvCxnSpPr>
          <p:cNvPr id="12" name="Straight Arrow Connector 11">
            <a:extLst>
              <a:ext uri="{FF2B5EF4-FFF2-40B4-BE49-F238E27FC236}">
                <a16:creationId xmlns:a16="http://schemas.microsoft.com/office/drawing/2014/main" id="{DF713553-15BF-4D8B-88C5-DCB9879F337F}"/>
              </a:ext>
            </a:extLst>
          </p:cNvPr>
          <p:cNvCxnSpPr>
            <a:cxnSpLocks/>
          </p:cNvCxnSpPr>
          <p:nvPr/>
        </p:nvCxnSpPr>
        <p:spPr>
          <a:xfrm>
            <a:off x="5987576" y="3310862"/>
            <a:ext cx="659606" cy="0"/>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Text&#10;&#10;Description automatically generated">
            <a:extLst>
              <a:ext uri="{FF2B5EF4-FFF2-40B4-BE49-F238E27FC236}">
                <a16:creationId xmlns:a16="http://schemas.microsoft.com/office/drawing/2014/main" id="{7BD67BD1-25D4-43AA-8845-CA958F4BEF5B}"/>
              </a:ext>
            </a:extLst>
          </p:cNvPr>
          <p:cNvPicPr>
            <a:picLocks noChangeAspect="1"/>
          </p:cNvPicPr>
          <p:nvPr/>
        </p:nvPicPr>
        <p:blipFill>
          <a:blip r:embed="rId2"/>
          <a:stretch>
            <a:fillRect/>
          </a:stretch>
        </p:blipFill>
        <p:spPr>
          <a:xfrm>
            <a:off x="1494702" y="2193262"/>
            <a:ext cx="3750794" cy="2349555"/>
          </a:xfrm>
          <a:prstGeom prst="rect">
            <a:avLst/>
          </a:prstGeom>
        </p:spPr>
      </p:pic>
      <p:pic>
        <p:nvPicPr>
          <p:cNvPr id="6" name="Picture 5" descr="Text&#10;&#10;Description automatically generated">
            <a:extLst>
              <a:ext uri="{FF2B5EF4-FFF2-40B4-BE49-F238E27FC236}">
                <a16:creationId xmlns:a16="http://schemas.microsoft.com/office/drawing/2014/main" id="{47AF0D0F-6734-480B-820A-B7B41FD31722}"/>
              </a:ext>
            </a:extLst>
          </p:cNvPr>
          <p:cNvPicPr>
            <a:picLocks noChangeAspect="1"/>
          </p:cNvPicPr>
          <p:nvPr/>
        </p:nvPicPr>
        <p:blipFill>
          <a:blip r:embed="rId3"/>
          <a:stretch>
            <a:fillRect/>
          </a:stretch>
        </p:blipFill>
        <p:spPr>
          <a:xfrm>
            <a:off x="7066889" y="2349461"/>
            <a:ext cx="2286968" cy="192280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04231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defRPr/>
            </a:pPr>
            <a:r>
              <a:rPr lang="en-US" sz="4000" b="1" dirty="0"/>
              <a:t>Formatting Text using Lists</a:t>
            </a:r>
          </a:p>
        </p:txBody>
      </p:sp>
      <p:sp>
        <p:nvSpPr>
          <p:cNvPr id="16387" name="Rectangle 3"/>
          <p:cNvSpPr>
            <a:spLocks noGrp="1" noChangeArrowheads="1"/>
          </p:cNvSpPr>
          <p:nvPr>
            <p:ph idx="1"/>
          </p:nvPr>
        </p:nvSpPr>
        <p:spPr>
          <a:xfrm>
            <a:off x="838199" y="1690688"/>
            <a:ext cx="10140696" cy="4767072"/>
          </a:xfrm>
        </p:spPr>
        <p:txBody>
          <a:bodyPr>
            <a:normAutofit/>
          </a:bodyPr>
          <a:lstStyle/>
          <a:p>
            <a:pPr marL="0" indent="0">
              <a:spcBef>
                <a:spcPts val="600"/>
              </a:spcBef>
              <a:spcAft>
                <a:spcPts val="1200"/>
              </a:spcAft>
              <a:buNone/>
            </a:pPr>
            <a:r>
              <a:rPr lang="en-US" dirty="0"/>
              <a:t>Attribute:</a:t>
            </a:r>
          </a:p>
          <a:p>
            <a:pPr marL="457200" lvl="1" indent="0">
              <a:spcBef>
                <a:spcPts val="600"/>
              </a:spcBef>
              <a:spcAft>
                <a:spcPts val="1200"/>
              </a:spcAft>
              <a:buNone/>
            </a:pPr>
            <a:r>
              <a:rPr lang="en-US" dirty="0"/>
              <a:t>type=“disc or circle or square” (e.g., </a:t>
            </a:r>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ul</a:t>
            </a:r>
            <a:r>
              <a:rPr lang="en-US" b="1" dirty="0">
                <a:latin typeface="Courier New" panose="02070309020205020404" pitchFamily="49" charset="0"/>
                <a:cs typeface="Courier New" panose="02070309020205020404" pitchFamily="49" charset="0"/>
              </a:rPr>
              <a:t> type=“circle”&gt;</a:t>
            </a:r>
            <a:r>
              <a:rPr lang="en-US" dirty="0"/>
              <a:t>)</a:t>
            </a:r>
          </a:p>
          <a:p>
            <a:pPr marL="457200" lvl="1" indent="0">
              <a:spcBef>
                <a:spcPts val="600"/>
              </a:spcBef>
              <a:spcAft>
                <a:spcPts val="1200"/>
              </a:spcAft>
              <a:buNone/>
            </a:pPr>
            <a:r>
              <a:rPr lang="en-US" dirty="0"/>
              <a:t>Specifies the bullet type</a:t>
            </a:r>
          </a:p>
          <a:p>
            <a:pPr marL="457200" lvl="1" indent="0">
              <a:spcBef>
                <a:spcPts val="600"/>
              </a:spcBef>
              <a:spcAft>
                <a:spcPts val="1200"/>
              </a:spcAft>
              <a:buNone/>
            </a:pPr>
            <a:r>
              <a:rPr lang="en-US" dirty="0"/>
              <a:t>Disc is usually the default (meaning if you don’t specify a type, it will automatically use disc)</a:t>
            </a:r>
          </a:p>
        </p:txBody>
      </p:sp>
    </p:spTree>
    <p:extLst>
      <p:ext uri="{BB962C8B-B14F-4D97-AF65-F5344CB8AC3E}">
        <p14:creationId xmlns:p14="http://schemas.microsoft.com/office/powerpoint/2010/main" val="3931155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a:bodyPr>
          <a:lstStyle/>
          <a:p>
            <a:pPr>
              <a:defRPr/>
            </a:pPr>
            <a:r>
              <a:rPr lang="en-US" sz="4000" b="1" dirty="0">
                <a:solidFill>
                  <a:srgbClr val="0070C0"/>
                </a:solidFill>
                <a:latin typeface="Courier New" panose="02070309020205020404" pitchFamily="49" charset="0"/>
                <a:cs typeface="Courier New" panose="02070309020205020404" pitchFamily="49" charset="0"/>
              </a:rPr>
              <a:t>&lt;ul&gt;</a:t>
            </a:r>
            <a:endParaRPr lang="en-US" sz="4000" b="1" dirty="0">
              <a:effectLst>
                <a:outerShdw blurRad="38100" dist="38100" dir="2700000" algn="tl">
                  <a:srgbClr val="000000">
                    <a:alpha val="43137"/>
                  </a:srgbClr>
                </a:outerShdw>
              </a:effectLst>
            </a:endParaRPr>
          </a:p>
        </p:txBody>
      </p:sp>
      <p:cxnSp>
        <p:nvCxnSpPr>
          <p:cNvPr id="12" name="Straight Arrow Connector 11">
            <a:extLst>
              <a:ext uri="{FF2B5EF4-FFF2-40B4-BE49-F238E27FC236}">
                <a16:creationId xmlns:a16="http://schemas.microsoft.com/office/drawing/2014/main" id="{DF713553-15BF-4D8B-88C5-DCB9879F337F}"/>
              </a:ext>
            </a:extLst>
          </p:cNvPr>
          <p:cNvCxnSpPr>
            <a:cxnSpLocks/>
          </p:cNvCxnSpPr>
          <p:nvPr/>
        </p:nvCxnSpPr>
        <p:spPr>
          <a:xfrm>
            <a:off x="5987576" y="3429000"/>
            <a:ext cx="659606" cy="0"/>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Text&#10;&#10;Description automatically generated">
            <a:extLst>
              <a:ext uri="{FF2B5EF4-FFF2-40B4-BE49-F238E27FC236}">
                <a16:creationId xmlns:a16="http://schemas.microsoft.com/office/drawing/2014/main" id="{4379000A-EA95-4CB4-9E72-FCC0C7811009}"/>
              </a:ext>
            </a:extLst>
          </p:cNvPr>
          <p:cNvPicPr>
            <a:picLocks noChangeAspect="1"/>
          </p:cNvPicPr>
          <p:nvPr/>
        </p:nvPicPr>
        <p:blipFill>
          <a:blip r:embed="rId2"/>
          <a:stretch>
            <a:fillRect/>
          </a:stretch>
        </p:blipFill>
        <p:spPr>
          <a:xfrm>
            <a:off x="1443294" y="2224682"/>
            <a:ext cx="3789106" cy="2408636"/>
          </a:xfrm>
          <a:prstGeom prst="rect">
            <a:avLst/>
          </a:prstGeom>
        </p:spPr>
      </p:pic>
      <p:pic>
        <p:nvPicPr>
          <p:cNvPr id="7" name="Picture 6" descr="Text&#10;&#10;Description automatically generated">
            <a:extLst>
              <a:ext uri="{FF2B5EF4-FFF2-40B4-BE49-F238E27FC236}">
                <a16:creationId xmlns:a16="http://schemas.microsoft.com/office/drawing/2014/main" id="{825C627E-C277-4762-AA66-FA14CF9E71CF}"/>
              </a:ext>
            </a:extLst>
          </p:cNvPr>
          <p:cNvPicPr>
            <a:picLocks noChangeAspect="1"/>
          </p:cNvPicPr>
          <p:nvPr/>
        </p:nvPicPr>
        <p:blipFill>
          <a:blip r:embed="rId3"/>
          <a:stretch>
            <a:fillRect/>
          </a:stretch>
        </p:blipFill>
        <p:spPr>
          <a:xfrm>
            <a:off x="7044250" y="2491561"/>
            <a:ext cx="2163322" cy="18748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84541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defRPr/>
            </a:pPr>
            <a:r>
              <a:rPr lang="en-US" sz="4000" b="1" dirty="0">
                <a:solidFill>
                  <a:srgbClr val="0070C0"/>
                </a:solidFill>
                <a:latin typeface="Courier New" panose="02070309020205020404" pitchFamily="49" charset="0"/>
                <a:cs typeface="Courier New" panose="02070309020205020404" pitchFamily="49" charset="0"/>
              </a:rPr>
              <a:t>&lt;dl&gt;</a:t>
            </a:r>
          </a:p>
        </p:txBody>
      </p:sp>
      <p:sp>
        <p:nvSpPr>
          <p:cNvPr id="18435" name="Rectangle 3"/>
          <p:cNvSpPr>
            <a:spLocks noGrp="1" noChangeArrowheads="1"/>
          </p:cNvSpPr>
          <p:nvPr>
            <p:ph idx="1"/>
          </p:nvPr>
        </p:nvSpPr>
        <p:spPr>
          <a:xfrm>
            <a:off x="838200" y="1788160"/>
            <a:ext cx="10515600" cy="3870328"/>
          </a:xfrm>
        </p:spPr>
        <p:txBody>
          <a:bodyPr>
            <a:normAutofit/>
          </a:bodyPr>
          <a:lstStyle/>
          <a:p>
            <a:pPr marL="0" indent="0">
              <a:spcAft>
                <a:spcPts val="600"/>
              </a:spcAft>
              <a:buNone/>
            </a:pPr>
            <a:r>
              <a:rPr lang="en-US" dirty="0"/>
              <a:t>Definition lists are a little different - they have two ‘list item’ elements</a:t>
            </a:r>
          </a:p>
          <a:p>
            <a:pPr marL="0" indent="0">
              <a:spcAft>
                <a:spcPts val="600"/>
              </a:spcAft>
              <a:buNone/>
            </a:pPr>
            <a:r>
              <a:rPr lang="en-US" dirty="0"/>
              <a:t>Dictionary Term</a:t>
            </a:r>
          </a:p>
          <a:p>
            <a:pPr marL="457200" lvl="1" indent="0">
              <a:spcAft>
                <a:spcPts val="600"/>
              </a:spcAft>
              <a:buNone/>
            </a:pPr>
            <a:r>
              <a:rPr lang="en-US" b="1" dirty="0">
                <a:solidFill>
                  <a:srgbClr val="0070C0"/>
                </a:solidFill>
                <a:latin typeface="Courier New" panose="02070309020205020404" pitchFamily="49" charset="0"/>
                <a:cs typeface="Courier New" panose="02070309020205020404" pitchFamily="49" charset="0"/>
              </a:rPr>
              <a:t>&lt;dt&gt;…&lt;/dt&gt;</a:t>
            </a:r>
          </a:p>
          <a:p>
            <a:pPr marL="457200" lvl="1" indent="0">
              <a:spcAft>
                <a:spcPts val="600"/>
              </a:spcAft>
              <a:buNone/>
            </a:pPr>
            <a:r>
              <a:rPr lang="en-US" dirty="0"/>
              <a:t>displayed on left margin 	</a:t>
            </a:r>
          </a:p>
          <a:p>
            <a:pPr marL="0" indent="0">
              <a:spcAft>
                <a:spcPts val="600"/>
              </a:spcAft>
              <a:buNone/>
            </a:pPr>
            <a:r>
              <a:rPr lang="en-US" dirty="0"/>
              <a:t>Dictionary Definition</a:t>
            </a:r>
          </a:p>
          <a:p>
            <a:pPr marL="457200" lvl="1" indent="0">
              <a:spcAft>
                <a:spcPts val="600"/>
              </a:spcAft>
              <a:buNone/>
            </a:pPr>
            <a:r>
              <a:rPr lang="en-US" b="1" dirty="0">
                <a:solidFill>
                  <a:srgbClr val="0070C0"/>
                </a:solidFill>
                <a:latin typeface="Courier New" panose="02070309020205020404" pitchFamily="49" charset="0"/>
                <a:cs typeface="Courier New" panose="02070309020205020404" pitchFamily="49" charset="0"/>
              </a:rPr>
              <a:t>&lt;dd&gt;…&lt;/dd&gt;</a:t>
            </a:r>
          </a:p>
          <a:p>
            <a:pPr marL="457200" lvl="1" indent="0">
              <a:spcAft>
                <a:spcPts val="600"/>
              </a:spcAft>
              <a:buNone/>
            </a:pPr>
            <a:r>
              <a:rPr lang="en-US" dirty="0"/>
              <a:t>indented from left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defRPr/>
            </a:pPr>
            <a:r>
              <a:rPr lang="en-US" sz="4000" b="1" dirty="0"/>
              <a:t>Why do we need different elements?</a:t>
            </a:r>
          </a:p>
        </p:txBody>
      </p:sp>
      <p:sp>
        <p:nvSpPr>
          <p:cNvPr id="3075" name="Rectangle 3"/>
          <p:cNvSpPr>
            <a:spLocks noGrp="1" noChangeArrowheads="1"/>
          </p:cNvSpPr>
          <p:nvPr>
            <p:ph idx="1"/>
          </p:nvPr>
        </p:nvSpPr>
        <p:spPr/>
        <p:txBody>
          <a:bodyPr/>
          <a:lstStyle/>
          <a:p>
            <a:pPr marL="457200" lvl="1" indent="0">
              <a:buNone/>
            </a:pPr>
            <a:endParaRPr lang="en-US" dirty="0"/>
          </a:p>
          <a:p>
            <a:endParaRPr lang="en-US" dirty="0"/>
          </a:p>
        </p:txBody>
      </p:sp>
      <p:pic>
        <p:nvPicPr>
          <p:cNvPr id="1026" name="Picture 2">
            <a:extLst>
              <a:ext uri="{FF2B5EF4-FFF2-40B4-BE49-F238E27FC236}">
                <a16:creationId xmlns:a16="http://schemas.microsoft.com/office/drawing/2014/main" id="{00A243B0-3EE3-4D8B-BAF9-691D4A0CF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788" y="1223963"/>
            <a:ext cx="7210425"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596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sz="4000" b="1" dirty="0">
                <a:solidFill>
                  <a:srgbClr val="0070C0"/>
                </a:solidFill>
                <a:latin typeface="Courier New" panose="02070309020205020404" pitchFamily="49" charset="0"/>
                <a:cs typeface="Courier New" panose="02070309020205020404" pitchFamily="49" charset="0"/>
              </a:rPr>
              <a:t>&lt;dl&gt;</a:t>
            </a:r>
            <a:endParaRPr lang="en-US" sz="2800" b="1" dirty="0">
              <a:effectLst>
                <a:outerShdw blurRad="38100" dist="38100" dir="2700000" algn="tl">
                  <a:srgbClr val="000000">
                    <a:alpha val="43137"/>
                  </a:srgbClr>
                </a:outerShdw>
              </a:effectLst>
            </a:endParaRPr>
          </a:p>
        </p:txBody>
      </p:sp>
      <p:sp>
        <p:nvSpPr>
          <p:cNvPr id="18435" name="Rectangle 3"/>
          <p:cNvSpPr>
            <a:spLocks noGrp="1" noChangeArrowheads="1"/>
          </p:cNvSpPr>
          <p:nvPr>
            <p:ph idx="1"/>
          </p:nvPr>
        </p:nvSpPr>
        <p:spPr>
          <a:xfrm>
            <a:off x="838200" y="1690688"/>
            <a:ext cx="10515600" cy="4351338"/>
          </a:xfrm>
        </p:spPr>
        <p:txBody>
          <a:bodyPr>
            <a:normAutofit/>
          </a:bodyPr>
          <a:lstStyle/>
          <a:p>
            <a:pPr marL="0" indent="0">
              <a:lnSpc>
                <a:spcPct val="90000"/>
              </a:lnSpc>
              <a:buNone/>
            </a:pPr>
            <a:r>
              <a:rPr lang="en-US" dirty="0"/>
              <a:t>Used for lists of words with blocks of descriptive text</a:t>
            </a:r>
          </a:p>
          <a:p>
            <a:pPr marL="457200" lvl="1" indent="0">
              <a:lnSpc>
                <a:spcPct val="90000"/>
              </a:lnSpc>
              <a:spcAft>
                <a:spcPts val="600"/>
              </a:spcAft>
              <a:buNone/>
            </a:pPr>
            <a:r>
              <a:rPr lang="en-US" dirty="0"/>
              <a:t>But most commonly used when you want to indent a line of text underneath another line (because there is no tag that will simply indent or tab over)</a:t>
            </a:r>
          </a:p>
          <a:p>
            <a:pPr marL="457200" lvl="1" indent="0">
              <a:lnSpc>
                <a:spcPct val="90000"/>
              </a:lnSpc>
              <a:spcAft>
                <a:spcPts val="600"/>
              </a:spcAft>
              <a:buNone/>
            </a:pPr>
            <a:r>
              <a:rPr lang="en-US" dirty="0"/>
              <a:t>Ex.</a:t>
            </a:r>
            <a:br>
              <a:rPr lang="en-US" dirty="0"/>
            </a:br>
            <a:r>
              <a:rPr lang="en-US" dirty="0">
                <a:solidFill>
                  <a:srgbClr val="FF0000"/>
                </a:solidFill>
              </a:rPr>
              <a:t>Contact Us</a:t>
            </a:r>
            <a:br>
              <a:rPr lang="en-US" dirty="0">
                <a:solidFill>
                  <a:srgbClr val="FF0000"/>
                </a:solidFill>
              </a:rPr>
            </a:br>
            <a:r>
              <a:rPr lang="en-US" dirty="0">
                <a:solidFill>
                  <a:srgbClr val="FF0000"/>
                </a:solidFill>
              </a:rPr>
              <a:t>         (423) 123-4567</a:t>
            </a:r>
          </a:p>
          <a:p>
            <a:pPr lvl="1">
              <a:lnSpc>
                <a:spcPct val="90000"/>
              </a:lnSpc>
            </a:pPr>
            <a:endParaRPr lang="en-US" dirty="0"/>
          </a:p>
        </p:txBody>
      </p:sp>
    </p:spTree>
    <p:extLst>
      <p:ext uri="{BB962C8B-B14F-4D97-AF65-F5344CB8AC3E}">
        <p14:creationId xmlns:p14="http://schemas.microsoft.com/office/powerpoint/2010/main" val="3461834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a:pPr>
            <a:r>
              <a:rPr lang="en-US" sz="4000" b="1" dirty="0">
                <a:solidFill>
                  <a:srgbClr val="0070C0"/>
                </a:solidFill>
                <a:latin typeface="Courier New" panose="02070309020205020404" pitchFamily="49" charset="0"/>
                <a:cs typeface="Courier New" panose="02070309020205020404" pitchFamily="49" charset="0"/>
              </a:rPr>
              <a:t>&lt;dl&gt;</a:t>
            </a:r>
            <a:endParaRPr lang="en-US" sz="4000" b="1" dirty="0">
              <a:effectLst>
                <a:outerShdw blurRad="38100" dist="38100" dir="2700000" algn="tl">
                  <a:srgbClr val="000000">
                    <a:alpha val="43137"/>
                  </a:srgbClr>
                </a:outerShdw>
              </a:effectLst>
            </a:endParaRPr>
          </a:p>
        </p:txBody>
      </p:sp>
      <p:pic>
        <p:nvPicPr>
          <p:cNvPr id="10" name="Picture 9" descr="Text, letter&#10;&#10;Description automatically generated">
            <a:extLst>
              <a:ext uri="{FF2B5EF4-FFF2-40B4-BE49-F238E27FC236}">
                <a16:creationId xmlns:a16="http://schemas.microsoft.com/office/drawing/2014/main" id="{3A21BB16-CD45-48E4-A861-FD206F6DCA07}"/>
              </a:ext>
            </a:extLst>
          </p:cNvPr>
          <p:cNvPicPr>
            <a:picLocks noChangeAspect="1"/>
          </p:cNvPicPr>
          <p:nvPr/>
        </p:nvPicPr>
        <p:blipFill>
          <a:blip r:embed="rId2"/>
          <a:stretch>
            <a:fillRect/>
          </a:stretch>
        </p:blipFill>
        <p:spPr>
          <a:xfrm>
            <a:off x="5214755" y="3753558"/>
            <a:ext cx="5111522" cy="2003456"/>
          </a:xfrm>
          <a:prstGeom prst="rect">
            <a:avLst/>
          </a:prstGeom>
          <a:effectLst>
            <a:outerShdw blurRad="50800" dist="38100" dir="2700000" algn="tl" rotWithShape="0">
              <a:prstClr val="black">
                <a:alpha val="40000"/>
              </a:prstClr>
            </a:outerShdw>
          </a:effectLst>
        </p:spPr>
      </p:pic>
      <p:cxnSp>
        <p:nvCxnSpPr>
          <p:cNvPr id="13" name="Straight Arrow Connector 12">
            <a:extLst>
              <a:ext uri="{FF2B5EF4-FFF2-40B4-BE49-F238E27FC236}">
                <a16:creationId xmlns:a16="http://schemas.microsoft.com/office/drawing/2014/main" id="{F13C821B-A59B-407B-9468-E20CDAE439B0}"/>
              </a:ext>
            </a:extLst>
          </p:cNvPr>
          <p:cNvCxnSpPr>
            <a:cxnSpLocks/>
          </p:cNvCxnSpPr>
          <p:nvPr/>
        </p:nvCxnSpPr>
        <p:spPr>
          <a:xfrm>
            <a:off x="7770516" y="3139440"/>
            <a:ext cx="0" cy="701040"/>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Text&#10;&#10;Description automatically generated">
            <a:extLst>
              <a:ext uri="{FF2B5EF4-FFF2-40B4-BE49-F238E27FC236}">
                <a16:creationId xmlns:a16="http://schemas.microsoft.com/office/drawing/2014/main" id="{B163A6D6-B5D8-47E9-A8E9-7213B41811F8}"/>
              </a:ext>
            </a:extLst>
          </p:cNvPr>
          <p:cNvPicPr>
            <a:picLocks noChangeAspect="1"/>
          </p:cNvPicPr>
          <p:nvPr/>
        </p:nvPicPr>
        <p:blipFill>
          <a:blip r:embed="rId3"/>
          <a:stretch>
            <a:fillRect/>
          </a:stretch>
        </p:blipFill>
        <p:spPr>
          <a:xfrm>
            <a:off x="3459481" y="142240"/>
            <a:ext cx="8622070" cy="289752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sz="4000" b="1" dirty="0">
                <a:solidFill>
                  <a:srgbClr val="0070C0"/>
                </a:solidFill>
                <a:latin typeface="Courier New" panose="02070309020205020404" pitchFamily="49" charset="0"/>
                <a:cs typeface="Courier New" panose="02070309020205020404" pitchFamily="49" charset="0"/>
              </a:rPr>
              <a:t>&lt;dl&gt;</a:t>
            </a:r>
            <a:endParaRPr lang="en-US" sz="2800" b="1" dirty="0">
              <a:effectLst>
                <a:outerShdw blurRad="38100" dist="38100" dir="2700000" algn="tl">
                  <a:srgbClr val="000000">
                    <a:alpha val="43137"/>
                  </a:srgbClr>
                </a:outerShdw>
              </a:effectLst>
            </a:endParaRPr>
          </a:p>
        </p:txBody>
      </p:sp>
      <p:sp>
        <p:nvSpPr>
          <p:cNvPr id="18435" name="Rectangle 3"/>
          <p:cNvSpPr>
            <a:spLocks noGrp="1" noChangeArrowheads="1"/>
          </p:cNvSpPr>
          <p:nvPr>
            <p:ph idx="1"/>
          </p:nvPr>
        </p:nvSpPr>
        <p:spPr>
          <a:xfrm>
            <a:off x="838200" y="1499495"/>
            <a:ext cx="10515600" cy="4351338"/>
          </a:xfrm>
        </p:spPr>
        <p:txBody>
          <a:bodyPr>
            <a:normAutofit/>
          </a:bodyPr>
          <a:lstStyle/>
          <a:p>
            <a:pPr marL="0" indent="0">
              <a:lnSpc>
                <a:spcPct val="90000"/>
              </a:lnSpc>
              <a:buNone/>
            </a:pPr>
            <a:r>
              <a:rPr lang="en-US" dirty="0"/>
              <a:t>If you have synonyms - multiple &lt;dt&gt;s</a:t>
            </a:r>
          </a:p>
          <a:p>
            <a:pPr marL="0" indent="0">
              <a:lnSpc>
                <a:spcPct val="90000"/>
              </a:lnSpc>
              <a:buNone/>
            </a:pPr>
            <a:r>
              <a:rPr lang="en-US" dirty="0"/>
              <a:t>If you have multiple definitions – multiple &lt;dd&gt;s</a:t>
            </a:r>
          </a:p>
          <a:p>
            <a:pPr marL="457200" lvl="1" indent="0">
              <a:lnSpc>
                <a:spcPct val="90000"/>
              </a:lnSpc>
              <a:buNone/>
            </a:pPr>
            <a:endParaRPr lang="en-US" dirty="0"/>
          </a:p>
        </p:txBody>
      </p:sp>
      <p:pic>
        <p:nvPicPr>
          <p:cNvPr id="7" name="Picture 6">
            <a:extLst>
              <a:ext uri="{FF2B5EF4-FFF2-40B4-BE49-F238E27FC236}">
                <a16:creationId xmlns:a16="http://schemas.microsoft.com/office/drawing/2014/main" id="{81AEFAD4-04C1-40B8-A78B-B625556C05D3}"/>
              </a:ext>
            </a:extLst>
          </p:cNvPr>
          <p:cNvPicPr>
            <a:picLocks noChangeAspect="1"/>
          </p:cNvPicPr>
          <p:nvPr/>
        </p:nvPicPr>
        <p:blipFill>
          <a:blip r:embed="rId2"/>
          <a:stretch>
            <a:fillRect/>
          </a:stretch>
        </p:blipFill>
        <p:spPr>
          <a:xfrm>
            <a:off x="132863" y="2690006"/>
            <a:ext cx="5588733" cy="3261907"/>
          </a:xfrm>
          <a:prstGeom prst="rect">
            <a:avLst/>
          </a:prstGeom>
        </p:spPr>
      </p:pic>
      <p:pic>
        <p:nvPicPr>
          <p:cNvPr id="9" name="Picture 8">
            <a:extLst>
              <a:ext uri="{FF2B5EF4-FFF2-40B4-BE49-F238E27FC236}">
                <a16:creationId xmlns:a16="http://schemas.microsoft.com/office/drawing/2014/main" id="{30C63DC3-0B07-4A9C-ACC8-5D0890EE5392}"/>
              </a:ext>
            </a:extLst>
          </p:cNvPr>
          <p:cNvPicPr>
            <a:picLocks noChangeAspect="1"/>
          </p:cNvPicPr>
          <p:nvPr/>
        </p:nvPicPr>
        <p:blipFill>
          <a:blip r:embed="rId3"/>
          <a:stretch>
            <a:fillRect/>
          </a:stretch>
        </p:blipFill>
        <p:spPr>
          <a:xfrm>
            <a:off x="5867596" y="2806385"/>
            <a:ext cx="6191541" cy="2249361"/>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A1BDA774-4DB1-4D5F-96B9-3670D387B92A}"/>
              </a:ext>
            </a:extLst>
          </p:cNvPr>
          <p:cNvSpPr txBox="1"/>
          <p:nvPr/>
        </p:nvSpPr>
        <p:spPr>
          <a:xfrm>
            <a:off x="6096000" y="5328458"/>
            <a:ext cx="5257800" cy="646331"/>
          </a:xfrm>
          <a:prstGeom prst="rect">
            <a:avLst/>
          </a:prstGeom>
          <a:noFill/>
        </p:spPr>
        <p:txBody>
          <a:bodyPr wrap="square" rtlCol="0">
            <a:spAutoFit/>
          </a:bodyPr>
          <a:lstStyle/>
          <a:p>
            <a:r>
              <a:rPr lang="en-US" dirty="0">
                <a:latin typeface="Corbel Light" panose="020B0303020204020204" pitchFamily="34" charset="0"/>
              </a:rPr>
              <a:t>Note that, in this case, if you want numbers, you do have to add them</a:t>
            </a:r>
          </a:p>
        </p:txBody>
      </p:sp>
      <p:cxnSp>
        <p:nvCxnSpPr>
          <p:cNvPr id="13" name="Straight Arrow Connector 12">
            <a:extLst>
              <a:ext uri="{FF2B5EF4-FFF2-40B4-BE49-F238E27FC236}">
                <a16:creationId xmlns:a16="http://schemas.microsoft.com/office/drawing/2014/main" id="{1BB4C1C2-3EDB-42BF-BE38-D6762876546D}"/>
              </a:ext>
            </a:extLst>
          </p:cNvPr>
          <p:cNvCxnSpPr>
            <a:cxnSpLocks/>
          </p:cNvCxnSpPr>
          <p:nvPr/>
        </p:nvCxnSpPr>
        <p:spPr>
          <a:xfrm>
            <a:off x="5295763" y="3671455"/>
            <a:ext cx="799906" cy="0"/>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13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0580B50E-E3A4-4DB7-93F3-A1766CAE8563}"/>
              </a:ext>
            </a:extLst>
          </p:cNvPr>
          <p:cNvPicPr>
            <a:picLocks noChangeAspect="1"/>
          </p:cNvPicPr>
          <p:nvPr/>
        </p:nvPicPr>
        <p:blipFill>
          <a:blip r:embed="rId2"/>
          <a:stretch>
            <a:fillRect/>
          </a:stretch>
        </p:blipFill>
        <p:spPr>
          <a:xfrm>
            <a:off x="1521346" y="2120162"/>
            <a:ext cx="4026014" cy="3578033"/>
          </a:xfrm>
          <a:prstGeom prst="rect">
            <a:avLst/>
          </a:prstGeom>
        </p:spPr>
      </p:pic>
      <p:sp>
        <p:nvSpPr>
          <p:cNvPr id="20483" name="Rectangle 3"/>
          <p:cNvSpPr>
            <a:spLocks noGrp="1" noChangeArrowheads="1"/>
          </p:cNvSpPr>
          <p:nvPr>
            <p:ph idx="1"/>
          </p:nvPr>
        </p:nvSpPr>
        <p:spPr>
          <a:xfrm>
            <a:off x="838200" y="1837910"/>
            <a:ext cx="10515600" cy="4351338"/>
          </a:xfrm>
        </p:spPr>
        <p:txBody>
          <a:bodyPr/>
          <a:lstStyle/>
          <a:p>
            <a:pPr marL="0" indent="0">
              <a:buNone/>
            </a:pPr>
            <a:endParaRPr lang="en-US" b="1" dirty="0"/>
          </a:p>
          <a:p>
            <a:pPr>
              <a:buFont typeface="Wingdings" pitchFamily="2" charset="2"/>
              <a:buNone/>
            </a:pPr>
            <a:r>
              <a:rPr lang="en-US" dirty="0"/>
              <a:t>	</a:t>
            </a:r>
          </a:p>
        </p:txBody>
      </p:sp>
      <p:sp>
        <p:nvSpPr>
          <p:cNvPr id="21506" name="Rectangle 2"/>
          <p:cNvSpPr>
            <a:spLocks noGrp="1" noChangeArrowheads="1"/>
          </p:cNvSpPr>
          <p:nvPr>
            <p:ph type="title"/>
          </p:nvPr>
        </p:nvSpPr>
        <p:spPr/>
        <p:txBody>
          <a:bodyPr>
            <a:normAutofit/>
          </a:bodyPr>
          <a:lstStyle/>
          <a:p>
            <a:pPr>
              <a:defRPr/>
            </a:pPr>
            <a:r>
              <a:rPr lang="en-US" sz="4000" b="1" dirty="0"/>
              <a:t>Nesting Lists</a:t>
            </a:r>
          </a:p>
        </p:txBody>
      </p:sp>
      <p:cxnSp>
        <p:nvCxnSpPr>
          <p:cNvPr id="20486" name="Straight Connector 10"/>
          <p:cNvCxnSpPr>
            <a:cxnSpLocks noChangeShapeType="1"/>
          </p:cNvCxnSpPr>
          <p:nvPr/>
        </p:nvCxnSpPr>
        <p:spPr bwMode="auto">
          <a:xfrm>
            <a:off x="2814689" y="2841781"/>
            <a:ext cx="0" cy="0"/>
          </a:xfrm>
          <a:prstGeom prst="line">
            <a:avLst/>
          </a:prstGeom>
          <a:noFill/>
          <a:ln w="9525" algn="ctr">
            <a:solidFill>
              <a:srgbClr val="FF0000"/>
            </a:solidFill>
            <a:round/>
            <a:headEnd/>
            <a:tailEnd/>
          </a:ln>
        </p:spPr>
      </p:cxnSp>
      <p:cxnSp>
        <p:nvCxnSpPr>
          <p:cNvPr id="20487" name="Straight Connector 12"/>
          <p:cNvCxnSpPr>
            <a:cxnSpLocks noChangeShapeType="1"/>
          </p:cNvCxnSpPr>
          <p:nvPr/>
        </p:nvCxnSpPr>
        <p:spPr bwMode="auto">
          <a:xfrm flipV="1">
            <a:off x="1580809" y="2660415"/>
            <a:ext cx="0" cy="1912110"/>
          </a:xfrm>
          <a:prstGeom prst="line">
            <a:avLst/>
          </a:prstGeom>
          <a:noFill/>
          <a:ln w="9525" algn="ctr">
            <a:solidFill>
              <a:srgbClr val="FF0000"/>
            </a:solidFill>
            <a:round/>
            <a:headEnd/>
            <a:tailEnd/>
          </a:ln>
        </p:spPr>
      </p:cxnSp>
      <p:cxnSp>
        <p:nvCxnSpPr>
          <p:cNvPr id="20488" name="Straight Connector 14"/>
          <p:cNvCxnSpPr>
            <a:cxnSpLocks noChangeShapeType="1"/>
          </p:cNvCxnSpPr>
          <p:nvPr/>
        </p:nvCxnSpPr>
        <p:spPr bwMode="auto">
          <a:xfrm>
            <a:off x="1580809" y="2660415"/>
            <a:ext cx="522514" cy="0"/>
          </a:xfrm>
          <a:prstGeom prst="line">
            <a:avLst/>
          </a:prstGeom>
          <a:noFill/>
          <a:ln w="9525" algn="ctr">
            <a:solidFill>
              <a:srgbClr val="FF0000"/>
            </a:solidFill>
            <a:round/>
            <a:headEnd/>
            <a:tailEnd type="triangle"/>
          </a:ln>
        </p:spPr>
      </p:cxnSp>
      <p:cxnSp>
        <p:nvCxnSpPr>
          <p:cNvPr id="31" name="Straight Connector 14"/>
          <p:cNvCxnSpPr>
            <a:cxnSpLocks noChangeShapeType="1"/>
          </p:cNvCxnSpPr>
          <p:nvPr/>
        </p:nvCxnSpPr>
        <p:spPr bwMode="auto">
          <a:xfrm>
            <a:off x="1580809" y="4572525"/>
            <a:ext cx="522514" cy="0"/>
          </a:xfrm>
          <a:prstGeom prst="line">
            <a:avLst/>
          </a:prstGeom>
          <a:noFill/>
          <a:ln w="9525" algn="ctr">
            <a:solidFill>
              <a:srgbClr val="FF0000"/>
            </a:solidFill>
            <a:round/>
            <a:headEnd/>
            <a:tailEnd type="triangle"/>
          </a:ln>
        </p:spPr>
      </p:cxnSp>
      <p:pic>
        <p:nvPicPr>
          <p:cNvPr id="8" name="Picture 7">
            <a:extLst>
              <a:ext uri="{FF2B5EF4-FFF2-40B4-BE49-F238E27FC236}">
                <a16:creationId xmlns:a16="http://schemas.microsoft.com/office/drawing/2014/main" id="{225A93E5-4495-4A1A-B9D8-01396D7E4B2F}"/>
              </a:ext>
            </a:extLst>
          </p:cNvPr>
          <p:cNvPicPr>
            <a:picLocks noChangeAspect="1"/>
          </p:cNvPicPr>
          <p:nvPr/>
        </p:nvPicPr>
        <p:blipFill>
          <a:blip r:embed="rId3"/>
          <a:stretch>
            <a:fillRect/>
          </a:stretch>
        </p:blipFill>
        <p:spPr>
          <a:xfrm>
            <a:off x="7934819" y="2845722"/>
            <a:ext cx="2018948" cy="2126912"/>
          </a:xfrm>
          <a:prstGeom prst="rect">
            <a:avLst/>
          </a:prstGeom>
          <a:effectLst>
            <a:outerShdw blurRad="50800" dist="38100" dir="2700000" algn="tl" rotWithShape="0">
              <a:prstClr val="black">
                <a:alpha val="40000"/>
              </a:prstClr>
            </a:outerShdw>
          </a:effectLst>
        </p:spPr>
      </p:pic>
      <p:cxnSp>
        <p:nvCxnSpPr>
          <p:cNvPr id="17" name="Straight Arrow Connector 16">
            <a:extLst>
              <a:ext uri="{FF2B5EF4-FFF2-40B4-BE49-F238E27FC236}">
                <a16:creationId xmlns:a16="http://schemas.microsoft.com/office/drawing/2014/main" id="{332E3875-F598-4F67-834E-145D22D0ABCD}"/>
              </a:ext>
            </a:extLst>
          </p:cNvPr>
          <p:cNvCxnSpPr>
            <a:cxnSpLocks/>
          </p:cNvCxnSpPr>
          <p:nvPr/>
        </p:nvCxnSpPr>
        <p:spPr>
          <a:xfrm>
            <a:off x="5987576" y="3909178"/>
            <a:ext cx="659606" cy="0"/>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HTML5 Document Structure - Revisited</a:t>
            </a:r>
          </a:p>
        </p:txBody>
      </p:sp>
      <p:pic>
        <p:nvPicPr>
          <p:cNvPr id="7" name="Picture 6" descr="Text&#10;&#10;Description automatically generated">
            <a:extLst>
              <a:ext uri="{FF2B5EF4-FFF2-40B4-BE49-F238E27FC236}">
                <a16:creationId xmlns:a16="http://schemas.microsoft.com/office/drawing/2014/main" id="{EC17E5F8-0938-4086-BC67-7B8351354B66}"/>
              </a:ext>
            </a:extLst>
          </p:cNvPr>
          <p:cNvPicPr>
            <a:picLocks noChangeAspect="1"/>
          </p:cNvPicPr>
          <p:nvPr/>
        </p:nvPicPr>
        <p:blipFill>
          <a:blip r:embed="rId2"/>
          <a:stretch>
            <a:fillRect/>
          </a:stretch>
        </p:blipFill>
        <p:spPr>
          <a:xfrm>
            <a:off x="3583709" y="1603272"/>
            <a:ext cx="5024581" cy="4128787"/>
          </a:xfrm>
          <a:prstGeom prst="rect">
            <a:avLst/>
          </a:prstGeom>
        </p:spPr>
      </p:pic>
    </p:spTree>
    <p:extLst>
      <p:ext uri="{BB962C8B-B14F-4D97-AF65-F5344CB8AC3E}">
        <p14:creationId xmlns:p14="http://schemas.microsoft.com/office/powerpoint/2010/main" val="40295569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HTML Elements: Block vs Inline</a:t>
            </a:r>
          </a:p>
        </p:txBody>
      </p:sp>
      <p:sp>
        <p:nvSpPr>
          <p:cNvPr id="3" name="Content Placeholder 2"/>
          <p:cNvSpPr>
            <a:spLocks noGrp="1"/>
          </p:cNvSpPr>
          <p:nvPr>
            <p:ph idx="1"/>
          </p:nvPr>
        </p:nvSpPr>
        <p:spPr>
          <a:xfrm>
            <a:off x="838199" y="1825625"/>
            <a:ext cx="11544301" cy="4351338"/>
          </a:xfrm>
        </p:spPr>
        <p:txBody>
          <a:bodyPr/>
          <a:lstStyle/>
          <a:p>
            <a:pPr marL="0" indent="0">
              <a:spcAft>
                <a:spcPts val="600"/>
              </a:spcAft>
              <a:buNone/>
            </a:pPr>
            <a:r>
              <a:rPr lang="en-US" dirty="0"/>
              <a:t>Block (normal [W3C]) level elements </a:t>
            </a:r>
          </a:p>
          <a:p>
            <a:pPr marL="457200" lvl="1" indent="0">
              <a:spcAft>
                <a:spcPts val="600"/>
              </a:spcAft>
              <a:buNone/>
            </a:pPr>
            <a:r>
              <a:rPr lang="en-US" dirty="0"/>
              <a:t>Are those elements that start (and end) with a new line when displayed in the browser</a:t>
            </a:r>
          </a:p>
          <a:p>
            <a:pPr marL="457200" lvl="1" indent="0">
              <a:spcAft>
                <a:spcPts val="600"/>
              </a:spcAft>
              <a:buNone/>
            </a:pPr>
            <a:r>
              <a:rPr lang="en-US" dirty="0"/>
              <a:t>Creates large blocks of content</a:t>
            </a:r>
          </a:p>
          <a:p>
            <a:pPr marL="457200" lvl="1" indent="0">
              <a:spcAft>
                <a:spcPts val="600"/>
              </a:spcAft>
              <a:buNone/>
            </a:pPr>
            <a:r>
              <a:rPr lang="en-US" dirty="0"/>
              <a:t>Interrupt the flow</a:t>
            </a:r>
          </a:p>
          <a:p>
            <a:pPr marL="0" indent="0">
              <a:spcAft>
                <a:spcPts val="600"/>
              </a:spcAft>
              <a:buNone/>
            </a:pPr>
            <a:r>
              <a:rPr lang="en-US" dirty="0"/>
              <a:t>Inline (void [W3C]) elements</a:t>
            </a:r>
          </a:p>
          <a:p>
            <a:pPr marL="457200" lvl="1" indent="0">
              <a:spcAft>
                <a:spcPts val="600"/>
              </a:spcAft>
              <a:buNone/>
            </a:pPr>
            <a:r>
              <a:rPr lang="en-US" dirty="0"/>
              <a:t>Are those elements that are normally displayed without starting a new line</a:t>
            </a:r>
          </a:p>
          <a:p>
            <a:pPr marL="457200" lvl="1" indent="0">
              <a:spcAft>
                <a:spcPts val="600"/>
              </a:spcAft>
              <a:buNone/>
            </a:pPr>
            <a:r>
              <a:rPr lang="en-US" dirty="0"/>
              <a:t>Used to define text or data within the document</a:t>
            </a:r>
          </a:p>
          <a:p>
            <a:pPr marL="457200" lvl="1" indent="0">
              <a:spcAft>
                <a:spcPts val="600"/>
              </a:spcAft>
              <a:buNone/>
            </a:pPr>
            <a:r>
              <a:rPr lang="en-US" dirty="0"/>
              <a:t>Do not interrupt the flow</a:t>
            </a:r>
          </a:p>
        </p:txBody>
      </p:sp>
    </p:spTree>
    <p:extLst>
      <p:ext uri="{BB962C8B-B14F-4D97-AF65-F5344CB8AC3E}">
        <p14:creationId xmlns:p14="http://schemas.microsoft.com/office/powerpoint/2010/main" val="3344567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HTML Elements: Container vs Standalone</a:t>
            </a:r>
          </a:p>
        </p:txBody>
      </p:sp>
      <p:sp>
        <p:nvSpPr>
          <p:cNvPr id="3" name="Content Placeholder 2"/>
          <p:cNvSpPr>
            <a:spLocks noGrp="1"/>
          </p:cNvSpPr>
          <p:nvPr>
            <p:ph idx="1"/>
          </p:nvPr>
        </p:nvSpPr>
        <p:spPr>
          <a:xfrm>
            <a:off x="838199" y="1825625"/>
            <a:ext cx="11544301" cy="4351338"/>
          </a:xfrm>
        </p:spPr>
        <p:txBody>
          <a:bodyPr/>
          <a:lstStyle/>
          <a:p>
            <a:pPr marL="0" indent="0">
              <a:spcAft>
                <a:spcPts val="600"/>
              </a:spcAft>
              <a:buNone/>
            </a:pPr>
            <a:r>
              <a:rPr lang="en-US" dirty="0"/>
              <a:t>Container (normal) elements </a:t>
            </a:r>
          </a:p>
          <a:p>
            <a:pPr marL="457200" lvl="1" indent="0">
              <a:spcAft>
                <a:spcPts val="600"/>
              </a:spcAft>
              <a:buNone/>
            </a:pPr>
            <a:r>
              <a:rPr lang="en-US" dirty="0"/>
              <a:t>Have a start and end tag</a:t>
            </a:r>
          </a:p>
          <a:p>
            <a:pPr marL="457200" lvl="1" indent="0">
              <a:spcAft>
                <a:spcPts val="600"/>
              </a:spcAft>
              <a:buNone/>
            </a:pPr>
            <a:r>
              <a:rPr lang="en-US" dirty="0"/>
              <a:t>‘Contain’ content, turning on formatting, then turning it off</a:t>
            </a:r>
          </a:p>
          <a:p>
            <a:pPr marL="0" indent="0">
              <a:spcAft>
                <a:spcPts val="600"/>
              </a:spcAft>
              <a:buNone/>
            </a:pPr>
            <a:r>
              <a:rPr lang="en-US" dirty="0"/>
              <a:t>Standalone (void) elements</a:t>
            </a:r>
          </a:p>
          <a:p>
            <a:pPr marL="457200" lvl="1" indent="0">
              <a:spcAft>
                <a:spcPts val="600"/>
              </a:spcAft>
              <a:buNone/>
            </a:pPr>
            <a:r>
              <a:rPr lang="en-US" dirty="0"/>
              <a:t>No end tag</a:t>
            </a:r>
          </a:p>
          <a:p>
            <a:pPr marL="457200" lvl="1" indent="0">
              <a:spcAft>
                <a:spcPts val="600"/>
              </a:spcAft>
              <a:buNone/>
            </a:pPr>
            <a:r>
              <a:rPr lang="en-US" dirty="0"/>
              <a:t>All the data needed by the browser is contained in a single tag</a:t>
            </a:r>
          </a:p>
        </p:txBody>
      </p:sp>
    </p:spTree>
    <p:extLst>
      <p:ext uri="{BB962C8B-B14F-4D97-AF65-F5344CB8AC3E}">
        <p14:creationId xmlns:p14="http://schemas.microsoft.com/office/powerpoint/2010/main" val="526456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a:t>Official List of Tags</a:t>
            </a:r>
          </a:p>
        </p:txBody>
      </p:sp>
      <p:sp>
        <p:nvSpPr>
          <p:cNvPr id="21507" name="Content Placeholder 2"/>
          <p:cNvSpPr>
            <a:spLocks noGrp="1"/>
          </p:cNvSpPr>
          <p:nvPr>
            <p:ph idx="1"/>
          </p:nvPr>
        </p:nvSpPr>
        <p:spPr>
          <a:xfrm>
            <a:off x="838200" y="2517112"/>
            <a:ext cx="10515600" cy="1554471"/>
          </a:xfrm>
        </p:spPr>
        <p:txBody>
          <a:bodyPr>
            <a:normAutofit/>
          </a:bodyPr>
          <a:lstStyle/>
          <a:p>
            <a:pPr marL="0" indent="0" algn="ctr">
              <a:buNone/>
            </a:pPr>
            <a:r>
              <a:rPr lang="en-US" sz="3600" dirty="0">
                <a:hlinkClick r:id="rId2"/>
              </a:rPr>
              <a:t>http://www.w3schools.com/tags/default.asp</a:t>
            </a:r>
            <a:endParaRPr lang="en-US" sz="3600" dirty="0"/>
          </a:p>
          <a:p>
            <a:endParaRPr lang="en-US" sz="3600" dirty="0"/>
          </a:p>
          <a:p>
            <a:endParaRPr lang="en-US" sz="3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Web Design Lifecycle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8880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Motivation</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1200"/>
              </a:spcAft>
              <a:buNone/>
            </a:pPr>
            <a:r>
              <a:rPr lang="en-US" sz="2400" dirty="0"/>
              <a:t>Successful web sites don’t just happen</a:t>
            </a:r>
          </a:p>
          <a:p>
            <a:pPr marL="0" indent="0">
              <a:spcAft>
                <a:spcPts val="1200"/>
              </a:spcAft>
              <a:buNone/>
            </a:pPr>
            <a:r>
              <a:rPr lang="en-US" sz="2400" dirty="0"/>
              <a:t>A website can make - or break! - an organization</a:t>
            </a:r>
          </a:p>
          <a:p>
            <a:pPr marL="0" indent="0">
              <a:spcAft>
                <a:spcPts val="1200"/>
              </a:spcAft>
              <a:buNone/>
            </a:pPr>
            <a:r>
              <a:rPr lang="en-US" sz="2400" dirty="0"/>
              <a:t>Careful planning and design are required to create a site that meets both clients’ and users’ needs</a:t>
            </a:r>
          </a:p>
          <a:p>
            <a:pPr marL="0" indent="0">
              <a:spcAft>
                <a:spcPts val="1200"/>
              </a:spcAft>
              <a:buNone/>
            </a:pPr>
            <a:r>
              <a:rPr lang="en-US" sz="2400" dirty="0"/>
              <a:t>Some ‘best practices’ have been developed over the years to help</a:t>
            </a:r>
          </a:p>
          <a:p>
            <a:pPr marL="0" indent="0">
              <a:spcAft>
                <a:spcPts val="1200"/>
              </a:spcAft>
              <a:buNone/>
            </a:pPr>
            <a:r>
              <a:rPr lang="en-US" sz="2400" dirty="0"/>
              <a:t>Remember, while we’re working small this semester, the knowledge and skills you’ll learn in this class are applicable to enterprise-grade websites</a:t>
            </a:r>
          </a:p>
        </p:txBody>
      </p:sp>
    </p:spTree>
    <p:extLst>
      <p:ext uri="{BB962C8B-B14F-4D97-AF65-F5344CB8AC3E}">
        <p14:creationId xmlns:p14="http://schemas.microsoft.com/office/powerpoint/2010/main" val="322121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defRPr/>
            </a:pPr>
            <a:r>
              <a:rPr lang="en-US" sz="4000" b="1" dirty="0"/>
              <a:t>Inline Elements</a:t>
            </a:r>
          </a:p>
        </p:txBody>
      </p:sp>
      <p:sp>
        <p:nvSpPr>
          <p:cNvPr id="3075" name="Rectangle 3"/>
          <p:cNvSpPr>
            <a:spLocks noGrp="1" noChangeArrowheads="1"/>
          </p:cNvSpPr>
          <p:nvPr>
            <p:ph idx="1"/>
          </p:nvPr>
        </p:nvSpPr>
        <p:spPr>
          <a:xfrm>
            <a:off x="838200" y="1690688"/>
            <a:ext cx="10515600" cy="4351338"/>
          </a:xfrm>
        </p:spPr>
        <p:txBody>
          <a:bodyPr/>
          <a:lstStyle/>
          <a:p>
            <a:pPr marL="0" indent="0">
              <a:buNone/>
            </a:pPr>
            <a:r>
              <a:rPr lang="en-US" dirty="0"/>
              <a:t>Elements we can apply at the ‘sentence level’</a:t>
            </a:r>
          </a:p>
          <a:p>
            <a:pPr marL="0" indent="0">
              <a:buNone/>
            </a:pPr>
            <a:r>
              <a:rPr lang="en-US" dirty="0"/>
              <a:t>We call these ‘sentence level’ elements Inline Elements</a:t>
            </a:r>
          </a:p>
          <a:p>
            <a:pPr marL="0" indent="0">
              <a:buNone/>
            </a:pPr>
            <a:r>
              <a:rPr lang="en-US" dirty="0"/>
              <a:t>These elements modify content within a sentence (or sentences) without breaking it/them up</a:t>
            </a:r>
          </a:p>
        </p:txBody>
      </p:sp>
    </p:spTree>
    <p:extLst>
      <p:ext uri="{BB962C8B-B14F-4D97-AF65-F5344CB8AC3E}">
        <p14:creationId xmlns:p14="http://schemas.microsoft.com/office/powerpoint/2010/main" val="4125709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Rationale</a:t>
            </a:r>
            <a:endParaRPr lang="en-US" dirty="0"/>
          </a:p>
        </p:txBody>
      </p:sp>
      <p:sp>
        <p:nvSpPr>
          <p:cNvPr id="3" name="Content Placeholder 2"/>
          <p:cNvSpPr>
            <a:spLocks noGrp="1"/>
          </p:cNvSpPr>
          <p:nvPr>
            <p:ph idx="1"/>
          </p:nvPr>
        </p:nvSpPr>
        <p:spPr>
          <a:xfrm>
            <a:off x="584200" y="1368425"/>
            <a:ext cx="10515600" cy="4351338"/>
          </a:xfrm>
        </p:spPr>
        <p:txBody>
          <a:bodyPr>
            <a:normAutofit/>
          </a:bodyPr>
          <a:lstStyle/>
          <a:p>
            <a:pPr marL="0" indent="0">
              <a:spcAft>
                <a:spcPts val="1200"/>
              </a:spcAft>
              <a:buNone/>
            </a:pPr>
            <a:r>
              <a:rPr lang="en-US" dirty="0"/>
              <a:t>Website design, like software design, is driven by certain realities </a:t>
            </a:r>
          </a:p>
          <a:p>
            <a:pPr marL="800100" lvl="1" indent="-342900">
              <a:spcAft>
                <a:spcPts val="1200"/>
              </a:spcAft>
              <a:buFont typeface="Wingdings" panose="05000000000000000000" pitchFamily="2" charset="2"/>
              <a:buChar char="ü"/>
            </a:pPr>
            <a:r>
              <a:rPr lang="en-US" dirty="0"/>
              <a:t>A web site should be </a:t>
            </a:r>
            <a:r>
              <a:rPr lang="en-US" dirty="0">
                <a:solidFill>
                  <a:schemeClr val="accent2">
                    <a:lumMod val="75000"/>
                  </a:schemeClr>
                </a:solidFill>
              </a:rPr>
              <a:t>useful</a:t>
            </a:r>
            <a:r>
              <a:rPr lang="en-US" dirty="0"/>
              <a:t> and </a:t>
            </a:r>
            <a:r>
              <a:rPr lang="en-US" dirty="0">
                <a:solidFill>
                  <a:schemeClr val="accent2">
                    <a:lumMod val="75000"/>
                  </a:schemeClr>
                </a:solidFill>
              </a:rPr>
              <a:t>usable</a:t>
            </a:r>
            <a:r>
              <a:rPr lang="en-US" dirty="0"/>
              <a:t> </a:t>
            </a:r>
          </a:p>
          <a:p>
            <a:pPr marL="800100" lvl="1" indent="-342900">
              <a:spcAft>
                <a:spcPts val="1200"/>
              </a:spcAft>
              <a:buFont typeface="Wingdings" panose="05000000000000000000" pitchFamily="2" charset="2"/>
              <a:buChar char="ü"/>
            </a:pPr>
            <a:r>
              <a:rPr lang="en-US" dirty="0"/>
              <a:t>A web site should meet the needs of the client</a:t>
            </a:r>
          </a:p>
          <a:p>
            <a:pPr marL="800100" lvl="1" indent="-342900">
              <a:spcAft>
                <a:spcPts val="1200"/>
              </a:spcAft>
              <a:buFont typeface="Wingdings" panose="05000000000000000000" pitchFamily="2" charset="2"/>
              <a:buChar char="ü"/>
            </a:pPr>
            <a:r>
              <a:rPr lang="en-US" dirty="0"/>
              <a:t>A web site is not static</a:t>
            </a:r>
          </a:p>
          <a:p>
            <a:pPr marL="800100" lvl="2" indent="-341313">
              <a:spcAft>
                <a:spcPts val="1200"/>
              </a:spcAft>
              <a:buFont typeface="Wingdings" panose="05000000000000000000" pitchFamily="2" charset="2"/>
              <a:buChar char="ü"/>
            </a:pPr>
            <a:r>
              <a:rPr lang="en-US" sz="2400" dirty="0"/>
              <a:t>Changes in target population</a:t>
            </a:r>
          </a:p>
          <a:p>
            <a:pPr marL="800100" lvl="2" indent="-341313">
              <a:spcAft>
                <a:spcPts val="1200"/>
              </a:spcAft>
              <a:buFont typeface="Wingdings" panose="05000000000000000000" pitchFamily="2" charset="2"/>
              <a:buChar char="ü"/>
            </a:pPr>
            <a:r>
              <a:rPr lang="en-US" sz="2400" dirty="0"/>
              <a:t>Changes in content</a:t>
            </a:r>
          </a:p>
          <a:p>
            <a:pPr marL="800100" lvl="2" indent="-341313">
              <a:spcAft>
                <a:spcPts val="1200"/>
              </a:spcAft>
              <a:buFont typeface="Wingdings" panose="05000000000000000000" pitchFamily="2" charset="2"/>
              <a:buChar char="ü"/>
            </a:pPr>
            <a:r>
              <a:rPr lang="en-US" sz="2400" dirty="0"/>
              <a:t>Changes in technology</a:t>
            </a:r>
          </a:p>
        </p:txBody>
      </p:sp>
    </p:spTree>
    <p:extLst>
      <p:ext uri="{BB962C8B-B14F-4D97-AF65-F5344CB8AC3E}">
        <p14:creationId xmlns:p14="http://schemas.microsoft.com/office/powerpoint/2010/main" val="2239297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Rationale</a:t>
            </a:r>
            <a:endParaRPr lang="en-US" dirty="0"/>
          </a:p>
        </p:txBody>
      </p:sp>
      <p:sp>
        <p:nvSpPr>
          <p:cNvPr id="3" name="Content Placeholder 2"/>
          <p:cNvSpPr>
            <a:spLocks noGrp="1"/>
          </p:cNvSpPr>
          <p:nvPr>
            <p:ph idx="1"/>
          </p:nvPr>
        </p:nvSpPr>
        <p:spPr>
          <a:xfrm>
            <a:off x="838200" y="1363711"/>
            <a:ext cx="11239500" cy="4351338"/>
          </a:xfrm>
        </p:spPr>
        <p:txBody>
          <a:bodyPr>
            <a:normAutofit/>
          </a:bodyPr>
          <a:lstStyle/>
          <a:p>
            <a:pPr marL="0" indent="0">
              <a:spcAft>
                <a:spcPts val="600"/>
              </a:spcAft>
              <a:buNone/>
            </a:pPr>
            <a:r>
              <a:rPr lang="en-US" dirty="0"/>
              <a:t>Any commercial project should be divided into a series of steps</a:t>
            </a:r>
          </a:p>
          <a:p>
            <a:pPr marL="0" indent="0">
              <a:spcAft>
                <a:spcPts val="600"/>
              </a:spcAft>
              <a:buNone/>
            </a:pPr>
            <a:r>
              <a:rPr lang="en-US" dirty="0"/>
              <a:t>Each step involves a set of inputs and a set of expected outputs/outcomes</a:t>
            </a:r>
          </a:p>
          <a:p>
            <a:pPr marL="0" indent="0">
              <a:spcAft>
                <a:spcPts val="600"/>
              </a:spcAft>
              <a:buNone/>
            </a:pPr>
            <a:r>
              <a:rPr lang="en-US" dirty="0"/>
              <a:t>This methodology</a:t>
            </a:r>
          </a:p>
          <a:p>
            <a:pPr lvl="1">
              <a:spcAft>
                <a:spcPts val="600"/>
              </a:spcAft>
              <a:buFont typeface="Wingdings" panose="05000000000000000000" pitchFamily="2" charset="2"/>
              <a:buChar char="ü"/>
            </a:pPr>
            <a:r>
              <a:rPr lang="en-US" dirty="0"/>
              <a:t>Generates accurate customer requirements</a:t>
            </a:r>
          </a:p>
          <a:p>
            <a:pPr lvl="1">
              <a:spcAft>
                <a:spcPts val="600"/>
              </a:spcAft>
              <a:buFont typeface="Wingdings" panose="05000000000000000000" pitchFamily="2" charset="2"/>
              <a:buChar char="ü"/>
            </a:pPr>
            <a:r>
              <a:rPr lang="en-US" dirty="0"/>
              <a:t>Provides a reasonably accurate timeline for project completion</a:t>
            </a:r>
          </a:p>
          <a:p>
            <a:pPr lvl="1">
              <a:spcAft>
                <a:spcPts val="600"/>
              </a:spcAft>
              <a:buFont typeface="Wingdings" panose="05000000000000000000" pitchFamily="2" charset="2"/>
              <a:buChar char="ü"/>
            </a:pPr>
            <a:r>
              <a:rPr lang="en-US" dirty="0"/>
              <a:t>Helps identify necessary technology and manpower for the project</a:t>
            </a:r>
          </a:p>
          <a:p>
            <a:pPr lvl="1">
              <a:spcAft>
                <a:spcPts val="600"/>
              </a:spcAft>
              <a:buFont typeface="Wingdings" panose="05000000000000000000" pitchFamily="2" charset="2"/>
              <a:buChar char="ü"/>
            </a:pPr>
            <a:r>
              <a:rPr lang="en-US" dirty="0"/>
              <a:t>Identifies necessary and relevant testing that the project will require</a:t>
            </a:r>
          </a:p>
          <a:p>
            <a:pPr lvl="1">
              <a:spcAft>
                <a:spcPts val="600"/>
              </a:spcAft>
              <a:buFont typeface="Wingdings" panose="05000000000000000000" pitchFamily="2" charset="2"/>
              <a:buChar char="ü"/>
            </a:pPr>
            <a:r>
              <a:rPr lang="en-US" dirty="0"/>
              <a:t>Creates a budget for the project (kind of important)</a:t>
            </a:r>
          </a:p>
        </p:txBody>
      </p:sp>
    </p:spTree>
    <p:extLst>
      <p:ext uri="{BB962C8B-B14F-4D97-AF65-F5344CB8AC3E}">
        <p14:creationId xmlns:p14="http://schemas.microsoft.com/office/powerpoint/2010/main" val="153642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42564" y="427351"/>
            <a:ext cx="5458935" cy="4401205"/>
          </a:xfrm>
          <a:prstGeom prst="rect">
            <a:avLst/>
          </a:prstGeom>
        </p:spPr>
        <p:txBody>
          <a:bodyPr wrap="square">
            <a:spAutoFit/>
          </a:bodyPr>
          <a:lstStyle/>
          <a:p>
            <a:pPr algn="just"/>
            <a:r>
              <a:rPr lang="en-US" sz="2000" i="1" dirty="0">
                <a:solidFill>
                  <a:srgbClr val="EB0000"/>
                </a:solidFill>
                <a:latin typeface="Corbel Light" panose="020B0303020204020204" pitchFamily="34" charset="0"/>
              </a:rPr>
              <a:t>Input:</a:t>
            </a:r>
            <a:endParaRPr lang="en-US" sz="2000" dirty="0">
              <a:solidFill>
                <a:srgbClr val="EB0000"/>
              </a:solidFill>
              <a:latin typeface="Corbel Light" panose="020B0303020204020204" pitchFamily="34" charset="0"/>
            </a:endParaRPr>
          </a:p>
          <a:p>
            <a:pPr algn="just"/>
            <a:r>
              <a:rPr lang="en-US" sz="2000" dirty="0">
                <a:solidFill>
                  <a:srgbClr val="2C2C2C"/>
                </a:solidFill>
                <a:latin typeface="Corbel Light" panose="020B0303020204020204" pitchFamily="34" charset="0"/>
              </a:rPr>
              <a:t>  Kick off interview with client, initial mails and supporting docs by the client, discussion notes,</a:t>
            </a:r>
          </a:p>
          <a:p>
            <a:pPr algn="just"/>
            <a:r>
              <a:rPr lang="en-US" sz="2000" dirty="0">
                <a:solidFill>
                  <a:srgbClr val="2C2C2C"/>
                </a:solidFill>
                <a:latin typeface="Corbel Light" panose="020B0303020204020204" pitchFamily="34" charset="0"/>
              </a:rPr>
              <a:t>  Online chat transcripts, recorded telephone conversations, and</a:t>
            </a:r>
          </a:p>
          <a:p>
            <a:pPr algn="just"/>
            <a:r>
              <a:rPr lang="en-US" sz="2000" dirty="0">
                <a:solidFill>
                  <a:srgbClr val="2C2C2C"/>
                </a:solidFill>
                <a:latin typeface="Corbel Light" panose="020B0303020204020204" pitchFamily="34" charset="0"/>
              </a:rPr>
              <a:t>  Model sites/applications</a:t>
            </a:r>
          </a:p>
          <a:p>
            <a:pPr algn="just"/>
            <a:r>
              <a:rPr lang="en-US" sz="2000" i="1" dirty="0">
                <a:solidFill>
                  <a:srgbClr val="EB0000"/>
                </a:solidFill>
                <a:latin typeface="Corbel Light" panose="020B0303020204020204" pitchFamily="34" charset="0"/>
              </a:rPr>
              <a:t>Output:</a:t>
            </a:r>
            <a:endParaRPr lang="en-US" sz="2000" dirty="0">
              <a:solidFill>
                <a:srgbClr val="EB0000"/>
              </a:solidFill>
              <a:latin typeface="Corbel Light" panose="020B0303020204020204" pitchFamily="34" charset="0"/>
            </a:endParaRPr>
          </a:p>
          <a:p>
            <a:pPr algn="just"/>
            <a:r>
              <a:rPr lang="en-US" sz="2000" dirty="0">
                <a:solidFill>
                  <a:srgbClr val="2C2C2C"/>
                </a:solidFill>
                <a:latin typeface="Corbel Light" panose="020B0303020204020204" pitchFamily="34" charset="0"/>
              </a:rPr>
              <a:t>  Work plan,</a:t>
            </a:r>
          </a:p>
          <a:p>
            <a:pPr algn="just"/>
            <a:r>
              <a:rPr lang="en-US" sz="2000" dirty="0">
                <a:solidFill>
                  <a:srgbClr val="2C2C2C"/>
                </a:solidFill>
                <a:latin typeface="Corbel Light" panose="020B0303020204020204" pitchFamily="34" charset="0"/>
              </a:rPr>
              <a:t>   Estimating cost</a:t>
            </a:r>
          </a:p>
          <a:p>
            <a:pPr algn="just"/>
            <a:r>
              <a:rPr lang="en-US" sz="2000" dirty="0">
                <a:solidFill>
                  <a:srgbClr val="2C2C2C"/>
                </a:solidFill>
                <a:latin typeface="Corbel Light" panose="020B0303020204020204" pitchFamily="34" charset="0"/>
              </a:rPr>
              <a:t>   Team requirements (No of developers, designers,   QA, DBA </a:t>
            </a:r>
            <a:r>
              <a:rPr lang="en-US" sz="2000" dirty="0" err="1">
                <a:solidFill>
                  <a:srgbClr val="2C2C2C"/>
                </a:solidFill>
                <a:latin typeface="Corbel Light" panose="020B0303020204020204" pitchFamily="34" charset="0"/>
              </a:rPr>
              <a:t>etc</a:t>
            </a:r>
            <a:r>
              <a:rPr lang="en-US" sz="2000" dirty="0">
                <a:solidFill>
                  <a:srgbClr val="2C2C2C"/>
                </a:solidFill>
                <a:latin typeface="Corbel Light" panose="020B0303020204020204" pitchFamily="34" charset="0"/>
              </a:rPr>
              <a:t>)</a:t>
            </a:r>
          </a:p>
          <a:p>
            <a:pPr algn="just"/>
            <a:r>
              <a:rPr lang="en-US" sz="2000" dirty="0">
                <a:solidFill>
                  <a:srgbClr val="2C2C2C"/>
                </a:solidFill>
                <a:latin typeface="Corbel Light" panose="020B0303020204020204" pitchFamily="34" charset="0"/>
              </a:rPr>
              <a:t>   Hardware-software requirements</a:t>
            </a:r>
          </a:p>
          <a:p>
            <a:pPr algn="just"/>
            <a:r>
              <a:rPr lang="en-US" sz="2000" dirty="0">
                <a:solidFill>
                  <a:srgbClr val="2C2C2C"/>
                </a:solidFill>
                <a:latin typeface="Corbel Light" panose="020B0303020204020204" pitchFamily="34" charset="0"/>
              </a:rPr>
              <a:t>   Supporting documents and</a:t>
            </a:r>
          </a:p>
          <a:p>
            <a:pPr algn="just"/>
            <a:r>
              <a:rPr lang="en-US" sz="2000" dirty="0">
                <a:solidFill>
                  <a:srgbClr val="2C2C2C"/>
                </a:solidFill>
                <a:latin typeface="Corbel Light" panose="020B0303020204020204" pitchFamily="34" charset="0"/>
              </a:rPr>
              <a:t>   Final client approval to go ahead with the project.</a:t>
            </a:r>
            <a:endParaRPr lang="en-US" sz="2000" b="0" i="0" dirty="0">
              <a:solidFill>
                <a:srgbClr val="2C2C2C"/>
              </a:solidFill>
              <a:effectLst/>
              <a:latin typeface="Corbel Light" panose="020B0303020204020204" pitchFamily="34" charset="0"/>
            </a:endParaRPr>
          </a:p>
        </p:txBody>
      </p:sp>
      <p:grpSp>
        <p:nvGrpSpPr>
          <p:cNvPr id="2" name="Group 1"/>
          <p:cNvGrpSpPr/>
          <p:nvPr/>
        </p:nvGrpSpPr>
        <p:grpSpPr>
          <a:xfrm>
            <a:off x="293141" y="467373"/>
            <a:ext cx="5987723" cy="4535073"/>
            <a:chOff x="128041" y="441973"/>
            <a:chExt cx="5987723" cy="4535073"/>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207584">
              <a:off x="136533" y="433481"/>
              <a:ext cx="4535073" cy="4552058"/>
            </a:xfrm>
            <a:prstGeom prst="rect">
              <a:avLst/>
            </a:prstGeom>
          </p:spPr>
        </p:pic>
        <p:sp>
          <p:nvSpPr>
            <p:cNvPr id="5" name="Oval 4"/>
            <p:cNvSpPr/>
            <p:nvPr/>
          </p:nvSpPr>
          <p:spPr>
            <a:xfrm>
              <a:off x="1579317" y="1920846"/>
              <a:ext cx="1649505" cy="157733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WEB DESIGN LIFECYCLE</a:t>
              </a:r>
            </a:p>
          </p:txBody>
        </p:sp>
        <p:sp>
          <p:nvSpPr>
            <p:cNvPr id="9" name="Right Arrow 8"/>
            <p:cNvSpPr/>
            <p:nvPr/>
          </p:nvSpPr>
          <p:spPr>
            <a:xfrm>
              <a:off x="4779461" y="2449013"/>
              <a:ext cx="133630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142254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49092" y="1611526"/>
            <a:ext cx="5290274" cy="2246769"/>
          </a:xfrm>
          <a:prstGeom prst="rect">
            <a:avLst/>
          </a:prstGeom>
        </p:spPr>
        <p:txBody>
          <a:bodyPr wrap="square">
            <a:spAutoFit/>
          </a:bodyPr>
          <a:lstStyle/>
          <a:p>
            <a:r>
              <a:rPr lang="en-US" sz="2000" i="1" dirty="0">
                <a:solidFill>
                  <a:srgbClr val="FF0000"/>
                </a:solidFill>
                <a:latin typeface="Corbel Light" panose="020B0303020204020204" pitchFamily="34" charset="0"/>
              </a:rPr>
              <a:t>Input: </a:t>
            </a:r>
          </a:p>
          <a:p>
            <a:r>
              <a:rPr lang="en-US" sz="2000" dirty="0">
                <a:latin typeface="Corbel Light" panose="020B0303020204020204" pitchFamily="34" charset="0"/>
              </a:rPr>
              <a:t>  Reports from the analysis team.</a:t>
            </a:r>
            <a:br>
              <a:rPr lang="en-US" sz="2000" dirty="0">
                <a:latin typeface="Corbel Light" panose="020B0303020204020204" pitchFamily="34" charset="0"/>
              </a:rPr>
            </a:br>
            <a:r>
              <a:rPr lang="en-US" sz="2000" i="1" dirty="0">
                <a:solidFill>
                  <a:srgbClr val="FF0000"/>
                </a:solidFill>
                <a:latin typeface="Corbel Light" panose="020B0303020204020204" pitchFamily="34" charset="0"/>
              </a:rPr>
              <a:t>Output:</a:t>
            </a:r>
          </a:p>
          <a:p>
            <a:r>
              <a:rPr lang="en-US" sz="2000" dirty="0">
                <a:latin typeface="Corbel Light" panose="020B0303020204020204" pitchFamily="34" charset="0"/>
              </a:rPr>
              <a:t>  Complete requirement specifications to the individuals and the customer/customer's representative (Technically, the project stakeholders)</a:t>
            </a:r>
          </a:p>
        </p:txBody>
      </p:sp>
      <p:grpSp>
        <p:nvGrpSpPr>
          <p:cNvPr id="2" name="Group 1"/>
          <p:cNvGrpSpPr/>
          <p:nvPr/>
        </p:nvGrpSpPr>
        <p:grpSpPr>
          <a:xfrm>
            <a:off x="322708" y="458882"/>
            <a:ext cx="5979232" cy="4552058"/>
            <a:chOff x="170308" y="433482"/>
            <a:chExt cx="5979232" cy="4552058"/>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08" y="433482"/>
              <a:ext cx="4535073" cy="4552058"/>
            </a:xfrm>
            <a:prstGeom prst="rect">
              <a:avLst/>
            </a:prstGeom>
          </p:spPr>
        </p:pic>
        <p:sp>
          <p:nvSpPr>
            <p:cNvPr id="5" name="Oval 4"/>
            <p:cNvSpPr/>
            <p:nvPr/>
          </p:nvSpPr>
          <p:spPr>
            <a:xfrm>
              <a:off x="1613093" y="1920846"/>
              <a:ext cx="1649505" cy="157733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WEB DESIGN LIFECYCLE</a:t>
              </a:r>
            </a:p>
          </p:txBody>
        </p:sp>
        <p:sp>
          <p:nvSpPr>
            <p:cNvPr id="9" name="Right Arrow 8"/>
            <p:cNvSpPr/>
            <p:nvPr/>
          </p:nvSpPr>
          <p:spPr>
            <a:xfrm>
              <a:off x="4769694" y="2449013"/>
              <a:ext cx="13798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193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28303" y="1923524"/>
            <a:ext cx="5290274" cy="1631216"/>
          </a:xfrm>
          <a:prstGeom prst="rect">
            <a:avLst/>
          </a:prstGeom>
        </p:spPr>
        <p:txBody>
          <a:bodyPr wrap="square">
            <a:spAutoFit/>
          </a:bodyPr>
          <a:lstStyle/>
          <a:p>
            <a:r>
              <a:rPr lang="en-US" sz="2000" i="1" dirty="0">
                <a:solidFill>
                  <a:srgbClr val="FF0000"/>
                </a:solidFill>
                <a:latin typeface="Corbel Light" panose="020B0303020204020204" pitchFamily="34" charset="0"/>
              </a:rPr>
              <a:t>Input: </a:t>
            </a:r>
          </a:p>
          <a:p>
            <a:r>
              <a:rPr lang="en-US" sz="2000" dirty="0">
                <a:latin typeface="Corbel Light" panose="020B0303020204020204" pitchFamily="34" charset="0"/>
              </a:rPr>
              <a:t>  Requirement specification.</a:t>
            </a:r>
            <a:br>
              <a:rPr lang="en-US" sz="2000" dirty="0">
                <a:latin typeface="Corbel Light" panose="020B0303020204020204" pitchFamily="34" charset="0"/>
              </a:rPr>
            </a:br>
            <a:r>
              <a:rPr lang="en-US" sz="2000" i="1" dirty="0">
                <a:solidFill>
                  <a:srgbClr val="FF0000"/>
                </a:solidFill>
                <a:latin typeface="Corbel Light" panose="020B0303020204020204" pitchFamily="34" charset="0"/>
              </a:rPr>
              <a:t>Output:</a:t>
            </a:r>
          </a:p>
          <a:p>
            <a:r>
              <a:rPr lang="en-US" sz="2000" dirty="0">
                <a:latin typeface="Corbel Light" panose="020B0303020204020204" pitchFamily="34" charset="0"/>
              </a:rPr>
              <a:t>  Site design with templates, Images and prototype.</a:t>
            </a:r>
          </a:p>
        </p:txBody>
      </p:sp>
      <p:grpSp>
        <p:nvGrpSpPr>
          <p:cNvPr id="2" name="Group 1"/>
          <p:cNvGrpSpPr/>
          <p:nvPr/>
        </p:nvGrpSpPr>
        <p:grpSpPr>
          <a:xfrm>
            <a:off x="310169" y="471595"/>
            <a:ext cx="5987724" cy="4535073"/>
            <a:chOff x="322869" y="496995"/>
            <a:chExt cx="5987724" cy="4535073"/>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584113">
              <a:off x="331361" y="488503"/>
              <a:ext cx="4535073" cy="4552058"/>
            </a:xfrm>
            <a:prstGeom prst="rect">
              <a:avLst/>
            </a:prstGeom>
          </p:spPr>
        </p:pic>
        <p:sp>
          <p:nvSpPr>
            <p:cNvPr id="5" name="Oval 4"/>
            <p:cNvSpPr/>
            <p:nvPr/>
          </p:nvSpPr>
          <p:spPr>
            <a:xfrm>
              <a:off x="1774146" y="1975867"/>
              <a:ext cx="1649505" cy="157733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WEB DESIGN LIFECYCLE</a:t>
              </a:r>
            </a:p>
          </p:txBody>
        </p:sp>
        <p:sp>
          <p:nvSpPr>
            <p:cNvPr id="11" name="Right Arrow 10"/>
            <p:cNvSpPr/>
            <p:nvPr/>
          </p:nvSpPr>
          <p:spPr>
            <a:xfrm>
              <a:off x="4930747" y="2504034"/>
              <a:ext cx="13798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579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377358">
            <a:off x="318780" y="453656"/>
            <a:ext cx="4535073" cy="4552058"/>
          </a:xfrm>
          <a:prstGeom prst="rect">
            <a:avLst/>
          </a:prstGeom>
        </p:spPr>
      </p:pic>
      <p:sp>
        <p:nvSpPr>
          <p:cNvPr id="3" name="Rectangle 2"/>
          <p:cNvSpPr/>
          <p:nvPr/>
        </p:nvSpPr>
        <p:spPr>
          <a:xfrm>
            <a:off x="6602903" y="2049783"/>
            <a:ext cx="5290274" cy="1323439"/>
          </a:xfrm>
          <a:prstGeom prst="rect">
            <a:avLst/>
          </a:prstGeom>
        </p:spPr>
        <p:txBody>
          <a:bodyPr wrap="square">
            <a:spAutoFit/>
          </a:bodyPr>
          <a:lstStyle/>
          <a:p>
            <a:r>
              <a:rPr lang="en-US" sz="2000" i="1" dirty="0">
                <a:solidFill>
                  <a:srgbClr val="FF0000"/>
                </a:solidFill>
                <a:latin typeface="Corbel Light" panose="020B0303020204020204" pitchFamily="34" charset="0"/>
              </a:rPr>
              <a:t>Input: </a:t>
            </a:r>
          </a:p>
          <a:p>
            <a:r>
              <a:rPr lang="en-US" sz="2000" dirty="0">
                <a:latin typeface="Corbel Light" panose="020B0303020204020204" pitchFamily="34" charset="0"/>
              </a:rPr>
              <a:t>  Designed template.</a:t>
            </a:r>
            <a:br>
              <a:rPr lang="en-US" sz="2000" dirty="0">
                <a:latin typeface="Corbel Light" panose="020B0303020204020204" pitchFamily="34" charset="0"/>
              </a:rPr>
            </a:br>
            <a:r>
              <a:rPr lang="en-US" sz="2000" i="1" dirty="0">
                <a:solidFill>
                  <a:srgbClr val="FF0000"/>
                </a:solidFill>
                <a:latin typeface="Corbel Light" panose="020B0303020204020204" pitchFamily="34" charset="0"/>
              </a:rPr>
              <a:t>Output:</a:t>
            </a:r>
          </a:p>
          <a:p>
            <a:r>
              <a:rPr lang="en-US" sz="2000" dirty="0">
                <a:latin typeface="Corbel Light" panose="020B0303020204020204" pitchFamily="34" charset="0"/>
              </a:rPr>
              <a:t>  Site with formatted content.</a:t>
            </a:r>
          </a:p>
        </p:txBody>
      </p:sp>
      <p:sp>
        <p:nvSpPr>
          <p:cNvPr id="5" name="Oval 4"/>
          <p:cNvSpPr/>
          <p:nvPr/>
        </p:nvSpPr>
        <p:spPr>
          <a:xfrm>
            <a:off x="1761565" y="1941020"/>
            <a:ext cx="1649505" cy="157733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WEB DESIGN LIFECYCLE</a:t>
            </a:r>
          </a:p>
        </p:txBody>
      </p:sp>
      <p:sp>
        <p:nvSpPr>
          <p:cNvPr id="11" name="Right Arrow 10"/>
          <p:cNvSpPr/>
          <p:nvPr/>
        </p:nvSpPr>
        <p:spPr>
          <a:xfrm>
            <a:off x="4918166" y="2469187"/>
            <a:ext cx="13798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86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417845">
            <a:off x="312987" y="447229"/>
            <a:ext cx="4535073" cy="4552058"/>
          </a:xfrm>
          <a:prstGeom prst="rect">
            <a:avLst/>
          </a:prstGeom>
        </p:spPr>
      </p:pic>
      <p:sp>
        <p:nvSpPr>
          <p:cNvPr id="3" name="Rectangle 2"/>
          <p:cNvSpPr/>
          <p:nvPr/>
        </p:nvSpPr>
        <p:spPr>
          <a:xfrm>
            <a:off x="6543885" y="812250"/>
            <a:ext cx="5290274" cy="3785652"/>
          </a:xfrm>
          <a:prstGeom prst="rect">
            <a:avLst/>
          </a:prstGeom>
        </p:spPr>
        <p:txBody>
          <a:bodyPr wrap="square">
            <a:spAutoFit/>
          </a:bodyPr>
          <a:lstStyle/>
          <a:p>
            <a:r>
              <a:rPr lang="en-US" sz="2000" i="1" dirty="0">
                <a:solidFill>
                  <a:srgbClr val="FF0000"/>
                </a:solidFill>
                <a:latin typeface="Corbel Light" panose="020B0303020204020204" pitchFamily="34" charset="0"/>
              </a:rPr>
              <a:t>Input:</a:t>
            </a:r>
            <a:r>
              <a:rPr lang="en-US" sz="2000" i="1" dirty="0">
                <a:latin typeface="Corbel Light" panose="020B0303020204020204" pitchFamily="34" charset="0"/>
              </a:rPr>
              <a:t> </a:t>
            </a:r>
          </a:p>
          <a:p>
            <a:r>
              <a:rPr lang="en-US" sz="2000" dirty="0">
                <a:latin typeface="Corbel Light" panose="020B0303020204020204" pitchFamily="34" charset="0"/>
              </a:rPr>
              <a:t>  The site with forms and the requirement specification. </a:t>
            </a:r>
          </a:p>
          <a:p>
            <a:r>
              <a:rPr lang="en-US" sz="2000" dirty="0">
                <a:latin typeface="Corbel Light" panose="020B0303020204020204" pitchFamily="34" charset="0"/>
              </a:rPr>
              <a:t>  The site, Requirement specifications, supporting documents, technical specifications and technical documents.</a:t>
            </a:r>
            <a:br>
              <a:rPr lang="en-US" sz="2000" dirty="0">
                <a:latin typeface="Corbel Light" panose="020B0303020204020204" pitchFamily="34" charset="0"/>
              </a:rPr>
            </a:br>
            <a:r>
              <a:rPr lang="en-US" sz="2000" i="1" dirty="0">
                <a:solidFill>
                  <a:srgbClr val="FF0000"/>
                </a:solidFill>
                <a:latin typeface="Corbel Light" panose="020B0303020204020204" pitchFamily="34" charset="0"/>
              </a:rPr>
              <a:t>Output : </a:t>
            </a:r>
          </a:p>
          <a:p>
            <a:r>
              <a:rPr lang="en-US" sz="2000" dirty="0">
                <a:latin typeface="Corbel Light" panose="020B0303020204020204" pitchFamily="34" charset="0"/>
              </a:rPr>
              <a:t>  Database driven functions with the site, Coding documents.</a:t>
            </a:r>
          </a:p>
          <a:p>
            <a:r>
              <a:rPr lang="en-US" sz="2000" dirty="0">
                <a:latin typeface="Corbel Light" panose="020B0303020204020204" pitchFamily="34" charset="0"/>
              </a:rPr>
              <a:t>  Completed application/site, testing reports, error logs, frequent interaction with the developers and designers.  </a:t>
            </a:r>
          </a:p>
        </p:txBody>
      </p:sp>
      <p:sp>
        <p:nvSpPr>
          <p:cNvPr id="5" name="Oval 4"/>
          <p:cNvSpPr/>
          <p:nvPr/>
        </p:nvSpPr>
        <p:spPr>
          <a:xfrm>
            <a:off x="1755772" y="1934593"/>
            <a:ext cx="1649505" cy="157733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WEB DESIGN LIFECYCLE</a:t>
            </a:r>
          </a:p>
        </p:txBody>
      </p:sp>
      <p:sp>
        <p:nvSpPr>
          <p:cNvPr id="11" name="Right Arrow 10"/>
          <p:cNvSpPr/>
          <p:nvPr/>
        </p:nvSpPr>
        <p:spPr>
          <a:xfrm>
            <a:off x="4912373" y="2462760"/>
            <a:ext cx="13798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20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5144" y="1753762"/>
            <a:ext cx="5290274" cy="1938992"/>
          </a:xfrm>
          <a:prstGeom prst="rect">
            <a:avLst/>
          </a:prstGeom>
        </p:spPr>
        <p:txBody>
          <a:bodyPr wrap="square">
            <a:spAutoFit/>
          </a:bodyPr>
          <a:lstStyle/>
          <a:p>
            <a:r>
              <a:rPr lang="en-US" sz="2000" i="1" dirty="0">
                <a:solidFill>
                  <a:srgbClr val="FF0000"/>
                </a:solidFill>
                <a:latin typeface="Corbel Light" panose="020B0303020204020204" pitchFamily="34" charset="0"/>
              </a:rPr>
              <a:t>Input: </a:t>
            </a:r>
          </a:p>
          <a:p>
            <a:r>
              <a:rPr lang="en-US" sz="2000" dirty="0">
                <a:latin typeface="Corbel Light" panose="020B0303020204020204" pitchFamily="34" charset="0"/>
              </a:rPr>
              <a:t>  Site with unique and great content, Competitor study, keyword analysis.</a:t>
            </a:r>
            <a:br>
              <a:rPr lang="en-US" sz="2000" dirty="0">
                <a:latin typeface="Corbel Light" panose="020B0303020204020204" pitchFamily="34" charset="0"/>
              </a:rPr>
            </a:br>
            <a:r>
              <a:rPr lang="en-US" sz="2000" i="1" dirty="0">
                <a:solidFill>
                  <a:srgbClr val="FF0000"/>
                </a:solidFill>
                <a:latin typeface="Corbel Light" panose="020B0303020204020204" pitchFamily="34" charset="0"/>
              </a:rPr>
              <a:t>Output: </a:t>
            </a:r>
          </a:p>
          <a:p>
            <a:r>
              <a:rPr lang="en-US" sz="2000" dirty="0">
                <a:latin typeface="Corbel Light" panose="020B0303020204020204" pitchFamily="34" charset="0"/>
              </a:rPr>
              <a:t>  Site submission after necessary meta tag preparation.</a:t>
            </a:r>
          </a:p>
        </p:txBody>
      </p:sp>
      <p:grpSp>
        <p:nvGrpSpPr>
          <p:cNvPr id="2" name="Group 1"/>
          <p:cNvGrpSpPr/>
          <p:nvPr/>
        </p:nvGrpSpPr>
        <p:grpSpPr>
          <a:xfrm>
            <a:off x="311802" y="447229"/>
            <a:ext cx="5979232" cy="4552058"/>
            <a:chOff x="299102" y="459929"/>
            <a:chExt cx="5979232" cy="4552058"/>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302596">
              <a:off x="299102" y="459929"/>
              <a:ext cx="4535073" cy="4552058"/>
            </a:xfrm>
            <a:prstGeom prst="rect">
              <a:avLst/>
            </a:prstGeom>
          </p:spPr>
        </p:pic>
        <p:sp>
          <p:nvSpPr>
            <p:cNvPr id="5" name="Oval 4"/>
            <p:cNvSpPr/>
            <p:nvPr/>
          </p:nvSpPr>
          <p:spPr>
            <a:xfrm>
              <a:off x="1741887" y="1947293"/>
              <a:ext cx="1649505" cy="157733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WEB DESIGN LIFECYCLE</a:t>
              </a:r>
            </a:p>
          </p:txBody>
        </p:sp>
        <p:sp>
          <p:nvSpPr>
            <p:cNvPr id="11" name="Right Arrow 10"/>
            <p:cNvSpPr/>
            <p:nvPr/>
          </p:nvSpPr>
          <p:spPr>
            <a:xfrm>
              <a:off x="4898488" y="2475460"/>
              <a:ext cx="13798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561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78600" y="1753058"/>
            <a:ext cx="5457565" cy="1938992"/>
          </a:xfrm>
          <a:prstGeom prst="rect">
            <a:avLst/>
          </a:prstGeom>
        </p:spPr>
        <p:txBody>
          <a:bodyPr wrap="square">
            <a:spAutoFit/>
          </a:bodyPr>
          <a:lstStyle/>
          <a:p>
            <a:r>
              <a:rPr lang="en-US" sz="2000" i="1" dirty="0">
                <a:solidFill>
                  <a:srgbClr val="FF0000"/>
                </a:solidFill>
                <a:latin typeface="Corbel Light" panose="020B0303020204020204" pitchFamily="34" charset="0"/>
              </a:rPr>
              <a:t>Input:</a:t>
            </a:r>
            <a:r>
              <a:rPr lang="en-US" sz="2000" dirty="0">
                <a:latin typeface="Corbel Light" panose="020B0303020204020204" pitchFamily="34" charset="0"/>
              </a:rPr>
              <a:t> </a:t>
            </a:r>
          </a:p>
          <a:p>
            <a:r>
              <a:rPr lang="en-US" sz="2000" dirty="0">
                <a:latin typeface="Corbel Light" panose="020B0303020204020204" pitchFamily="34" charset="0"/>
              </a:rPr>
              <a:t>  Site/Application, content/functions to be updated, re-Analysis reports.</a:t>
            </a:r>
            <a:br>
              <a:rPr lang="en-US" sz="2000" dirty="0">
                <a:latin typeface="Corbel Light" panose="020B0303020204020204" pitchFamily="34" charset="0"/>
              </a:rPr>
            </a:br>
            <a:r>
              <a:rPr lang="en-US" sz="2000" i="1" dirty="0">
                <a:solidFill>
                  <a:srgbClr val="FF0000"/>
                </a:solidFill>
                <a:latin typeface="Corbel Light" panose="020B0303020204020204" pitchFamily="34" charset="0"/>
              </a:rPr>
              <a:t>Output: </a:t>
            </a:r>
          </a:p>
          <a:p>
            <a:r>
              <a:rPr lang="en-US" sz="2000" dirty="0">
                <a:latin typeface="Corbel Light" panose="020B0303020204020204" pitchFamily="34" charset="0"/>
              </a:rPr>
              <a:t>  Updated application, supporting documents to other life cycle steps and teams.</a:t>
            </a:r>
          </a:p>
        </p:txBody>
      </p:sp>
      <p:grpSp>
        <p:nvGrpSpPr>
          <p:cNvPr id="2" name="Group 1"/>
          <p:cNvGrpSpPr/>
          <p:nvPr/>
        </p:nvGrpSpPr>
        <p:grpSpPr>
          <a:xfrm>
            <a:off x="297587" y="455017"/>
            <a:ext cx="5987724" cy="4535073"/>
            <a:chOff x="284887" y="493117"/>
            <a:chExt cx="5987724" cy="4535073"/>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260507">
              <a:off x="293379" y="484625"/>
              <a:ext cx="4535073" cy="4552058"/>
            </a:xfrm>
            <a:prstGeom prst="rect">
              <a:avLst/>
            </a:prstGeom>
          </p:spPr>
        </p:pic>
        <p:sp>
          <p:nvSpPr>
            <p:cNvPr id="5" name="Oval 4"/>
            <p:cNvSpPr/>
            <p:nvPr/>
          </p:nvSpPr>
          <p:spPr>
            <a:xfrm>
              <a:off x="1736164" y="1971989"/>
              <a:ext cx="1649505" cy="157733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WEB DESIGN LIFECYCLE</a:t>
              </a:r>
            </a:p>
          </p:txBody>
        </p:sp>
        <p:sp>
          <p:nvSpPr>
            <p:cNvPr id="11" name="Right Arrow 10"/>
            <p:cNvSpPr/>
            <p:nvPr/>
          </p:nvSpPr>
          <p:spPr>
            <a:xfrm>
              <a:off x="4892765" y="2500156"/>
              <a:ext cx="13798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288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Mission</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9696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defRPr/>
            </a:pPr>
            <a:r>
              <a:rPr lang="en-US" sz="4000" b="1" dirty="0">
                <a:solidFill>
                  <a:srgbClr val="0070C0"/>
                </a:solidFill>
                <a:latin typeface="Courier New" panose="02070309020205020404" pitchFamily="49" charset="0"/>
                <a:cs typeface="Courier New" panose="02070309020205020404" pitchFamily="49" charset="0"/>
              </a:rPr>
              <a:t>&lt;b&gt;</a:t>
            </a:r>
            <a:r>
              <a:rPr lang="en-US" sz="4000" b="1" dirty="0"/>
              <a:t> / </a:t>
            </a:r>
            <a:r>
              <a:rPr lang="en-US" sz="4000" b="1" dirty="0">
                <a:solidFill>
                  <a:srgbClr val="0070C0"/>
                </a:solidFill>
                <a:latin typeface="Courier New" panose="02070309020205020404" pitchFamily="49" charset="0"/>
                <a:cs typeface="Courier New" panose="02070309020205020404" pitchFamily="49" charset="0"/>
              </a:rPr>
              <a:t>&lt;strong&gt;</a:t>
            </a:r>
          </a:p>
        </p:txBody>
      </p:sp>
      <p:sp>
        <p:nvSpPr>
          <p:cNvPr id="3075" name="Rectangle 3"/>
          <p:cNvSpPr>
            <a:spLocks noGrp="1" noChangeArrowheads="1"/>
          </p:cNvSpPr>
          <p:nvPr>
            <p:ph idx="1"/>
          </p:nvPr>
        </p:nvSpPr>
        <p:spPr>
          <a:xfrm>
            <a:off x="838200" y="1690688"/>
            <a:ext cx="10515600" cy="4351338"/>
          </a:xfrm>
        </p:spPr>
        <p:txBody>
          <a:bodyPr/>
          <a:lstStyle/>
          <a:p>
            <a:pPr marL="0" indent="0">
              <a:buNone/>
            </a:pPr>
            <a:r>
              <a:rPr lang="en-US" dirty="0"/>
              <a:t>Modifies text, making it appear bold</a:t>
            </a:r>
          </a:p>
          <a:p>
            <a:pPr marL="0" indent="0">
              <a:buNone/>
            </a:pPr>
            <a:endParaRPr lang="en-US" dirty="0"/>
          </a:p>
        </p:txBody>
      </p:sp>
      <p:cxnSp>
        <p:nvCxnSpPr>
          <p:cNvPr id="5" name="Straight Arrow Connector 4">
            <a:extLst>
              <a:ext uri="{FF2B5EF4-FFF2-40B4-BE49-F238E27FC236}">
                <a16:creationId xmlns:a16="http://schemas.microsoft.com/office/drawing/2014/main" id="{3DD7DCD1-986E-4917-9F11-1FE50528C63C}"/>
              </a:ext>
            </a:extLst>
          </p:cNvPr>
          <p:cNvCxnSpPr>
            <a:cxnSpLocks/>
          </p:cNvCxnSpPr>
          <p:nvPr/>
        </p:nvCxnSpPr>
        <p:spPr>
          <a:xfrm>
            <a:off x="6373504" y="3916171"/>
            <a:ext cx="659606" cy="0"/>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Graphical user interface, text, application&#10;&#10;Description automatically generated">
            <a:extLst>
              <a:ext uri="{FF2B5EF4-FFF2-40B4-BE49-F238E27FC236}">
                <a16:creationId xmlns:a16="http://schemas.microsoft.com/office/drawing/2014/main" id="{28E10481-A2F9-4BD4-B2AB-C9631673DAE0}"/>
              </a:ext>
            </a:extLst>
          </p:cNvPr>
          <p:cNvPicPr>
            <a:picLocks noChangeAspect="1"/>
          </p:cNvPicPr>
          <p:nvPr/>
        </p:nvPicPr>
        <p:blipFill>
          <a:blip r:embed="rId2"/>
          <a:stretch>
            <a:fillRect/>
          </a:stretch>
        </p:blipFill>
        <p:spPr>
          <a:xfrm>
            <a:off x="946973" y="3338263"/>
            <a:ext cx="5028133" cy="1155817"/>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F9D576A3-3B59-4C47-92DF-05DDE4C89195}"/>
              </a:ext>
            </a:extLst>
          </p:cNvPr>
          <p:cNvPicPr>
            <a:picLocks noChangeAspect="1"/>
          </p:cNvPicPr>
          <p:nvPr/>
        </p:nvPicPr>
        <p:blipFill>
          <a:blip r:embed="rId3"/>
          <a:stretch>
            <a:fillRect/>
          </a:stretch>
        </p:blipFill>
        <p:spPr>
          <a:xfrm>
            <a:off x="7521666" y="3371883"/>
            <a:ext cx="2309413" cy="108857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75631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altLang="en-US" sz="4000" dirty="0">
                <a:ea typeface="ＭＳ Ｐゴシック" panose="020B0600070205080204" pitchFamily="34" charset="-128"/>
              </a:rPr>
              <a:t>Getting started right</a:t>
            </a:r>
          </a:p>
        </p:txBody>
      </p:sp>
      <p:sp>
        <p:nvSpPr>
          <p:cNvPr id="11267" name="Rectangle 3"/>
          <p:cNvSpPr>
            <a:spLocks noGrp="1" noChangeArrowheads="1"/>
          </p:cNvSpPr>
          <p:nvPr>
            <p:ph idx="1"/>
          </p:nvPr>
        </p:nvSpPr>
        <p:spPr>
          <a:xfrm>
            <a:off x="508000" y="1317625"/>
            <a:ext cx="11404600" cy="4351338"/>
          </a:xfrm>
        </p:spPr>
        <p:txBody>
          <a:bodyPr>
            <a:normAutofit lnSpcReduction="10000"/>
          </a:bodyPr>
          <a:lstStyle/>
          <a:p>
            <a:pPr marL="0" indent="0">
              <a:spcAft>
                <a:spcPts val="600"/>
              </a:spcAft>
              <a:buNone/>
            </a:pPr>
            <a:r>
              <a:rPr lang="en-US" altLang="en-US" dirty="0">
                <a:ea typeface="ＭＳ Ｐゴシック" panose="020B0600070205080204" pitchFamily="34" charset="-128"/>
              </a:rPr>
              <a:t>Every well designed web site has</a:t>
            </a:r>
          </a:p>
          <a:p>
            <a:pPr marL="457200" lvl="1" indent="0">
              <a:spcAft>
                <a:spcPts val="600"/>
              </a:spcAft>
              <a:buNone/>
            </a:pPr>
            <a:r>
              <a:rPr lang="en-US" altLang="en-US" dirty="0">
                <a:ea typeface="ＭＳ Ｐゴシック" panose="020B0600070205080204" pitchFamily="34" charset="-128"/>
              </a:rPr>
              <a:t>A well defined mission</a:t>
            </a:r>
          </a:p>
          <a:p>
            <a:pPr marL="457200" lvl="1" indent="0">
              <a:spcAft>
                <a:spcPts val="600"/>
              </a:spcAft>
              <a:buNone/>
            </a:pPr>
            <a:r>
              <a:rPr lang="en-US" altLang="en-US" dirty="0">
                <a:ea typeface="ＭＳ Ｐゴシック" panose="020B0600070205080204" pitchFamily="34" charset="-128"/>
              </a:rPr>
              <a:t>A set of targeted site users</a:t>
            </a:r>
          </a:p>
          <a:p>
            <a:pPr marL="0" indent="0">
              <a:spcAft>
                <a:spcPts val="600"/>
              </a:spcAft>
              <a:buNone/>
            </a:pPr>
            <a:r>
              <a:rPr lang="en-US" altLang="en-US" dirty="0">
                <a:ea typeface="ＭＳ Ｐゴシック" panose="020B0600070205080204" pitchFamily="34" charset="-128"/>
              </a:rPr>
              <a:t>Designers cannot intelligently think about design until above is known</a:t>
            </a:r>
          </a:p>
          <a:p>
            <a:pPr marL="0" indent="0">
              <a:spcAft>
                <a:spcPts val="600"/>
              </a:spcAft>
              <a:buNone/>
            </a:pPr>
            <a:r>
              <a:rPr lang="en-US" altLang="en-US" dirty="0">
                <a:ea typeface="ＭＳ Ｐゴシック" panose="020B0600070205080204" pitchFamily="34" charset="-128"/>
              </a:rPr>
              <a:t>Designers generally don’t determine above, but can assist in determination</a:t>
            </a:r>
          </a:p>
          <a:p>
            <a:pPr marL="457200" lvl="1" indent="0">
              <a:spcAft>
                <a:spcPts val="600"/>
              </a:spcAft>
              <a:buNone/>
            </a:pPr>
            <a:r>
              <a:rPr lang="en-US" altLang="en-US" dirty="0">
                <a:ea typeface="ＭＳ Ｐゴシック" panose="020B0600070205080204" pitchFamily="34" charset="-128"/>
              </a:rPr>
              <a:t>Designers should question client for needed info</a:t>
            </a:r>
          </a:p>
          <a:p>
            <a:pPr marL="457200" lvl="1" indent="0">
              <a:spcAft>
                <a:spcPts val="600"/>
              </a:spcAft>
              <a:buNone/>
            </a:pPr>
            <a:r>
              <a:rPr lang="en-US" altLang="en-US" dirty="0">
                <a:ea typeface="ＭＳ Ｐゴシック" panose="020B0600070205080204" pitchFamily="34" charset="-128"/>
              </a:rPr>
              <a:t>Often necessary to educate client about best way to proceed and why</a:t>
            </a:r>
          </a:p>
          <a:p>
            <a:pPr marL="0" indent="0">
              <a:spcAft>
                <a:spcPts val="600"/>
              </a:spcAft>
              <a:buNone/>
            </a:pPr>
            <a:r>
              <a:rPr lang="en-US" altLang="en-US" dirty="0">
                <a:ea typeface="ＭＳ Ｐゴシック" panose="020B0600070205080204" pitchFamily="34" charset="-128"/>
              </a:rPr>
              <a:t>If no understanding and agreement initially, project will fail or require a lot of later rework</a:t>
            </a:r>
          </a:p>
        </p:txBody>
      </p:sp>
      <p:pic>
        <p:nvPicPr>
          <p:cNvPr id="5" name="Picture 4" descr="Icon&#10;&#10;Description automatically generated">
            <a:extLst>
              <a:ext uri="{FF2B5EF4-FFF2-40B4-BE49-F238E27FC236}">
                <a16:creationId xmlns:a16="http://schemas.microsoft.com/office/drawing/2014/main" id="{A91C5A9B-5B31-4445-8164-BA164561FE3B}"/>
              </a:ext>
            </a:extLst>
          </p:cNvPr>
          <p:cNvPicPr>
            <a:picLocks noChangeAspect="1"/>
          </p:cNvPicPr>
          <p:nvPr/>
        </p:nvPicPr>
        <p:blipFill>
          <a:blip r:embed="rId3"/>
          <a:stretch>
            <a:fillRect/>
          </a:stretch>
        </p:blipFill>
        <p:spPr>
          <a:xfrm>
            <a:off x="563963" y="1774002"/>
            <a:ext cx="359664" cy="365760"/>
          </a:xfrm>
          <a:prstGeom prst="rect">
            <a:avLst/>
          </a:prstGeom>
        </p:spPr>
      </p:pic>
      <p:pic>
        <p:nvPicPr>
          <p:cNvPr id="7" name="Picture 6">
            <a:extLst>
              <a:ext uri="{FF2B5EF4-FFF2-40B4-BE49-F238E27FC236}">
                <a16:creationId xmlns:a16="http://schemas.microsoft.com/office/drawing/2014/main" id="{AF0361E4-B8E7-4527-B967-E61909705F9B}"/>
              </a:ext>
            </a:extLst>
          </p:cNvPr>
          <p:cNvPicPr>
            <a:picLocks noChangeAspect="1"/>
          </p:cNvPicPr>
          <p:nvPr/>
        </p:nvPicPr>
        <p:blipFill>
          <a:blip r:embed="rId4"/>
          <a:stretch>
            <a:fillRect/>
          </a:stretch>
        </p:blipFill>
        <p:spPr>
          <a:xfrm>
            <a:off x="553564" y="2202757"/>
            <a:ext cx="370063" cy="365760"/>
          </a:xfrm>
          <a:prstGeom prst="rect">
            <a:avLst/>
          </a:prstGeom>
        </p:spPr>
      </p:pic>
    </p:spTree>
    <p:extLst>
      <p:ext uri="{BB962C8B-B14F-4D97-AF65-F5344CB8AC3E}">
        <p14:creationId xmlns:p14="http://schemas.microsoft.com/office/powerpoint/2010/main" val="4761705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altLang="en-US" sz="4000" dirty="0">
                <a:ea typeface="ＭＳ Ｐゴシック" panose="020B0600070205080204" pitchFamily="34" charset="-128"/>
              </a:rPr>
              <a:t>Site Mission Statement</a:t>
            </a:r>
          </a:p>
        </p:txBody>
      </p:sp>
      <p:sp>
        <p:nvSpPr>
          <p:cNvPr id="12291" name="Rectangle 3"/>
          <p:cNvSpPr>
            <a:spLocks noGrp="1" noChangeArrowheads="1"/>
          </p:cNvSpPr>
          <p:nvPr>
            <p:ph idx="1"/>
          </p:nvPr>
        </p:nvSpPr>
        <p:spPr>
          <a:xfrm>
            <a:off x="406400" y="1406525"/>
            <a:ext cx="11277600" cy="4351338"/>
          </a:xfrm>
        </p:spPr>
        <p:txBody>
          <a:bodyPr/>
          <a:lstStyle/>
          <a:p>
            <a:pPr marL="0" indent="0">
              <a:lnSpc>
                <a:spcPct val="90000"/>
              </a:lnSpc>
              <a:spcAft>
                <a:spcPts val="600"/>
              </a:spcAft>
              <a:buNone/>
            </a:pPr>
            <a:r>
              <a:rPr lang="en-US" altLang="en-US" dirty="0">
                <a:ea typeface="ＭＳ Ｐゴシック" panose="020B0600070205080204" pitchFamily="34" charset="-128"/>
              </a:rPr>
              <a:t>What is the owner of the site wanting the web site to accomplish? Why is it being created?</a:t>
            </a:r>
          </a:p>
          <a:p>
            <a:pPr marL="0" indent="0">
              <a:lnSpc>
                <a:spcPct val="90000"/>
              </a:lnSpc>
              <a:spcAft>
                <a:spcPts val="600"/>
              </a:spcAft>
              <a:buNone/>
            </a:pPr>
            <a:r>
              <a:rPr lang="en-US" altLang="en-US" dirty="0">
                <a:ea typeface="ＭＳ Ｐゴシック" panose="020B0600070205080204" pitchFamily="34" charset="-128"/>
              </a:rPr>
              <a:t>Synthesize into a short paragraph--Site Mission Statement</a:t>
            </a:r>
          </a:p>
          <a:p>
            <a:pPr marL="457200" lvl="1" indent="0">
              <a:lnSpc>
                <a:spcPct val="90000"/>
              </a:lnSpc>
              <a:spcAft>
                <a:spcPts val="600"/>
              </a:spcAft>
              <a:buNone/>
            </a:pPr>
            <a:r>
              <a:rPr lang="en-US" altLang="en-US" dirty="0">
                <a:solidFill>
                  <a:srgbClr val="FF0000"/>
                </a:solidFill>
                <a:ea typeface="ＭＳ Ｐゴシック" panose="020B0600070205080204" pitchFamily="34" charset="-128"/>
              </a:rPr>
              <a:t>SuperDog.com</a:t>
            </a:r>
            <a:r>
              <a:rPr lang="en-US" altLang="en-US" dirty="0">
                <a:ea typeface="ＭＳ Ｐゴシック" panose="020B0600070205080204" pitchFamily="34" charset="-128"/>
              </a:rPr>
              <a:t> is the online home of the Super Dog comic character. It is a place for fun-loving people to share in the ongoing adventures of the Super Dog character, comment on events happening in the Super Dog universe, and buy Super Dog merchandise</a:t>
            </a:r>
          </a:p>
          <a:p>
            <a:pPr marL="457200" lvl="1" indent="0">
              <a:lnSpc>
                <a:spcPct val="90000"/>
              </a:lnSpc>
              <a:spcAft>
                <a:spcPts val="600"/>
              </a:spcAft>
              <a:buNone/>
            </a:pPr>
            <a:r>
              <a:rPr lang="en-US" altLang="en-US" dirty="0">
                <a:solidFill>
                  <a:srgbClr val="FF0000"/>
                </a:solidFill>
                <a:ea typeface="ＭＳ Ｐゴシック" panose="020B0600070205080204" pitchFamily="34" charset="-128"/>
              </a:rPr>
              <a:t>BuyANewHouse.com</a:t>
            </a:r>
            <a:r>
              <a:rPr lang="en-US" altLang="en-US" dirty="0">
                <a:ea typeface="ＭＳ Ｐゴシック" panose="020B0600070205080204" pitchFamily="34" charset="-128"/>
              </a:rPr>
              <a:t> is place for people buying and selling a house without a realtor to meet, exchange information, and negotiate a purchase</a:t>
            </a:r>
          </a:p>
        </p:txBody>
      </p:sp>
    </p:spTree>
    <p:extLst>
      <p:ext uri="{BB962C8B-B14F-4D97-AF65-F5344CB8AC3E}">
        <p14:creationId xmlns:p14="http://schemas.microsoft.com/office/powerpoint/2010/main" val="2247412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US" altLang="en-US" sz="4000" dirty="0">
                <a:ea typeface="ＭＳ Ｐゴシック" panose="020B0600070205080204" pitchFamily="34" charset="-128"/>
              </a:rPr>
              <a:t>Formulating a Mission Statement</a:t>
            </a:r>
          </a:p>
        </p:txBody>
      </p:sp>
      <p:sp>
        <p:nvSpPr>
          <p:cNvPr id="14339" name="Rectangle 3"/>
          <p:cNvSpPr>
            <a:spLocks noGrp="1" noChangeArrowheads="1"/>
          </p:cNvSpPr>
          <p:nvPr>
            <p:ph idx="1"/>
          </p:nvPr>
        </p:nvSpPr>
        <p:spPr>
          <a:xfrm>
            <a:off x="495300" y="1393825"/>
            <a:ext cx="10858500" cy="4351338"/>
          </a:xfrm>
        </p:spPr>
        <p:txBody>
          <a:bodyPr/>
          <a:lstStyle/>
          <a:p>
            <a:pPr marL="0" indent="0">
              <a:spcAft>
                <a:spcPts val="1200"/>
              </a:spcAft>
              <a:buNone/>
            </a:pPr>
            <a:r>
              <a:rPr lang="en-US" altLang="en-US" dirty="0">
                <a:ea typeface="ＭＳ Ｐゴシック" panose="020B0600070205080204" pitchFamily="34" charset="-128"/>
              </a:rPr>
              <a:t>Keep in mind: </a:t>
            </a:r>
          </a:p>
          <a:p>
            <a:pPr marL="457200" lvl="1" indent="0">
              <a:spcAft>
                <a:spcPts val="1200"/>
              </a:spcAft>
              <a:buNone/>
            </a:pPr>
            <a:r>
              <a:rPr lang="en-US" altLang="en-US" dirty="0">
                <a:ea typeface="ＭＳ Ｐゴシック" panose="020B0600070205080204" pitchFamily="34" charset="-128"/>
              </a:rPr>
              <a:t>Many companies have established </a:t>
            </a:r>
            <a:r>
              <a:rPr lang="en-US" altLang="en-US" i="1" dirty="0">
                <a:ea typeface="ＭＳ Ｐゴシック" panose="020B0600070205080204" pitchFamily="34" charset="-128"/>
              </a:rPr>
              <a:t>company</a:t>
            </a:r>
            <a:r>
              <a:rPr lang="en-US" altLang="en-US" dirty="0">
                <a:ea typeface="ＭＳ Ｐゴシック" panose="020B0600070205080204" pitchFamily="34" charset="-128"/>
              </a:rPr>
              <a:t> mission statements </a:t>
            </a:r>
          </a:p>
          <a:p>
            <a:pPr marL="457200" lvl="1" indent="0">
              <a:spcAft>
                <a:spcPts val="1200"/>
              </a:spcAft>
              <a:buNone/>
            </a:pPr>
            <a:r>
              <a:rPr lang="en-US" altLang="en-US" dirty="0">
                <a:ea typeface="ＭＳ Ｐゴシック" panose="020B0600070205080204" pitchFamily="34" charset="-128"/>
              </a:rPr>
              <a:t>What we are seeking is </a:t>
            </a:r>
            <a:r>
              <a:rPr lang="en-US" altLang="en-US" dirty="0">
                <a:solidFill>
                  <a:srgbClr val="FF0000"/>
                </a:solidFill>
                <a:ea typeface="ＭＳ Ｐゴシック" panose="020B0600070205080204" pitchFamily="34" charset="-128"/>
              </a:rPr>
              <a:t>different</a:t>
            </a:r>
            <a:r>
              <a:rPr lang="en-US" altLang="en-US" dirty="0">
                <a:ea typeface="ＭＳ Ｐゴシック" panose="020B0600070205080204" pitchFamily="34" charset="-128"/>
              </a:rPr>
              <a:t> from that, although related</a:t>
            </a:r>
          </a:p>
          <a:p>
            <a:pPr marL="457200" lvl="1" indent="0">
              <a:spcAft>
                <a:spcPts val="1200"/>
              </a:spcAft>
              <a:buNone/>
            </a:pPr>
            <a:r>
              <a:rPr lang="en-US" altLang="en-US" dirty="0">
                <a:ea typeface="ＭＳ Ｐゴシック" panose="020B0600070205080204" pitchFamily="34" charset="-128"/>
              </a:rPr>
              <a:t>We want to know the mission of this </a:t>
            </a:r>
            <a:r>
              <a:rPr lang="en-US" altLang="en-US" i="1" dirty="0">
                <a:solidFill>
                  <a:srgbClr val="FF0000"/>
                </a:solidFill>
                <a:ea typeface="ＭＳ Ｐゴシック" panose="020B0600070205080204" pitchFamily="34" charset="-128"/>
              </a:rPr>
              <a:t>site</a:t>
            </a:r>
            <a:r>
              <a:rPr lang="en-US" altLang="en-US" dirty="0">
                <a:solidFill>
                  <a:srgbClr val="FF0000"/>
                </a:solidFill>
                <a:ea typeface="ＭＳ Ｐゴシック" panose="020B0600070205080204" pitchFamily="34" charset="-128"/>
              </a:rPr>
              <a:t> </a:t>
            </a:r>
            <a:r>
              <a:rPr lang="en-US" altLang="en-US" dirty="0">
                <a:ea typeface="ＭＳ Ｐゴシック" panose="020B0600070205080204" pitchFamily="34" charset="-128"/>
              </a:rPr>
              <a:t>not the overall company</a:t>
            </a:r>
          </a:p>
          <a:p>
            <a:pPr marL="0" indent="0">
              <a:spcAft>
                <a:spcPts val="1200"/>
              </a:spcAft>
              <a:buNone/>
            </a:pPr>
            <a:r>
              <a:rPr lang="en-US" altLang="en-US" dirty="0">
                <a:ea typeface="ＭＳ Ｐゴシック" panose="020B0600070205080204" pitchFamily="34" charset="-128"/>
              </a:rPr>
              <a:t>Once a general goal statement for site is established, mission statement can go on to discuss key components to be a part of the site</a:t>
            </a:r>
          </a:p>
        </p:txBody>
      </p:sp>
    </p:spTree>
    <p:extLst>
      <p:ext uri="{BB962C8B-B14F-4D97-AF65-F5344CB8AC3E}">
        <p14:creationId xmlns:p14="http://schemas.microsoft.com/office/powerpoint/2010/main" val="39957782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eaLnBrk="1" hangingPunct="1"/>
            <a:r>
              <a:rPr lang="en-US" altLang="en-US" sz="4000" dirty="0">
                <a:ea typeface="ＭＳ Ｐゴシック" panose="020B0600070205080204" pitchFamily="34" charset="-128"/>
              </a:rPr>
              <a:t>In Class Exercise</a:t>
            </a:r>
          </a:p>
        </p:txBody>
      </p:sp>
      <p:sp>
        <p:nvSpPr>
          <p:cNvPr id="3" name="Content Placeholder 2"/>
          <p:cNvSpPr>
            <a:spLocks noGrp="1"/>
          </p:cNvSpPr>
          <p:nvPr>
            <p:ph idx="1"/>
          </p:nvPr>
        </p:nvSpPr>
        <p:spPr/>
        <p:txBody>
          <a:bodyPr/>
          <a:lstStyle/>
          <a:p>
            <a:pPr marL="0" indent="0">
              <a:spcAft>
                <a:spcPts val="1200"/>
              </a:spcAft>
              <a:buNone/>
            </a:pPr>
            <a:r>
              <a:rPr lang="en-US" altLang="en-US" dirty="0">
                <a:ea typeface="ＭＳ Ｐゴシック" panose="020B0600070205080204" pitchFamily="34" charset="-128"/>
              </a:rPr>
              <a:t>Assume you were in charge of the ETSU Web Site.  Work with a neighbor to create a mission statement for your site </a:t>
            </a:r>
          </a:p>
          <a:p>
            <a:pPr marL="0" indent="0">
              <a:spcAft>
                <a:spcPts val="1200"/>
              </a:spcAft>
              <a:buNone/>
            </a:pPr>
            <a:r>
              <a:rPr lang="en-US" altLang="en-US" dirty="0">
                <a:ea typeface="ＭＳ Ｐゴシック" panose="020B0600070205080204" pitchFamily="34" charset="-128"/>
              </a:rPr>
              <a:t>Begin by putting together a </a:t>
            </a:r>
            <a:r>
              <a:rPr lang="en-US" altLang="en-US" dirty="0">
                <a:solidFill>
                  <a:srgbClr val="FF0000"/>
                </a:solidFill>
                <a:ea typeface="ＭＳ Ｐゴシック" panose="020B0600070205080204" pitchFamily="34" charset="-128"/>
              </a:rPr>
              <a:t>2 sentence </a:t>
            </a:r>
            <a:r>
              <a:rPr lang="en-US" altLang="en-US" dirty="0">
                <a:ea typeface="ＭＳ Ｐゴシック" panose="020B0600070205080204" pitchFamily="34" charset="-128"/>
              </a:rPr>
              <a:t>(or so) general goal statement, and the follow that up with at least </a:t>
            </a:r>
            <a:r>
              <a:rPr lang="en-US" altLang="en-US" dirty="0">
                <a:solidFill>
                  <a:srgbClr val="FF0000"/>
                </a:solidFill>
                <a:ea typeface="ＭＳ Ｐゴシック" panose="020B0600070205080204" pitchFamily="34" charset="-128"/>
              </a:rPr>
              <a:t>4 site components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445403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a:ea typeface="ＭＳ Ｐゴシック" panose="020B0600070205080204" pitchFamily="34" charset="-128"/>
              </a:rPr>
              <a:t>Importance of Site Mission Statement</a:t>
            </a:r>
          </a:p>
        </p:txBody>
      </p:sp>
      <p:sp>
        <p:nvSpPr>
          <p:cNvPr id="20483" name="Content Placeholder 2"/>
          <p:cNvSpPr>
            <a:spLocks noGrp="1"/>
          </p:cNvSpPr>
          <p:nvPr>
            <p:ph idx="1"/>
          </p:nvPr>
        </p:nvSpPr>
        <p:spPr>
          <a:xfrm>
            <a:off x="838200" y="1368425"/>
            <a:ext cx="11214100" cy="4351338"/>
          </a:xfrm>
        </p:spPr>
        <p:txBody>
          <a:bodyPr/>
          <a:lstStyle/>
          <a:p>
            <a:pPr marL="0" indent="0">
              <a:spcAft>
                <a:spcPts val="600"/>
              </a:spcAft>
              <a:buNone/>
            </a:pPr>
            <a:r>
              <a:rPr lang="en-US" altLang="en-US" dirty="0">
                <a:ea typeface="ＭＳ Ｐゴシック" panose="020B0600070205080204" pitchFamily="34" charset="-128"/>
              </a:rPr>
              <a:t>Site Mission Statement defines the target we're trying to hit as a designer</a:t>
            </a:r>
          </a:p>
          <a:p>
            <a:pPr marL="0" indent="0">
              <a:spcAft>
                <a:spcPts val="600"/>
              </a:spcAft>
              <a:buNone/>
            </a:pPr>
            <a:r>
              <a:rPr lang="en-US" altLang="en-US" dirty="0">
                <a:ea typeface="ＭＳ Ｐゴシック" panose="020B0600070205080204" pitchFamily="34" charset="-128"/>
              </a:rPr>
              <a:t>Site created must </a:t>
            </a:r>
            <a:r>
              <a:rPr lang="en-US" altLang="en-US" b="1" dirty="0">
                <a:solidFill>
                  <a:srgbClr val="FF0000"/>
                </a:solidFill>
                <a:ea typeface="ＭＳ Ｐゴシック" panose="020B0600070205080204" pitchFamily="34" charset="-128"/>
              </a:rPr>
              <a:t>fit</a:t>
            </a:r>
            <a:r>
              <a:rPr lang="en-US" altLang="en-US" dirty="0">
                <a:solidFill>
                  <a:srgbClr val="FF0000"/>
                </a:solidFill>
                <a:ea typeface="ＭＳ Ｐゴシック" panose="020B0600070205080204" pitchFamily="34" charset="-128"/>
              </a:rPr>
              <a:t> </a:t>
            </a:r>
            <a:r>
              <a:rPr lang="en-US" altLang="en-US" dirty="0">
                <a:ea typeface="ＭＳ Ｐゴシック" panose="020B0600070205080204" pitchFamily="34" charset="-128"/>
              </a:rPr>
              <a:t>the mission</a:t>
            </a:r>
          </a:p>
          <a:p>
            <a:pPr marL="0" indent="0">
              <a:spcAft>
                <a:spcPts val="600"/>
              </a:spcAft>
              <a:buNone/>
            </a:pPr>
            <a:r>
              <a:rPr lang="en-US" altLang="en-US" dirty="0">
                <a:ea typeface="ＭＳ Ｐゴシック" panose="020B0600070205080204" pitchFamily="34" charset="-128"/>
              </a:rPr>
              <a:t>Designer and customer must have unified understanding of what is to be accomplished</a:t>
            </a:r>
          </a:p>
        </p:txBody>
      </p:sp>
      <p:grpSp>
        <p:nvGrpSpPr>
          <p:cNvPr id="2" name="Group 1"/>
          <p:cNvGrpSpPr/>
          <p:nvPr/>
        </p:nvGrpSpPr>
        <p:grpSpPr>
          <a:xfrm>
            <a:off x="2023508" y="2922409"/>
            <a:ext cx="3004935" cy="2819399"/>
            <a:chOff x="1905001" y="3810001"/>
            <a:chExt cx="3004935" cy="2819399"/>
          </a:xfrm>
        </p:grpSpPr>
        <p:pic>
          <p:nvPicPr>
            <p:cNvPr id="46082" name="Picture 2" descr="C:\Documents and Settings\pittares\Local Settings\Temporary Internet Files\Content.IE5\4LGE313J\MCBS01705_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1" y="4179888"/>
              <a:ext cx="2429099"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793923" y="3810001"/>
              <a:ext cx="1116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r>
                <a:rPr lang="en-US" altLang="en-US" dirty="0"/>
                <a:t>I want…</a:t>
              </a:r>
            </a:p>
          </p:txBody>
        </p:sp>
        <p:pic>
          <p:nvPicPr>
            <p:cNvPr id="46084" name="Picture 4" descr="C:\Documents and Settings\pittares\Local Settings\Temporary Internet Files\Content.IE5\VP9LJ0HQ\MCj0413474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3647" y="4367213"/>
              <a:ext cx="12080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p:cNvGrpSpPr/>
          <p:nvPr/>
        </p:nvGrpSpPr>
        <p:grpSpPr>
          <a:xfrm>
            <a:off x="6239164" y="2963508"/>
            <a:ext cx="3167514" cy="2861026"/>
            <a:chOff x="5278141" y="3810002"/>
            <a:chExt cx="3167514" cy="2861026"/>
          </a:xfrm>
        </p:grpSpPr>
        <p:pic>
          <p:nvPicPr>
            <p:cNvPr id="46083" name="Picture 3" descr="C:\Documents and Settings\pittares\Local Settings\Temporary Internet Files\Content.IE5\79SWN3IK\MCj0434389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3750" y="3994944"/>
              <a:ext cx="2231905" cy="267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5278141" y="3810002"/>
              <a:ext cx="1449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r>
                <a:rPr lang="en-US" altLang="en-US" dirty="0"/>
                <a:t>He wants…</a:t>
              </a:r>
            </a:p>
          </p:txBody>
        </p:sp>
        <p:pic>
          <p:nvPicPr>
            <p:cNvPr id="46086" name="Picture 6" descr="C:\Documents and Settings\pittares\Local Settings\Temporary Internet Files\Content.IE5\Z4FWSV8V\MCj0388726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5250" y="4332109"/>
              <a:ext cx="1292156" cy="39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354026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a:ea typeface="ＭＳ Ｐゴシック" panose="020B0600070205080204" pitchFamily="34" charset="-128"/>
              </a:rPr>
              <a:t>Importance of Site Mission Statement</a:t>
            </a:r>
          </a:p>
        </p:txBody>
      </p:sp>
      <p:sp>
        <p:nvSpPr>
          <p:cNvPr id="20483" name="Content Placeholder 2"/>
          <p:cNvSpPr>
            <a:spLocks noGrp="1"/>
          </p:cNvSpPr>
          <p:nvPr>
            <p:ph idx="1"/>
          </p:nvPr>
        </p:nvSpPr>
        <p:spPr>
          <a:xfrm>
            <a:off x="838200" y="1690688"/>
            <a:ext cx="11214100" cy="507205"/>
          </a:xfrm>
        </p:spPr>
        <p:txBody>
          <a:bodyPr>
            <a:normAutofit fontScale="92500" lnSpcReduction="10000"/>
          </a:bodyPr>
          <a:lstStyle/>
          <a:p>
            <a:pPr marL="0" indent="0">
              <a:spcAft>
                <a:spcPts val="600"/>
              </a:spcAft>
              <a:buNone/>
            </a:pPr>
            <a:r>
              <a:rPr lang="en-US" altLang="en-US" dirty="0">
                <a:ea typeface="ＭＳ Ｐゴシック" panose="020B0600070205080204" pitchFamily="34" charset="-128"/>
              </a:rPr>
              <a:t>Helps protect you from ‘mission-creep,’ also known as ‘requirements creep’</a:t>
            </a:r>
          </a:p>
          <a:p>
            <a:pPr marL="0" indent="0">
              <a:spcAft>
                <a:spcPts val="600"/>
              </a:spcAft>
              <a:buNone/>
            </a:pPr>
            <a:endParaRPr lang="en-US" altLang="en-US" dirty="0">
              <a:ea typeface="ＭＳ Ｐゴシック" panose="020B0600070205080204" pitchFamily="34" charset="-128"/>
            </a:endParaRPr>
          </a:p>
        </p:txBody>
      </p:sp>
      <p:sp>
        <p:nvSpPr>
          <p:cNvPr id="4" name="Rectangle 3">
            <a:extLst>
              <a:ext uri="{FF2B5EF4-FFF2-40B4-BE49-F238E27FC236}">
                <a16:creationId xmlns:a16="http://schemas.microsoft.com/office/drawing/2014/main" id="{93DA7598-5CF0-4946-804D-6CAC6527F3A1}"/>
              </a:ext>
            </a:extLst>
          </p:cNvPr>
          <p:cNvSpPr/>
          <p:nvPr/>
        </p:nvSpPr>
        <p:spPr>
          <a:xfrm>
            <a:off x="3134360" y="2722880"/>
            <a:ext cx="5029200" cy="22961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orbel Light" panose="020B0303020204020204" pitchFamily="34" charset="0"/>
                <a:cs typeface="Courier New" panose="02070309020205020404" pitchFamily="49" charset="0"/>
              </a:rPr>
              <a:t>“ I know we agreed on this, but wouldn’t it be nice if it also…”</a:t>
            </a:r>
            <a:endParaRPr lang="en-US" b="1" dirty="0">
              <a:latin typeface="Corbel Light" panose="020B0303020204020204" pitchFamily="34" charset="0"/>
            </a:endParaRPr>
          </a:p>
        </p:txBody>
      </p:sp>
    </p:spTree>
    <p:extLst>
      <p:ext uri="{BB962C8B-B14F-4D97-AF65-F5344CB8AC3E}">
        <p14:creationId xmlns:p14="http://schemas.microsoft.com/office/powerpoint/2010/main" val="4280094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a:ea typeface="ＭＳ Ｐゴシック" panose="020B0600070205080204" pitchFamily="34" charset="-128"/>
              </a:rPr>
              <a:t>Importance of Site Mission Statement</a:t>
            </a:r>
          </a:p>
        </p:txBody>
      </p:sp>
      <p:sp>
        <p:nvSpPr>
          <p:cNvPr id="20483" name="Content Placeholder 2"/>
          <p:cNvSpPr>
            <a:spLocks noGrp="1"/>
          </p:cNvSpPr>
          <p:nvPr>
            <p:ph idx="1"/>
          </p:nvPr>
        </p:nvSpPr>
        <p:spPr>
          <a:xfrm>
            <a:off x="838200" y="1690688"/>
            <a:ext cx="11214100" cy="1032192"/>
          </a:xfrm>
        </p:spPr>
        <p:txBody>
          <a:bodyPr>
            <a:normAutofit fontScale="92500" lnSpcReduction="10000"/>
          </a:bodyPr>
          <a:lstStyle/>
          <a:p>
            <a:pPr marL="0" indent="0">
              <a:spcAft>
                <a:spcPts val="600"/>
              </a:spcAft>
              <a:buNone/>
            </a:pPr>
            <a:r>
              <a:rPr lang="en-US" altLang="en-US" dirty="0">
                <a:ea typeface="ＭＳ Ｐゴシック" panose="020B0600070205080204" pitchFamily="34" charset="-128"/>
              </a:rPr>
              <a:t>Again, we’re looking at commercial website design</a:t>
            </a:r>
          </a:p>
          <a:p>
            <a:pPr marL="0" indent="0">
              <a:spcAft>
                <a:spcPts val="600"/>
              </a:spcAft>
              <a:buNone/>
            </a:pPr>
            <a:r>
              <a:rPr lang="en-US" altLang="en-US" dirty="0">
                <a:ea typeface="ＭＳ Ｐゴシック" panose="020B0600070205080204" pitchFamily="34" charset="-128"/>
              </a:rPr>
              <a:t>As with any other endeavor, it’s important to C-Y-A</a:t>
            </a:r>
          </a:p>
          <a:p>
            <a:pPr marL="0" indent="0">
              <a:spcAft>
                <a:spcPts val="600"/>
              </a:spcAft>
              <a:buNone/>
            </a:pPr>
            <a:endParaRPr lang="en-US" altLang="en-US" dirty="0">
              <a:ea typeface="ＭＳ Ｐゴシック" panose="020B0600070205080204" pitchFamily="34" charset="-128"/>
            </a:endParaRPr>
          </a:p>
        </p:txBody>
      </p:sp>
      <p:sp>
        <p:nvSpPr>
          <p:cNvPr id="4" name="Rectangle 3">
            <a:extLst>
              <a:ext uri="{FF2B5EF4-FFF2-40B4-BE49-F238E27FC236}">
                <a16:creationId xmlns:a16="http://schemas.microsoft.com/office/drawing/2014/main" id="{93DA7598-5CF0-4946-804D-6CAC6527F3A1}"/>
              </a:ext>
            </a:extLst>
          </p:cNvPr>
          <p:cNvSpPr/>
          <p:nvPr/>
        </p:nvSpPr>
        <p:spPr>
          <a:xfrm>
            <a:off x="2179320" y="3053081"/>
            <a:ext cx="8255000" cy="22961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Corbel Light" panose="020B0303020204020204" pitchFamily="34" charset="0"/>
                <a:cs typeface="Courier New" panose="02070309020205020404" pitchFamily="49" charset="0"/>
              </a:rPr>
              <a:t>“ If it ain’t wrote down, it didn’t happen”</a:t>
            </a:r>
          </a:p>
          <a:p>
            <a:r>
              <a:rPr lang="en-US" sz="3600" b="1" dirty="0">
                <a:latin typeface="Corbel Light" panose="020B0303020204020204" pitchFamily="34" charset="0"/>
                <a:cs typeface="Courier New" panose="02070309020205020404" pitchFamily="49" charset="0"/>
              </a:rPr>
              <a:t>~ Every cop, lawyer, and judge who ever lived</a:t>
            </a:r>
            <a:endParaRPr lang="en-US" b="1" dirty="0">
              <a:latin typeface="Corbel Light" panose="020B0303020204020204" pitchFamily="34" charset="0"/>
            </a:endParaRPr>
          </a:p>
        </p:txBody>
      </p:sp>
    </p:spTree>
    <p:extLst>
      <p:ext uri="{BB962C8B-B14F-4D97-AF65-F5344CB8AC3E}">
        <p14:creationId xmlns:p14="http://schemas.microsoft.com/office/powerpoint/2010/main" val="24929130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a:t>Summary</a:t>
            </a:r>
          </a:p>
        </p:txBody>
      </p:sp>
      <p:sp>
        <p:nvSpPr>
          <p:cNvPr id="21507" name="Content Placeholder 2"/>
          <p:cNvSpPr>
            <a:spLocks noGrp="1"/>
          </p:cNvSpPr>
          <p:nvPr>
            <p:ph idx="1"/>
          </p:nvPr>
        </p:nvSpPr>
        <p:spPr>
          <a:xfrm>
            <a:off x="838200" y="1495687"/>
            <a:ext cx="10515600" cy="4351338"/>
          </a:xfrm>
        </p:spPr>
        <p:txBody>
          <a:bodyPr/>
          <a:lstStyle/>
          <a:p>
            <a:pPr marL="0" indent="0">
              <a:buNone/>
            </a:pPr>
            <a:r>
              <a:rPr lang="en-US" dirty="0"/>
              <a:t>Structural tags</a:t>
            </a:r>
          </a:p>
          <a:p>
            <a:pPr marL="457200" lvl="1" indent="0">
              <a:buNone/>
            </a:pPr>
            <a:r>
              <a:rPr lang="en-US" dirty="0">
                <a:latin typeface="Courier New" panose="02070309020205020404" pitchFamily="49" charset="0"/>
                <a:cs typeface="Courier New" panose="02070309020205020404" pitchFamily="49" charset="0"/>
              </a:rPr>
              <a:t>&lt;p&gt;&lt;/p&gt;</a:t>
            </a:r>
          </a:p>
          <a:p>
            <a:pPr marL="457200" lvl="1" indent="0">
              <a:buNone/>
            </a:pP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br</a:t>
            </a:r>
            <a:r>
              <a:rPr lang="en-US" dirty="0">
                <a:latin typeface="Courier New" panose="02070309020205020404" pitchFamily="49" charset="0"/>
                <a:cs typeface="Courier New" panose="02070309020205020404" pitchFamily="49" charset="0"/>
              </a:rPr>
              <a:t> /&gt;</a:t>
            </a:r>
          </a:p>
          <a:p>
            <a:pPr marL="457200" lvl="1" indent="0">
              <a:buNone/>
            </a:pP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hr</a:t>
            </a:r>
            <a:r>
              <a:rPr lang="en-US" dirty="0">
                <a:latin typeface="Courier New" panose="02070309020205020404" pitchFamily="49" charset="0"/>
                <a:cs typeface="Courier New" panose="02070309020205020404" pitchFamily="49" charset="0"/>
              </a:rPr>
              <a:t> /&gt;</a:t>
            </a:r>
          </a:p>
          <a:p>
            <a:pPr marL="457200" lvl="1" indent="0">
              <a:buNone/>
            </a:pPr>
            <a:r>
              <a:rPr lang="en-US" dirty="0">
                <a:latin typeface="Courier New" panose="02070309020205020404" pitchFamily="49" charset="0"/>
                <a:cs typeface="Courier New" panose="02070309020205020404" pitchFamily="49" charset="0"/>
              </a:rPr>
              <a:t>&lt;h</a:t>
            </a:r>
            <a:r>
              <a:rPr lang="en-US" i="1" dirty="0">
                <a:latin typeface="Courier New" panose="02070309020205020404" pitchFamily="49" charset="0"/>
                <a:cs typeface="Courier New" panose="02070309020205020404" pitchFamily="49" charset="0"/>
              </a:rPr>
              <a:t>n</a:t>
            </a:r>
            <a:r>
              <a:rPr lang="en-US" dirty="0">
                <a:latin typeface="Courier New" panose="02070309020205020404" pitchFamily="49" charset="0"/>
                <a:cs typeface="Courier New" panose="02070309020205020404" pitchFamily="49" charset="0"/>
              </a:rPr>
              <a:t>&gt;&lt;/h</a:t>
            </a:r>
            <a:r>
              <a:rPr lang="en-US" i="1" dirty="0">
                <a:latin typeface="Courier New" panose="02070309020205020404" pitchFamily="49" charset="0"/>
                <a:cs typeface="Courier New" panose="02070309020205020404" pitchFamily="49" charset="0"/>
              </a:rPr>
              <a:t>n</a:t>
            </a:r>
            <a:r>
              <a:rPr lang="en-US" dirty="0">
                <a:latin typeface="Courier New" panose="02070309020205020404" pitchFamily="49" charset="0"/>
                <a:cs typeface="Courier New" panose="02070309020205020404" pitchFamily="49" charset="0"/>
              </a:rPr>
              <a:t>&gt; </a:t>
            </a:r>
            <a:r>
              <a:rPr lang="en-US" dirty="0"/>
              <a:t>(</a:t>
            </a:r>
            <a:r>
              <a:rPr lang="en-US" i="1" dirty="0"/>
              <a:t>n</a:t>
            </a:r>
            <a:r>
              <a:rPr lang="en-US" dirty="0"/>
              <a:t> = 1, 2, 3, 4, 5, or 6)</a:t>
            </a:r>
          </a:p>
          <a:p>
            <a:pPr marL="0" indent="0">
              <a:buNone/>
            </a:pPr>
            <a:r>
              <a:rPr lang="en-US" dirty="0"/>
              <a:t>Format tags</a:t>
            </a:r>
          </a:p>
          <a:p>
            <a:pPr marL="457200" lvl="1" indent="0">
              <a:buNone/>
            </a:pPr>
            <a:r>
              <a:rPr lang="en-US" dirty="0">
                <a:latin typeface="Courier New" panose="02070309020205020404" pitchFamily="49" charset="0"/>
                <a:cs typeface="Courier New" panose="02070309020205020404" pitchFamily="49" charset="0"/>
              </a:rPr>
              <a:t>&lt;strong&gt;&lt;/strong&gt;</a:t>
            </a:r>
          </a:p>
          <a:p>
            <a:pPr marL="457200" lvl="1" indent="0">
              <a:buNone/>
            </a:pPr>
            <a:r>
              <a:rPr lang="en-US" dirty="0">
                <a:latin typeface="Courier New" panose="02070309020205020404" pitchFamily="49" charset="0"/>
                <a:cs typeface="Courier New" panose="02070309020205020404" pitchFamily="49" charset="0"/>
              </a:rPr>
              <a:t>&lt;em&gt;&lt;/em&gt;</a:t>
            </a:r>
          </a:p>
          <a:p>
            <a:pPr marL="457200" lvl="1" indent="0">
              <a:buNone/>
            </a:pPr>
            <a:r>
              <a:rPr lang="en-US" dirty="0">
                <a:latin typeface="Courier New" panose="02070309020205020404" pitchFamily="49" charset="0"/>
                <a:cs typeface="Courier New" panose="02070309020205020404" pitchFamily="49" charset="0"/>
              </a:rPr>
              <a:t>&lt;blockquote&gt;&lt;/blockquote&gt;</a:t>
            </a:r>
          </a:p>
          <a:p>
            <a:pPr lvl="1"/>
            <a:endParaRPr lang="en-US" dirty="0"/>
          </a:p>
          <a:p>
            <a:endParaRPr lang="en-US" dirty="0"/>
          </a:p>
        </p:txBody>
      </p:sp>
    </p:spTree>
    <p:extLst>
      <p:ext uri="{BB962C8B-B14F-4D97-AF65-F5344CB8AC3E}">
        <p14:creationId xmlns:p14="http://schemas.microsoft.com/office/powerpoint/2010/main" val="33166073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a:t>Summary</a:t>
            </a:r>
            <a:endParaRPr lang="en-US" sz="4000" b="1" dirty="0">
              <a:effectLst>
                <a:outerShdw blurRad="38100" dist="38100" dir="2700000" algn="tl">
                  <a:srgbClr val="000000">
                    <a:alpha val="43137"/>
                  </a:srgbClr>
                </a:outerShdw>
              </a:effectLst>
            </a:endParaRPr>
          </a:p>
        </p:txBody>
      </p:sp>
      <p:sp>
        <p:nvSpPr>
          <p:cNvPr id="21507" name="Content Placeholder 2"/>
          <p:cNvSpPr>
            <a:spLocks noGrp="1"/>
          </p:cNvSpPr>
          <p:nvPr>
            <p:ph idx="1"/>
          </p:nvPr>
        </p:nvSpPr>
        <p:spPr/>
        <p:txBody>
          <a:bodyPr/>
          <a:lstStyle/>
          <a:p>
            <a:pPr marL="0" indent="0">
              <a:spcAft>
                <a:spcPts val="600"/>
              </a:spcAft>
              <a:buNone/>
            </a:pPr>
            <a:r>
              <a:rPr lang="en-US" sz="3200" dirty="0"/>
              <a:t>Nesting tags</a:t>
            </a:r>
          </a:p>
          <a:p>
            <a:pPr marL="0" indent="0">
              <a:spcAft>
                <a:spcPts val="600"/>
              </a:spcAft>
              <a:buNone/>
            </a:pPr>
            <a:r>
              <a:rPr lang="en-US" sz="3200" dirty="0"/>
              <a:t>Special characters</a:t>
            </a:r>
          </a:p>
          <a:p>
            <a:pPr marL="0" indent="0">
              <a:spcAft>
                <a:spcPts val="600"/>
              </a:spcAft>
              <a:buNone/>
            </a:pPr>
            <a:r>
              <a:rPr lang="en-US" sz="3200" dirty="0"/>
              <a:t>Lists</a:t>
            </a:r>
          </a:p>
          <a:p>
            <a:pPr marL="457200" lvl="1" indent="0">
              <a:spcAft>
                <a:spcPts val="600"/>
              </a:spcAft>
              <a:buNone/>
            </a:pPr>
            <a:r>
              <a:rPr lang="en-US" sz="2800" dirty="0"/>
              <a:t>Ordered</a:t>
            </a:r>
          </a:p>
          <a:p>
            <a:pPr marL="457200" lvl="1" indent="0">
              <a:spcAft>
                <a:spcPts val="600"/>
              </a:spcAft>
              <a:buNone/>
            </a:pPr>
            <a:r>
              <a:rPr lang="en-US" sz="2800" dirty="0"/>
              <a:t>Unordered</a:t>
            </a:r>
          </a:p>
          <a:p>
            <a:pPr marL="457200" lvl="1" indent="0">
              <a:spcAft>
                <a:spcPts val="600"/>
              </a:spcAft>
              <a:buNone/>
            </a:pPr>
            <a:r>
              <a:rPr lang="en-US" sz="2800" dirty="0"/>
              <a:t>Definition</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1890010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a:t>Summary</a:t>
            </a:r>
            <a:endParaRPr lang="en-US" sz="4000" b="1" dirty="0">
              <a:effectLst>
                <a:outerShdw blurRad="38100" dist="38100" dir="2700000" algn="tl">
                  <a:srgbClr val="000000">
                    <a:alpha val="43137"/>
                  </a:srgbClr>
                </a:outerShdw>
              </a:effectLst>
            </a:endParaRPr>
          </a:p>
        </p:txBody>
      </p:sp>
      <p:sp>
        <p:nvSpPr>
          <p:cNvPr id="21507" name="Content Placeholder 2"/>
          <p:cNvSpPr>
            <a:spLocks noGrp="1"/>
          </p:cNvSpPr>
          <p:nvPr>
            <p:ph idx="1"/>
          </p:nvPr>
        </p:nvSpPr>
        <p:spPr/>
        <p:txBody>
          <a:bodyPr/>
          <a:lstStyle/>
          <a:p>
            <a:pPr marL="0" indent="0">
              <a:spcAft>
                <a:spcPts val="600"/>
              </a:spcAft>
              <a:buNone/>
            </a:pPr>
            <a:r>
              <a:rPr lang="en-US" sz="3200" dirty="0"/>
              <a:t>The Web Design Lifecycle represents a methodology of best practice steps to guide developers through the creation and maintenance of a web site</a:t>
            </a:r>
          </a:p>
          <a:p>
            <a:pPr marL="0" indent="0">
              <a:spcAft>
                <a:spcPts val="600"/>
              </a:spcAft>
              <a:buNone/>
            </a:pPr>
            <a:r>
              <a:rPr lang="en-US" sz="3200" dirty="0"/>
              <a:t>The WDLC is an iterative (cyclic) process that helps ensure success of the project</a:t>
            </a:r>
            <a:endParaRPr lang="en-US" sz="2800"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047880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defRPr/>
            </a:pPr>
            <a:r>
              <a:rPr lang="en-US" sz="4000" b="1" dirty="0">
                <a:solidFill>
                  <a:srgbClr val="0070C0"/>
                </a:solidFill>
                <a:latin typeface="Courier New" panose="02070309020205020404" pitchFamily="49" charset="0"/>
                <a:cs typeface="Courier New" panose="02070309020205020404" pitchFamily="49" charset="0"/>
              </a:rPr>
              <a:t>&lt;i&gt;</a:t>
            </a:r>
            <a:r>
              <a:rPr lang="en-US" sz="4000" b="1" dirty="0"/>
              <a:t> / </a:t>
            </a:r>
            <a:r>
              <a:rPr lang="en-US" sz="4000" b="1" dirty="0">
                <a:solidFill>
                  <a:srgbClr val="0070C0"/>
                </a:solidFill>
                <a:latin typeface="Courier New" panose="02070309020205020404" pitchFamily="49" charset="0"/>
                <a:cs typeface="Courier New" panose="02070309020205020404" pitchFamily="49" charset="0"/>
              </a:rPr>
              <a:t>&lt;em&gt;</a:t>
            </a:r>
          </a:p>
        </p:txBody>
      </p:sp>
      <p:sp>
        <p:nvSpPr>
          <p:cNvPr id="3075" name="Rectangle 3"/>
          <p:cNvSpPr>
            <a:spLocks noGrp="1" noChangeArrowheads="1"/>
          </p:cNvSpPr>
          <p:nvPr>
            <p:ph idx="1"/>
          </p:nvPr>
        </p:nvSpPr>
        <p:spPr>
          <a:xfrm>
            <a:off x="838200" y="1690688"/>
            <a:ext cx="10515600" cy="4351338"/>
          </a:xfrm>
        </p:spPr>
        <p:txBody>
          <a:bodyPr/>
          <a:lstStyle/>
          <a:p>
            <a:pPr marL="457200" lvl="1" indent="0">
              <a:buNone/>
            </a:pPr>
            <a:endParaRPr lang="en-US" dirty="0"/>
          </a:p>
          <a:p>
            <a:pPr marL="0" indent="0">
              <a:buNone/>
            </a:pPr>
            <a:r>
              <a:rPr lang="en-US" dirty="0"/>
              <a:t>Modifies text, making it appear italic</a:t>
            </a:r>
          </a:p>
          <a:p>
            <a:pPr marL="0" indent="0">
              <a:buNone/>
            </a:pPr>
            <a:endParaRPr lang="en-US" dirty="0"/>
          </a:p>
        </p:txBody>
      </p:sp>
      <p:cxnSp>
        <p:nvCxnSpPr>
          <p:cNvPr id="5" name="Straight Arrow Connector 4">
            <a:extLst>
              <a:ext uri="{FF2B5EF4-FFF2-40B4-BE49-F238E27FC236}">
                <a16:creationId xmlns:a16="http://schemas.microsoft.com/office/drawing/2014/main" id="{3DD7DCD1-986E-4917-9F11-1FE50528C63C}"/>
              </a:ext>
            </a:extLst>
          </p:cNvPr>
          <p:cNvCxnSpPr>
            <a:cxnSpLocks/>
          </p:cNvCxnSpPr>
          <p:nvPr/>
        </p:nvCxnSpPr>
        <p:spPr>
          <a:xfrm>
            <a:off x="6373504" y="3970854"/>
            <a:ext cx="659606" cy="0"/>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Text&#10;&#10;Description automatically generated">
            <a:extLst>
              <a:ext uri="{FF2B5EF4-FFF2-40B4-BE49-F238E27FC236}">
                <a16:creationId xmlns:a16="http://schemas.microsoft.com/office/drawing/2014/main" id="{966C919B-C093-48B1-AD7B-FC332E01F7A8}"/>
              </a:ext>
            </a:extLst>
          </p:cNvPr>
          <p:cNvPicPr>
            <a:picLocks noChangeAspect="1"/>
          </p:cNvPicPr>
          <p:nvPr/>
        </p:nvPicPr>
        <p:blipFill>
          <a:blip r:embed="rId2"/>
          <a:stretch>
            <a:fillRect/>
          </a:stretch>
        </p:blipFill>
        <p:spPr>
          <a:xfrm>
            <a:off x="1308216" y="3328131"/>
            <a:ext cx="4499067" cy="1285447"/>
          </a:xfrm>
          <a:prstGeom prst="rect">
            <a:avLst/>
          </a:prstGeom>
        </p:spPr>
      </p:pic>
      <p:pic>
        <p:nvPicPr>
          <p:cNvPr id="9" name="Picture 8" descr="Text, letter&#10;&#10;Description automatically generated">
            <a:extLst>
              <a:ext uri="{FF2B5EF4-FFF2-40B4-BE49-F238E27FC236}">
                <a16:creationId xmlns:a16="http://schemas.microsoft.com/office/drawing/2014/main" id="{8AFE96D1-28E0-42A3-9C2F-9C9ACBE78C85}"/>
              </a:ext>
            </a:extLst>
          </p:cNvPr>
          <p:cNvPicPr>
            <a:picLocks noChangeAspect="1"/>
          </p:cNvPicPr>
          <p:nvPr/>
        </p:nvPicPr>
        <p:blipFill>
          <a:blip r:embed="rId3"/>
          <a:stretch>
            <a:fillRect/>
          </a:stretch>
        </p:blipFill>
        <p:spPr>
          <a:xfrm>
            <a:off x="7506424" y="3328131"/>
            <a:ext cx="2517331" cy="12854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371439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hart&#10;&#10;Description automatically generated">
            <a:extLst>
              <a:ext uri="{FF2B5EF4-FFF2-40B4-BE49-F238E27FC236}">
                <a16:creationId xmlns:a16="http://schemas.microsoft.com/office/drawing/2014/main" id="{DA76A51F-D463-427D-B560-77A3F5D34EB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3560" y="365760"/>
            <a:ext cx="7795260" cy="5196840"/>
          </a:xfrm>
          <a:prstGeom prst="rect">
            <a:avLst/>
          </a:prstGeom>
        </p:spPr>
      </p:pic>
    </p:spTree>
    <p:extLst>
      <p:ext uri="{BB962C8B-B14F-4D97-AF65-F5344CB8AC3E}">
        <p14:creationId xmlns:p14="http://schemas.microsoft.com/office/powerpoint/2010/main" val="8639699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a:t>Lecture Quiz</a:t>
            </a:r>
            <a:endParaRPr lang="en-US" sz="4000" b="1" dirty="0">
              <a:effectLst>
                <a:outerShdw blurRad="38100" dist="38100" dir="2700000" algn="tl">
                  <a:srgbClr val="000000">
                    <a:alpha val="43137"/>
                  </a:srgbClr>
                </a:outerShdw>
              </a:effectLst>
            </a:endParaRPr>
          </a:p>
        </p:txBody>
      </p:sp>
      <p:sp>
        <p:nvSpPr>
          <p:cNvPr id="21507" name="Content Placeholder 2"/>
          <p:cNvSpPr>
            <a:spLocks noGrp="1"/>
          </p:cNvSpPr>
          <p:nvPr>
            <p:ph idx="1"/>
          </p:nvPr>
        </p:nvSpPr>
        <p:spPr/>
        <p:txBody>
          <a:bodyPr/>
          <a:lstStyle/>
          <a:p>
            <a:pPr marL="0" indent="0">
              <a:spcAft>
                <a:spcPts val="600"/>
              </a:spcAft>
              <a:buNone/>
            </a:pPr>
            <a:r>
              <a:rPr lang="en-US" sz="3200" dirty="0"/>
              <a:t>1. What do we call &lt;h1&gt;Welcome!&lt;/h1&gt;?</a:t>
            </a:r>
          </a:p>
          <a:p>
            <a:pPr marL="971550" lvl="1" indent="-514350">
              <a:spcAft>
                <a:spcPts val="600"/>
              </a:spcAft>
              <a:buFont typeface="+mj-lt"/>
              <a:buAutoNum type="alphaUcPeriod"/>
            </a:pPr>
            <a:r>
              <a:rPr lang="en-US" dirty="0"/>
              <a:t>Head</a:t>
            </a:r>
          </a:p>
          <a:p>
            <a:pPr marL="971550" lvl="1" indent="-514350">
              <a:spcAft>
                <a:spcPts val="600"/>
              </a:spcAft>
              <a:buFont typeface="+mj-lt"/>
              <a:buAutoNum type="alphaUcPeriod"/>
            </a:pPr>
            <a:r>
              <a:rPr lang="en-US" dirty="0"/>
              <a:t>Header</a:t>
            </a:r>
          </a:p>
          <a:p>
            <a:pPr marL="971550" lvl="1" indent="-514350">
              <a:spcAft>
                <a:spcPts val="600"/>
              </a:spcAft>
              <a:buFont typeface="+mj-lt"/>
              <a:buAutoNum type="alphaUcPeriod"/>
            </a:pPr>
            <a:r>
              <a:rPr lang="en-US" dirty="0"/>
              <a:t>Heading</a:t>
            </a:r>
          </a:p>
          <a:p>
            <a:pPr marL="971550" lvl="1" indent="-514350">
              <a:spcAft>
                <a:spcPts val="600"/>
              </a:spcAft>
              <a:buFont typeface="+mj-lt"/>
              <a:buAutoNum type="alphaUcPeriod"/>
            </a:pPr>
            <a:r>
              <a:rPr lang="en-US" dirty="0"/>
              <a:t>Headstone</a:t>
            </a:r>
          </a:p>
          <a:p>
            <a:pPr marL="971550" lvl="1" indent="-514350">
              <a:spcAft>
                <a:spcPts val="600"/>
              </a:spcAft>
              <a:buFont typeface="+mj-lt"/>
              <a:buAutoNum type="alphaUcPeriod"/>
            </a:pPr>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5581485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a:t>Lecture Quiz</a:t>
            </a:r>
            <a:endParaRPr lang="en-US" sz="4000" b="1" dirty="0">
              <a:effectLst>
                <a:outerShdw blurRad="38100" dist="38100" dir="2700000" algn="tl">
                  <a:srgbClr val="000000">
                    <a:alpha val="43137"/>
                  </a:srgbClr>
                </a:outerShdw>
              </a:effectLst>
            </a:endParaRPr>
          </a:p>
        </p:txBody>
      </p:sp>
      <p:sp>
        <p:nvSpPr>
          <p:cNvPr id="21507" name="Content Placeholder 2"/>
          <p:cNvSpPr>
            <a:spLocks noGrp="1"/>
          </p:cNvSpPr>
          <p:nvPr>
            <p:ph idx="1"/>
          </p:nvPr>
        </p:nvSpPr>
        <p:spPr/>
        <p:txBody>
          <a:bodyPr/>
          <a:lstStyle/>
          <a:p>
            <a:pPr marL="0" indent="0">
              <a:spcAft>
                <a:spcPts val="600"/>
              </a:spcAft>
              <a:buNone/>
            </a:pPr>
            <a:r>
              <a:rPr lang="en-US" sz="3200" dirty="0"/>
              <a:t>2. Display-wise, what is the difference between </a:t>
            </a:r>
            <a:r>
              <a:rPr lang="en-US" sz="3200" dirty="0">
                <a:solidFill>
                  <a:srgbClr val="0070C0"/>
                </a:solidFill>
                <a:latin typeface="Courier New" panose="02070309020205020404" pitchFamily="49" charset="0"/>
                <a:cs typeface="Courier New" panose="02070309020205020404" pitchFamily="49" charset="0"/>
              </a:rPr>
              <a:t>&lt;b&gt;</a:t>
            </a:r>
            <a:r>
              <a:rPr lang="en-US" sz="3200" dirty="0"/>
              <a:t> and </a:t>
            </a:r>
            <a:r>
              <a:rPr lang="en-US" sz="3200" dirty="0">
                <a:solidFill>
                  <a:srgbClr val="0070C0"/>
                </a:solidFill>
                <a:latin typeface="Courier New" panose="02070309020205020404" pitchFamily="49" charset="0"/>
                <a:cs typeface="Courier New" panose="02070309020205020404" pitchFamily="49" charset="0"/>
              </a:rPr>
              <a:t>&lt;strong&gt;</a:t>
            </a:r>
            <a:r>
              <a:rPr lang="en-US" sz="3200" dirty="0"/>
              <a:t>?</a:t>
            </a:r>
          </a:p>
          <a:p>
            <a:pPr marL="971550" lvl="1" indent="-514350">
              <a:spcAft>
                <a:spcPts val="600"/>
              </a:spcAft>
              <a:buFont typeface="+mj-lt"/>
              <a:buAutoNum type="alphaUcPeriod"/>
            </a:pPr>
            <a:r>
              <a:rPr lang="en-US" dirty="0">
                <a:solidFill>
                  <a:srgbClr val="0070C0"/>
                </a:solidFill>
                <a:latin typeface="Courier New" panose="02070309020205020404" pitchFamily="49" charset="0"/>
                <a:cs typeface="Courier New" panose="02070309020205020404" pitchFamily="49" charset="0"/>
              </a:rPr>
              <a:t>&lt;b&gt;</a:t>
            </a:r>
            <a:r>
              <a:rPr lang="en-US" dirty="0"/>
              <a:t> is a block level element; </a:t>
            </a:r>
            <a:r>
              <a:rPr lang="en-US" dirty="0">
                <a:solidFill>
                  <a:srgbClr val="0070C0"/>
                </a:solidFill>
                <a:latin typeface="Courier New" panose="02070309020205020404" pitchFamily="49" charset="0"/>
                <a:cs typeface="Courier New" panose="02070309020205020404" pitchFamily="49" charset="0"/>
              </a:rPr>
              <a:t>&lt;strong&gt; </a:t>
            </a:r>
            <a:r>
              <a:rPr lang="en-US" dirty="0"/>
              <a:t>is not</a:t>
            </a:r>
          </a:p>
          <a:p>
            <a:pPr marL="971550" lvl="1" indent="-514350">
              <a:spcAft>
                <a:spcPts val="600"/>
              </a:spcAft>
              <a:buFont typeface="+mj-lt"/>
              <a:buAutoNum type="alphaUcPeriod"/>
            </a:pPr>
            <a:r>
              <a:rPr lang="en-US" dirty="0">
                <a:solidFill>
                  <a:srgbClr val="0070C0"/>
                </a:solidFill>
                <a:latin typeface="Courier New" panose="02070309020205020404" pitchFamily="49" charset="0"/>
                <a:cs typeface="Courier New" panose="02070309020205020404" pitchFamily="49" charset="0"/>
              </a:rPr>
              <a:t>&lt;b&gt;</a:t>
            </a:r>
            <a:r>
              <a:rPr lang="en-US" dirty="0"/>
              <a:t> is an inline element; </a:t>
            </a:r>
            <a:r>
              <a:rPr lang="en-US" dirty="0">
                <a:solidFill>
                  <a:srgbClr val="0070C0"/>
                </a:solidFill>
                <a:latin typeface="Courier New" panose="02070309020205020404" pitchFamily="49" charset="0"/>
                <a:cs typeface="Courier New" panose="02070309020205020404" pitchFamily="49" charset="0"/>
              </a:rPr>
              <a:t>&lt;strong&gt; </a:t>
            </a:r>
            <a:r>
              <a:rPr lang="en-US" dirty="0"/>
              <a:t>is not</a:t>
            </a:r>
          </a:p>
          <a:p>
            <a:pPr marL="971550" lvl="1" indent="-514350">
              <a:spcAft>
                <a:spcPts val="600"/>
              </a:spcAft>
              <a:buFont typeface="+mj-lt"/>
              <a:buAutoNum type="alphaUcPeriod"/>
            </a:pPr>
            <a:r>
              <a:rPr lang="en-US" dirty="0">
                <a:solidFill>
                  <a:srgbClr val="0070C0"/>
                </a:solidFill>
                <a:latin typeface="Courier New" panose="02070309020205020404" pitchFamily="49" charset="0"/>
                <a:cs typeface="Courier New" panose="02070309020205020404" pitchFamily="49" charset="0"/>
              </a:rPr>
              <a:t>&lt;b&gt;</a:t>
            </a:r>
            <a:r>
              <a:rPr lang="en-US" dirty="0"/>
              <a:t> displays text as bold; </a:t>
            </a:r>
            <a:r>
              <a:rPr lang="en-US" dirty="0">
                <a:solidFill>
                  <a:srgbClr val="0070C0"/>
                </a:solidFill>
                <a:latin typeface="Courier New" panose="02070309020205020404" pitchFamily="49" charset="0"/>
                <a:cs typeface="Courier New" panose="02070309020205020404" pitchFamily="49" charset="0"/>
              </a:rPr>
              <a:t>&lt;strong&gt; </a:t>
            </a:r>
            <a:r>
              <a:rPr lang="en-US" dirty="0"/>
              <a:t>is more bold</a:t>
            </a:r>
          </a:p>
          <a:p>
            <a:pPr marL="971550" lvl="1" indent="-514350">
              <a:spcAft>
                <a:spcPts val="600"/>
              </a:spcAft>
              <a:buFont typeface="+mj-lt"/>
              <a:buAutoNum type="alphaUcPeriod"/>
            </a:pPr>
            <a:r>
              <a:rPr lang="en-US" dirty="0"/>
              <a:t>None</a:t>
            </a:r>
          </a:p>
          <a:p>
            <a:pPr marL="971550" lvl="1" indent="-514350">
              <a:spcAft>
                <a:spcPts val="600"/>
              </a:spcAft>
              <a:buFont typeface="+mj-lt"/>
              <a:buAutoNum type="alphaUcPeriod"/>
            </a:pPr>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287308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a:t>Lecture Quiz</a:t>
            </a:r>
            <a:endParaRPr lang="en-US" sz="4000" b="1" dirty="0">
              <a:effectLst>
                <a:outerShdw blurRad="38100" dist="38100" dir="2700000" algn="tl">
                  <a:srgbClr val="000000">
                    <a:alpha val="43137"/>
                  </a:srgbClr>
                </a:outerShdw>
              </a:effectLst>
            </a:endParaRPr>
          </a:p>
        </p:txBody>
      </p:sp>
      <p:sp>
        <p:nvSpPr>
          <p:cNvPr id="21507" name="Content Placeholder 2"/>
          <p:cNvSpPr>
            <a:spLocks noGrp="1"/>
          </p:cNvSpPr>
          <p:nvPr>
            <p:ph idx="1"/>
          </p:nvPr>
        </p:nvSpPr>
        <p:spPr/>
        <p:txBody>
          <a:bodyPr/>
          <a:lstStyle/>
          <a:p>
            <a:pPr marL="0" indent="0">
              <a:spcAft>
                <a:spcPts val="600"/>
              </a:spcAft>
              <a:buNone/>
            </a:pPr>
            <a:r>
              <a:rPr lang="en-US" sz="3200" dirty="0"/>
              <a:t>3. Which block level element do we use to display long quotations?</a:t>
            </a:r>
          </a:p>
          <a:p>
            <a:pPr marL="971550" lvl="1" indent="-514350">
              <a:spcAft>
                <a:spcPts val="600"/>
              </a:spcAft>
              <a:buFont typeface="+mj-lt"/>
              <a:buAutoNum type="alphaUcPeriod"/>
            </a:pPr>
            <a:r>
              <a:rPr lang="en-US" dirty="0">
                <a:solidFill>
                  <a:srgbClr val="0070C0"/>
                </a:solidFill>
                <a:latin typeface="Courier New" panose="02070309020205020404" pitchFamily="49" charset="0"/>
                <a:cs typeface="Courier New" panose="02070309020205020404" pitchFamily="49" charset="0"/>
              </a:rPr>
              <a:t>&lt;quot&gt;</a:t>
            </a:r>
            <a:endParaRPr lang="en-US" dirty="0"/>
          </a:p>
          <a:p>
            <a:pPr marL="971550" lvl="1" indent="-514350">
              <a:spcAft>
                <a:spcPts val="600"/>
              </a:spcAft>
              <a:buFont typeface="+mj-lt"/>
              <a:buAutoNum type="alphaUcPeriod"/>
            </a:pPr>
            <a:r>
              <a:rPr lang="en-US" dirty="0">
                <a:solidFill>
                  <a:srgbClr val="0070C0"/>
                </a:solidFill>
                <a:latin typeface="Courier New" panose="02070309020205020404" pitchFamily="49" charset="0"/>
                <a:cs typeface="Courier New" panose="02070309020205020404" pitchFamily="49" charset="0"/>
              </a:rPr>
              <a:t>&lt;blockquote&gt;</a:t>
            </a:r>
            <a:endParaRPr lang="en-US" dirty="0"/>
          </a:p>
          <a:p>
            <a:pPr marL="971550" lvl="1" indent="-514350">
              <a:spcAft>
                <a:spcPts val="600"/>
              </a:spcAft>
              <a:buFont typeface="+mj-lt"/>
              <a:buAutoNum type="alphaUcPeriod"/>
            </a:pPr>
            <a:r>
              <a:rPr lang="en-US" dirty="0">
                <a:solidFill>
                  <a:srgbClr val="0070C0"/>
                </a:solidFill>
                <a:latin typeface="Courier New" panose="02070309020205020404" pitchFamily="49" charset="0"/>
                <a:cs typeface="Courier New" panose="02070309020205020404" pitchFamily="49" charset="0"/>
              </a:rPr>
              <a:t>&lt;q&gt;</a:t>
            </a:r>
            <a:endParaRPr lang="en-US" dirty="0"/>
          </a:p>
          <a:p>
            <a:pPr marL="971550" lvl="1" indent="-514350">
              <a:spcAft>
                <a:spcPts val="600"/>
              </a:spcAft>
              <a:buFont typeface="+mj-lt"/>
              <a:buAutoNum type="alphaUcPeriod"/>
            </a:pPr>
            <a:r>
              <a:rPr lang="en-US" dirty="0">
                <a:solidFill>
                  <a:srgbClr val="0070C0"/>
                </a:solidFill>
                <a:latin typeface="Courier New" panose="02070309020205020404" pitchFamily="49" charset="0"/>
                <a:cs typeface="Courier New" panose="02070309020205020404" pitchFamily="49" charset="0"/>
              </a:rPr>
              <a:t>&lt;cite&gt;</a:t>
            </a:r>
          </a:p>
          <a:p>
            <a:pPr marL="971550" lvl="1" indent="-514350">
              <a:spcAft>
                <a:spcPts val="600"/>
              </a:spcAft>
              <a:buFont typeface="+mj-lt"/>
              <a:buAutoNum type="alphaUcPeriod"/>
            </a:pPr>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42739039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a:t>Lecture Quiz</a:t>
            </a:r>
            <a:endParaRPr lang="en-US" sz="4000" b="1" dirty="0">
              <a:effectLst>
                <a:outerShdw blurRad="38100" dist="38100" dir="2700000" algn="tl">
                  <a:srgbClr val="000000">
                    <a:alpha val="43137"/>
                  </a:srgbClr>
                </a:outerShdw>
              </a:effectLst>
            </a:endParaRPr>
          </a:p>
        </p:txBody>
      </p:sp>
      <p:sp>
        <p:nvSpPr>
          <p:cNvPr id="21507" name="Content Placeholder 2"/>
          <p:cNvSpPr>
            <a:spLocks noGrp="1"/>
          </p:cNvSpPr>
          <p:nvPr>
            <p:ph idx="1"/>
          </p:nvPr>
        </p:nvSpPr>
        <p:spPr/>
        <p:txBody>
          <a:bodyPr/>
          <a:lstStyle/>
          <a:p>
            <a:pPr marL="0" indent="0">
              <a:spcAft>
                <a:spcPts val="600"/>
              </a:spcAft>
              <a:buNone/>
            </a:pPr>
            <a:r>
              <a:rPr lang="en-US" sz="3200" dirty="0"/>
              <a:t>4. Which of the following is a block element?</a:t>
            </a:r>
          </a:p>
          <a:p>
            <a:pPr marL="971550" lvl="1" indent="-514350">
              <a:spcAft>
                <a:spcPts val="600"/>
              </a:spcAft>
              <a:buFont typeface="+mj-lt"/>
              <a:buAutoNum type="alphaUcPeriod"/>
            </a:pPr>
            <a:r>
              <a:rPr lang="en-US" dirty="0">
                <a:solidFill>
                  <a:srgbClr val="0070C0"/>
                </a:solidFill>
                <a:latin typeface="Courier New" panose="02070309020205020404" pitchFamily="49" charset="0"/>
                <a:cs typeface="Courier New" panose="02070309020205020404" pitchFamily="49" charset="0"/>
              </a:rPr>
              <a:t>&lt;p&gt;</a:t>
            </a:r>
          </a:p>
          <a:p>
            <a:pPr marL="971550" lvl="1" indent="-514350">
              <a:spcAft>
                <a:spcPts val="600"/>
              </a:spcAft>
              <a:buFont typeface="+mj-lt"/>
              <a:buAutoNum type="alphaUcPeriod"/>
            </a:pPr>
            <a:r>
              <a:rPr lang="en-US" dirty="0">
                <a:solidFill>
                  <a:srgbClr val="0070C0"/>
                </a:solidFill>
                <a:latin typeface="Courier New" panose="02070309020205020404" pitchFamily="49" charset="0"/>
                <a:cs typeface="Courier New" panose="02070309020205020404" pitchFamily="49" charset="0"/>
              </a:rPr>
              <a:t>&lt;b&gt;</a:t>
            </a:r>
          </a:p>
          <a:p>
            <a:pPr marL="971550" lvl="1" indent="-514350">
              <a:spcAft>
                <a:spcPts val="600"/>
              </a:spcAft>
              <a:buFont typeface="+mj-lt"/>
              <a:buAutoNum type="alphaUcPeriod"/>
            </a:pPr>
            <a:r>
              <a:rPr lang="en-US" dirty="0">
                <a:solidFill>
                  <a:srgbClr val="0070C0"/>
                </a:solidFill>
                <a:latin typeface="Courier New" panose="02070309020205020404" pitchFamily="49" charset="0"/>
                <a:cs typeface="Courier New" panose="02070309020205020404" pitchFamily="49" charset="0"/>
              </a:rPr>
              <a:t>&lt;em&gt;</a:t>
            </a:r>
          </a:p>
          <a:p>
            <a:pPr marL="971550" lvl="1" indent="-514350">
              <a:spcAft>
                <a:spcPts val="600"/>
              </a:spcAft>
              <a:buFont typeface="+mj-lt"/>
              <a:buAutoNum type="alphaUcPeriod"/>
            </a:pPr>
            <a:r>
              <a:rPr lang="en-US" dirty="0">
                <a:solidFill>
                  <a:srgbClr val="0070C0"/>
                </a:solidFill>
                <a:latin typeface="Courier New" panose="02070309020205020404" pitchFamily="49" charset="0"/>
                <a:cs typeface="Courier New" panose="02070309020205020404" pitchFamily="49" charset="0"/>
              </a:rPr>
              <a:t>&lt;strong&gt;</a:t>
            </a:r>
          </a:p>
          <a:p>
            <a:pPr marL="971550" lvl="1" indent="-514350">
              <a:spcAft>
                <a:spcPts val="600"/>
              </a:spcAft>
              <a:buFont typeface="+mj-lt"/>
              <a:buAutoNum type="alphaUcPeriod"/>
            </a:pPr>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1376788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a:t>Lecture Quiz</a:t>
            </a:r>
            <a:endParaRPr lang="en-US" sz="4000" b="1" dirty="0">
              <a:effectLst>
                <a:outerShdw blurRad="38100" dist="38100" dir="2700000" algn="tl">
                  <a:srgbClr val="000000">
                    <a:alpha val="43137"/>
                  </a:srgbClr>
                </a:outerShdw>
              </a:effectLst>
            </a:endParaRPr>
          </a:p>
        </p:txBody>
      </p:sp>
      <p:sp>
        <p:nvSpPr>
          <p:cNvPr id="21507" name="Content Placeholder 2"/>
          <p:cNvSpPr>
            <a:spLocks noGrp="1"/>
          </p:cNvSpPr>
          <p:nvPr>
            <p:ph idx="1"/>
          </p:nvPr>
        </p:nvSpPr>
        <p:spPr/>
        <p:txBody>
          <a:bodyPr/>
          <a:lstStyle/>
          <a:p>
            <a:pPr marL="0" indent="0">
              <a:spcAft>
                <a:spcPts val="600"/>
              </a:spcAft>
              <a:buNone/>
            </a:pPr>
            <a:r>
              <a:rPr lang="en-US" sz="3200" dirty="0"/>
              <a:t>5. What is the main element we use to group paragraphs, images, tables, etc.?</a:t>
            </a:r>
          </a:p>
          <a:p>
            <a:pPr marL="971550" lvl="1" indent="-514350">
              <a:spcAft>
                <a:spcPts val="600"/>
              </a:spcAft>
              <a:buFont typeface="+mj-lt"/>
              <a:buAutoNum type="alphaUcPeriod"/>
            </a:pPr>
            <a:r>
              <a:rPr lang="en-US" dirty="0">
                <a:solidFill>
                  <a:srgbClr val="0070C0"/>
                </a:solidFill>
                <a:latin typeface="Courier New" panose="02070309020205020404" pitchFamily="49" charset="0"/>
                <a:cs typeface="Courier New" panose="02070309020205020404" pitchFamily="49" charset="0"/>
              </a:rPr>
              <a:t>&lt;table&gt;</a:t>
            </a:r>
          </a:p>
          <a:p>
            <a:pPr marL="971550" lvl="1" indent="-514350">
              <a:spcAft>
                <a:spcPts val="600"/>
              </a:spcAft>
              <a:buFont typeface="+mj-lt"/>
              <a:buAutoNum type="alphaUcPeriod"/>
            </a:pPr>
            <a:r>
              <a:rPr lang="en-US" dirty="0">
                <a:solidFill>
                  <a:srgbClr val="0070C0"/>
                </a:solidFill>
                <a:latin typeface="Courier New" panose="02070309020205020404" pitchFamily="49" charset="0"/>
                <a:cs typeface="Courier New" panose="02070309020205020404" pitchFamily="49" charset="0"/>
              </a:rPr>
              <a:t>&lt;span&gt;</a:t>
            </a:r>
          </a:p>
          <a:p>
            <a:pPr marL="971550" lvl="1" indent="-514350">
              <a:spcAft>
                <a:spcPts val="600"/>
              </a:spcAft>
              <a:buFont typeface="+mj-lt"/>
              <a:buAutoNum type="alphaUcPeriod"/>
            </a:pPr>
            <a:r>
              <a:rPr lang="en-US" dirty="0">
                <a:solidFill>
                  <a:srgbClr val="0070C0"/>
                </a:solidFill>
                <a:latin typeface="Courier New" panose="02070309020205020404" pitchFamily="49" charset="0"/>
                <a:cs typeface="Courier New" panose="02070309020205020404" pitchFamily="49" charset="0"/>
              </a:rPr>
              <a:t>&lt;content&gt;</a:t>
            </a:r>
          </a:p>
          <a:p>
            <a:pPr marL="971550" lvl="1" indent="-514350">
              <a:spcAft>
                <a:spcPts val="600"/>
              </a:spcAft>
              <a:buFont typeface="+mj-lt"/>
              <a:buAutoNum type="alphaUcPeriod"/>
            </a:pPr>
            <a:r>
              <a:rPr lang="en-US" dirty="0">
                <a:solidFill>
                  <a:srgbClr val="0070C0"/>
                </a:solidFill>
                <a:latin typeface="Courier New" panose="02070309020205020404" pitchFamily="49" charset="0"/>
                <a:cs typeface="Courier New" panose="02070309020205020404" pitchFamily="49" charset="0"/>
              </a:rPr>
              <a:t>&lt;div&gt;</a:t>
            </a:r>
          </a:p>
          <a:p>
            <a:pPr marL="971550" lvl="1" indent="-514350">
              <a:spcAft>
                <a:spcPts val="600"/>
              </a:spcAft>
              <a:buFont typeface="+mj-lt"/>
              <a:buAutoNum type="alphaUcPeriod"/>
            </a:pPr>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40998359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a:t>Lecture Quiz</a:t>
            </a:r>
            <a:endParaRPr lang="en-US" sz="4000" b="1" dirty="0">
              <a:effectLst>
                <a:outerShdw blurRad="38100" dist="38100" dir="2700000" algn="tl">
                  <a:srgbClr val="000000">
                    <a:alpha val="43137"/>
                  </a:srgbClr>
                </a:outerShdw>
              </a:effectLst>
            </a:endParaRPr>
          </a:p>
        </p:txBody>
      </p:sp>
      <p:sp>
        <p:nvSpPr>
          <p:cNvPr id="21507" name="Content Placeholder 2"/>
          <p:cNvSpPr>
            <a:spLocks noGrp="1"/>
          </p:cNvSpPr>
          <p:nvPr>
            <p:ph idx="1"/>
          </p:nvPr>
        </p:nvSpPr>
        <p:spPr/>
        <p:txBody>
          <a:bodyPr/>
          <a:lstStyle/>
          <a:p>
            <a:pPr marL="0" indent="0">
              <a:spcAft>
                <a:spcPts val="600"/>
              </a:spcAft>
              <a:buNone/>
            </a:pPr>
            <a:r>
              <a:rPr lang="en-US" sz="3200" dirty="0"/>
              <a:t>6. Which list is used when the order of its items doesn’t matter?</a:t>
            </a:r>
          </a:p>
          <a:p>
            <a:pPr marL="971550" lvl="1" indent="-514350">
              <a:spcAft>
                <a:spcPts val="600"/>
              </a:spcAft>
              <a:buFont typeface="+mj-lt"/>
              <a:buAutoNum type="alphaUcPeriod"/>
            </a:pPr>
            <a:r>
              <a:rPr lang="en-US" dirty="0">
                <a:solidFill>
                  <a:srgbClr val="0070C0"/>
                </a:solidFill>
                <a:latin typeface="Courier New" panose="02070309020205020404" pitchFamily="49" charset="0"/>
                <a:cs typeface="Courier New" panose="02070309020205020404" pitchFamily="49" charset="0"/>
              </a:rPr>
              <a:t>&lt;ol&gt;</a:t>
            </a:r>
          </a:p>
          <a:p>
            <a:pPr marL="971550" lvl="1" indent="-514350">
              <a:spcAft>
                <a:spcPts val="600"/>
              </a:spcAft>
              <a:buFont typeface="+mj-lt"/>
              <a:buAutoNum type="alphaUcPeriod"/>
            </a:pPr>
            <a:r>
              <a:rPr lang="en-US" dirty="0">
                <a:solidFill>
                  <a:srgbClr val="0070C0"/>
                </a:solidFill>
                <a:latin typeface="Courier New" panose="02070309020205020404" pitchFamily="49" charset="0"/>
                <a:cs typeface="Courier New" panose="02070309020205020404" pitchFamily="49" charset="0"/>
              </a:rPr>
              <a:t>&lt;ul&gt;</a:t>
            </a:r>
          </a:p>
          <a:p>
            <a:pPr marL="971550" lvl="1" indent="-514350">
              <a:spcAft>
                <a:spcPts val="600"/>
              </a:spcAft>
              <a:buFont typeface="+mj-lt"/>
              <a:buAutoNum type="alphaUcPeriod"/>
            </a:pPr>
            <a:r>
              <a:rPr lang="en-US" dirty="0">
                <a:solidFill>
                  <a:srgbClr val="0070C0"/>
                </a:solidFill>
                <a:latin typeface="Courier New" panose="02070309020205020404" pitchFamily="49" charset="0"/>
                <a:cs typeface="Courier New" panose="02070309020205020404" pitchFamily="49" charset="0"/>
              </a:rPr>
              <a:t>&lt;dl&gt;</a:t>
            </a:r>
          </a:p>
          <a:p>
            <a:pPr marL="971550" lvl="1" indent="-514350">
              <a:spcAft>
                <a:spcPts val="600"/>
              </a:spcAft>
              <a:buFont typeface="+mj-lt"/>
              <a:buAutoNum type="alphaUcPeriod"/>
            </a:pPr>
            <a:r>
              <a:rPr lang="en-US" dirty="0">
                <a:solidFill>
                  <a:srgbClr val="0070C0"/>
                </a:solidFill>
                <a:latin typeface="Courier New" panose="02070309020205020404" pitchFamily="49" charset="0"/>
                <a:cs typeface="Courier New" panose="02070309020205020404" pitchFamily="49" charset="0"/>
              </a:rPr>
              <a:t>&lt;cl&gt;</a:t>
            </a:r>
          </a:p>
          <a:p>
            <a:pPr marL="971550" lvl="1" indent="-514350">
              <a:spcAft>
                <a:spcPts val="600"/>
              </a:spcAft>
              <a:buFont typeface="+mj-lt"/>
              <a:buAutoNum type="alphaUcPeriod"/>
            </a:pPr>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8752360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a:t>Lecture Quiz</a:t>
            </a:r>
            <a:endParaRPr lang="en-US" sz="4000" b="1" dirty="0">
              <a:effectLst>
                <a:outerShdw blurRad="38100" dist="38100" dir="2700000" algn="tl">
                  <a:srgbClr val="000000">
                    <a:alpha val="43137"/>
                  </a:srgbClr>
                </a:outerShdw>
              </a:effectLst>
            </a:endParaRPr>
          </a:p>
        </p:txBody>
      </p:sp>
      <p:sp>
        <p:nvSpPr>
          <p:cNvPr id="21507" name="Content Placeholder 2"/>
          <p:cNvSpPr>
            <a:spLocks noGrp="1"/>
          </p:cNvSpPr>
          <p:nvPr>
            <p:ph idx="1"/>
          </p:nvPr>
        </p:nvSpPr>
        <p:spPr/>
        <p:txBody>
          <a:bodyPr/>
          <a:lstStyle/>
          <a:p>
            <a:pPr marL="0" indent="0">
              <a:spcAft>
                <a:spcPts val="600"/>
              </a:spcAft>
              <a:buNone/>
            </a:pPr>
            <a:r>
              <a:rPr lang="en-US" sz="3200" dirty="0"/>
              <a:t>7. (True/False) A site mission statement is just a starting point…extra functions/features are typically added ‘on the fly’</a:t>
            </a:r>
          </a:p>
          <a:p>
            <a:pPr marL="969963" indent="-514350">
              <a:spcAft>
                <a:spcPts val="600"/>
              </a:spcAft>
              <a:buFont typeface="+mj-lt"/>
              <a:buAutoNum type="alphaUcPeriod"/>
            </a:pPr>
            <a:r>
              <a:rPr lang="en-US" sz="2400" dirty="0">
                <a:cs typeface="Courier New" panose="02070309020205020404" pitchFamily="49" charset="0"/>
              </a:rPr>
              <a:t>True</a:t>
            </a:r>
          </a:p>
          <a:p>
            <a:pPr marL="969963" indent="-514350">
              <a:spcAft>
                <a:spcPts val="600"/>
              </a:spcAft>
              <a:buFont typeface="+mj-lt"/>
              <a:buAutoNum type="alphaUcPeriod"/>
            </a:pPr>
            <a:r>
              <a:rPr lang="en-US" sz="2400" dirty="0">
                <a:cs typeface="Courier New" panose="02070309020205020404" pitchFamily="49" charset="0"/>
              </a:rPr>
              <a:t>False</a:t>
            </a:r>
          </a:p>
          <a:p>
            <a:pPr marL="971550" lvl="1" indent="-514350">
              <a:spcAft>
                <a:spcPts val="600"/>
              </a:spcAft>
              <a:buFont typeface="+mj-lt"/>
              <a:buAutoNum type="alphaUcPeriod"/>
            </a:pPr>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0546025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a:t>Lecture Quiz</a:t>
            </a:r>
            <a:endParaRPr lang="en-US" sz="4000" b="1" dirty="0">
              <a:effectLst>
                <a:outerShdw blurRad="38100" dist="38100" dir="2700000" algn="tl">
                  <a:srgbClr val="000000">
                    <a:alpha val="43137"/>
                  </a:srgbClr>
                </a:outerShdw>
              </a:effectLst>
            </a:endParaRPr>
          </a:p>
        </p:txBody>
      </p:sp>
      <p:sp>
        <p:nvSpPr>
          <p:cNvPr id="21507" name="Content Placeholder 2"/>
          <p:cNvSpPr>
            <a:spLocks noGrp="1"/>
          </p:cNvSpPr>
          <p:nvPr>
            <p:ph idx="1"/>
          </p:nvPr>
        </p:nvSpPr>
        <p:spPr/>
        <p:txBody>
          <a:bodyPr>
            <a:normAutofit/>
          </a:bodyPr>
          <a:lstStyle/>
          <a:p>
            <a:pPr marL="0" indent="0">
              <a:spcAft>
                <a:spcPts val="600"/>
              </a:spcAft>
              <a:buNone/>
            </a:pPr>
            <a:r>
              <a:rPr lang="en-US" sz="3200" dirty="0"/>
              <a:t>8. ‘Design Methodology’ means</a:t>
            </a:r>
          </a:p>
          <a:p>
            <a:pPr marL="969963" indent="-514350">
              <a:spcAft>
                <a:spcPts val="600"/>
              </a:spcAft>
              <a:buFont typeface="+mj-lt"/>
              <a:buAutoNum type="alphaUcPeriod"/>
            </a:pPr>
            <a:r>
              <a:rPr lang="en-US" sz="2400" dirty="0">
                <a:cs typeface="Courier New" panose="02070309020205020404" pitchFamily="49" charset="0"/>
              </a:rPr>
              <a:t>A website is nothing more than a couple of folks writing a bunch of code</a:t>
            </a:r>
          </a:p>
          <a:p>
            <a:pPr marL="969963" indent="-514350">
              <a:spcAft>
                <a:spcPts val="600"/>
              </a:spcAft>
              <a:buFont typeface="+mj-lt"/>
              <a:buAutoNum type="alphaUcPeriod"/>
            </a:pPr>
            <a:r>
              <a:rPr lang="en-US" sz="2400" dirty="0">
                <a:cs typeface="Courier New" panose="02070309020205020404" pitchFamily="49" charset="0"/>
              </a:rPr>
              <a:t>Creating a successful site is a fairly trivial endeavor</a:t>
            </a:r>
          </a:p>
          <a:p>
            <a:pPr marL="969963" indent="-514350">
              <a:spcAft>
                <a:spcPts val="600"/>
              </a:spcAft>
              <a:buFont typeface="+mj-lt"/>
              <a:buAutoNum type="alphaUcPeriod"/>
            </a:pPr>
            <a:r>
              <a:rPr lang="en-US" sz="2400" dirty="0">
                <a:cs typeface="Courier New" panose="02070309020205020404" pitchFamily="49" charset="0"/>
              </a:rPr>
              <a:t>A website should be built following a defined series of steps that have proven to be successful in the past</a:t>
            </a:r>
          </a:p>
          <a:p>
            <a:pPr marL="969963" indent="-514350">
              <a:spcAft>
                <a:spcPts val="600"/>
              </a:spcAft>
              <a:buFont typeface="+mj-lt"/>
              <a:buAutoNum type="alphaUcPeriod"/>
            </a:pPr>
            <a:r>
              <a:rPr lang="en-US" sz="2400" dirty="0">
                <a:cs typeface="Courier New" panose="02070309020205020404" pitchFamily="49" charset="0"/>
              </a:rPr>
              <a:t>A website is formulaic and doesn’t need input from clients or customers</a:t>
            </a:r>
          </a:p>
          <a:p>
            <a:pPr marL="971550" lvl="1" indent="-514350">
              <a:spcAft>
                <a:spcPts val="600"/>
              </a:spcAft>
              <a:buFont typeface="+mj-lt"/>
              <a:buAutoNum type="alphaUcPeriod"/>
            </a:pPr>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7814931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a:t>Lecture Quiz</a:t>
            </a:r>
            <a:endParaRPr lang="en-US" sz="4000" b="1" dirty="0">
              <a:effectLst>
                <a:outerShdw blurRad="38100" dist="38100" dir="2700000" algn="tl">
                  <a:srgbClr val="000000">
                    <a:alpha val="43137"/>
                  </a:srgbClr>
                </a:outerShdw>
              </a:effectLst>
            </a:endParaRPr>
          </a:p>
        </p:txBody>
      </p:sp>
      <p:sp>
        <p:nvSpPr>
          <p:cNvPr id="21507" name="Content Placeholder 2"/>
          <p:cNvSpPr>
            <a:spLocks noGrp="1"/>
          </p:cNvSpPr>
          <p:nvPr>
            <p:ph idx="1"/>
          </p:nvPr>
        </p:nvSpPr>
        <p:spPr/>
        <p:txBody>
          <a:bodyPr>
            <a:normAutofit/>
          </a:bodyPr>
          <a:lstStyle/>
          <a:p>
            <a:pPr marL="0" indent="0">
              <a:spcAft>
                <a:spcPts val="600"/>
              </a:spcAft>
              <a:buNone/>
            </a:pPr>
            <a:r>
              <a:rPr lang="en-US" sz="3200" dirty="0"/>
              <a:t>9. (True/False) Most websites are static and rarely change</a:t>
            </a:r>
          </a:p>
          <a:p>
            <a:pPr marL="514350" indent="-514350">
              <a:spcAft>
                <a:spcPts val="600"/>
              </a:spcAft>
              <a:buAutoNum type="alphaUcPeriod"/>
            </a:pPr>
            <a:r>
              <a:rPr lang="en-US" sz="2400" dirty="0"/>
              <a:t>True</a:t>
            </a:r>
          </a:p>
          <a:p>
            <a:pPr marL="514350" indent="-514350">
              <a:spcAft>
                <a:spcPts val="600"/>
              </a:spcAft>
              <a:buAutoNum type="alphaUcPeriod"/>
            </a:pPr>
            <a:r>
              <a:rPr lang="en-US" sz="2400" dirty="0"/>
              <a:t>False</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89160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defRPr/>
            </a:pPr>
            <a:r>
              <a:rPr lang="en-US" sz="4000" b="1" dirty="0"/>
              <a:t>Inline Elements</a:t>
            </a:r>
            <a:endParaRPr lang="en-US" sz="4000" b="1" dirty="0">
              <a:solidFill>
                <a:srgbClr val="0070C0"/>
              </a:solidFill>
              <a:latin typeface="Courier New" panose="02070309020205020404" pitchFamily="49" charset="0"/>
              <a:cs typeface="Courier New" panose="02070309020205020404" pitchFamily="49" charset="0"/>
            </a:endParaRPr>
          </a:p>
        </p:txBody>
      </p:sp>
      <p:sp>
        <p:nvSpPr>
          <p:cNvPr id="3075" name="Rectangle 3"/>
          <p:cNvSpPr>
            <a:spLocks noGrp="1" noChangeArrowheads="1"/>
          </p:cNvSpPr>
          <p:nvPr>
            <p:ph idx="1"/>
          </p:nvPr>
        </p:nvSpPr>
        <p:spPr>
          <a:xfrm>
            <a:off x="2041101" y="1519544"/>
            <a:ext cx="4041860" cy="4351338"/>
          </a:xfrm>
        </p:spPr>
        <p:txBody>
          <a:bodyPr/>
          <a:lstStyle/>
          <a:p>
            <a:pPr marL="0" indent="0">
              <a:buNone/>
            </a:pPr>
            <a:r>
              <a:rPr lang="en-US" b="1" dirty="0">
                <a:solidFill>
                  <a:srgbClr val="0070C0"/>
                </a:solidFill>
                <a:latin typeface="Courier New" panose="02070309020205020404" pitchFamily="49" charset="0"/>
                <a:cs typeface="Courier New" panose="02070309020205020404" pitchFamily="49" charset="0"/>
              </a:rPr>
              <a:t>&lt;a&gt;</a:t>
            </a:r>
            <a:br>
              <a:rPr lang="en-US" b="1" dirty="0">
                <a:solidFill>
                  <a:srgbClr val="0070C0"/>
                </a:solidFill>
                <a:latin typeface="Courier New" panose="02070309020205020404" pitchFamily="49" charset="0"/>
                <a:cs typeface="Courier New" panose="02070309020205020404" pitchFamily="49" charset="0"/>
              </a:rPr>
            </a:br>
            <a:r>
              <a:rPr lang="en-US" b="1" dirty="0">
                <a:solidFill>
                  <a:srgbClr val="0070C0"/>
                </a:solidFill>
                <a:latin typeface="Courier New" panose="02070309020205020404" pitchFamily="49" charset="0"/>
                <a:cs typeface="Courier New" panose="02070309020205020404" pitchFamily="49" charset="0"/>
              </a:rPr>
              <a:t>&lt;abbr&gt;</a:t>
            </a:r>
            <a:br>
              <a:rPr lang="en-US" b="1" dirty="0">
                <a:solidFill>
                  <a:srgbClr val="0070C0"/>
                </a:solidFill>
                <a:latin typeface="Courier New" panose="02070309020205020404" pitchFamily="49" charset="0"/>
                <a:cs typeface="Courier New" panose="02070309020205020404" pitchFamily="49" charset="0"/>
              </a:rPr>
            </a:br>
            <a:r>
              <a:rPr lang="en-US" b="1" dirty="0">
                <a:solidFill>
                  <a:srgbClr val="0070C0"/>
                </a:solidFill>
                <a:latin typeface="Courier New" panose="02070309020205020404" pitchFamily="49" charset="0"/>
                <a:cs typeface="Courier New" panose="02070309020205020404" pitchFamily="49" charset="0"/>
              </a:rPr>
              <a:t>&lt;acronym&gt;</a:t>
            </a:r>
            <a:br>
              <a:rPr lang="en-US" b="1" dirty="0">
                <a:solidFill>
                  <a:srgbClr val="0070C0"/>
                </a:solidFill>
                <a:latin typeface="Courier New" panose="02070309020205020404" pitchFamily="49" charset="0"/>
                <a:cs typeface="Courier New" panose="02070309020205020404" pitchFamily="49" charset="0"/>
              </a:rPr>
            </a:br>
            <a:r>
              <a:rPr lang="en-US" b="1" dirty="0">
                <a:solidFill>
                  <a:srgbClr val="0070C0"/>
                </a:solidFill>
                <a:latin typeface="Courier New" panose="02070309020205020404" pitchFamily="49" charset="0"/>
                <a:cs typeface="Courier New" panose="02070309020205020404" pitchFamily="49" charset="0"/>
              </a:rPr>
              <a:t>&lt;button&gt;</a:t>
            </a:r>
            <a:br>
              <a:rPr lang="en-US" b="1" dirty="0">
                <a:solidFill>
                  <a:srgbClr val="0070C0"/>
                </a:solidFill>
                <a:latin typeface="Courier New" panose="02070309020205020404" pitchFamily="49" charset="0"/>
                <a:cs typeface="Courier New" panose="02070309020205020404" pitchFamily="49" charset="0"/>
              </a:rPr>
            </a:br>
            <a:r>
              <a:rPr lang="en-US" b="1" dirty="0">
                <a:solidFill>
                  <a:srgbClr val="0070C0"/>
                </a:solidFill>
                <a:latin typeface="Courier New" panose="02070309020205020404" pitchFamily="49" charset="0"/>
                <a:cs typeface="Courier New" panose="02070309020205020404" pitchFamily="49" charset="0"/>
              </a:rPr>
              <a:t>&lt;cite&gt;</a:t>
            </a:r>
            <a:br>
              <a:rPr lang="en-US" b="1" dirty="0">
                <a:solidFill>
                  <a:srgbClr val="0070C0"/>
                </a:solidFill>
                <a:latin typeface="Courier New" panose="02070309020205020404" pitchFamily="49" charset="0"/>
                <a:cs typeface="Courier New" panose="02070309020205020404" pitchFamily="49" charset="0"/>
              </a:rPr>
            </a:br>
            <a:r>
              <a:rPr lang="en-US" b="1" dirty="0">
                <a:solidFill>
                  <a:srgbClr val="0070C0"/>
                </a:solidFill>
                <a:latin typeface="Courier New" panose="02070309020205020404" pitchFamily="49" charset="0"/>
                <a:cs typeface="Courier New" panose="02070309020205020404" pitchFamily="49" charset="0"/>
              </a:rPr>
              <a:t>&lt;code&gt;</a:t>
            </a:r>
            <a:br>
              <a:rPr lang="en-US" b="1" dirty="0">
                <a:solidFill>
                  <a:srgbClr val="0070C0"/>
                </a:solidFill>
                <a:latin typeface="Courier New" panose="02070309020205020404" pitchFamily="49" charset="0"/>
                <a:cs typeface="Courier New" panose="02070309020205020404" pitchFamily="49" charset="0"/>
              </a:rPr>
            </a:br>
            <a:r>
              <a:rPr lang="en-US" b="1" dirty="0">
                <a:solidFill>
                  <a:srgbClr val="0070C0"/>
                </a:solidFill>
                <a:latin typeface="Courier New" panose="02070309020205020404" pitchFamily="49" charset="0"/>
                <a:cs typeface="Courier New" panose="02070309020205020404" pitchFamily="49" charset="0"/>
              </a:rPr>
              <a:t>&lt;img&gt;</a:t>
            </a:r>
            <a:br>
              <a:rPr lang="en-US" b="1" dirty="0">
                <a:solidFill>
                  <a:srgbClr val="0070C0"/>
                </a:solidFill>
                <a:latin typeface="Courier New" panose="02070309020205020404" pitchFamily="49" charset="0"/>
                <a:cs typeface="Courier New" panose="02070309020205020404" pitchFamily="49" charset="0"/>
              </a:rPr>
            </a:br>
            <a:r>
              <a:rPr lang="en-US" b="1" dirty="0">
                <a:solidFill>
                  <a:srgbClr val="0070C0"/>
                </a:solidFill>
                <a:latin typeface="Courier New" panose="02070309020205020404" pitchFamily="49" charset="0"/>
                <a:cs typeface="Courier New" panose="02070309020205020404" pitchFamily="49" charset="0"/>
              </a:rPr>
              <a:t>&lt;input&gt;</a:t>
            </a:r>
            <a:br>
              <a:rPr lang="en-US" b="1" dirty="0">
                <a:solidFill>
                  <a:srgbClr val="0070C0"/>
                </a:solidFill>
                <a:latin typeface="Courier New" panose="02070309020205020404" pitchFamily="49" charset="0"/>
                <a:cs typeface="Courier New" panose="02070309020205020404" pitchFamily="49" charset="0"/>
              </a:rPr>
            </a:br>
            <a:r>
              <a:rPr lang="en-US" b="1" dirty="0">
                <a:solidFill>
                  <a:srgbClr val="0070C0"/>
                </a:solidFill>
                <a:latin typeface="Courier New" panose="02070309020205020404" pitchFamily="49" charset="0"/>
                <a:cs typeface="Courier New" panose="02070309020205020404" pitchFamily="49" charset="0"/>
              </a:rPr>
              <a:t>&lt;kbd&gt;</a:t>
            </a:r>
          </a:p>
        </p:txBody>
      </p:sp>
      <p:sp>
        <p:nvSpPr>
          <p:cNvPr id="7" name="Rectangle 3">
            <a:extLst>
              <a:ext uri="{FF2B5EF4-FFF2-40B4-BE49-F238E27FC236}">
                <a16:creationId xmlns:a16="http://schemas.microsoft.com/office/drawing/2014/main" id="{D46B98D8-FB2A-4468-9034-F08A08DEE860}"/>
              </a:ext>
            </a:extLst>
          </p:cNvPr>
          <p:cNvSpPr txBox="1">
            <a:spLocks noChangeArrowheads="1"/>
          </p:cNvSpPr>
          <p:nvPr/>
        </p:nvSpPr>
        <p:spPr>
          <a:xfrm>
            <a:off x="6007576" y="1519544"/>
            <a:ext cx="404186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070C0"/>
                </a:solidFill>
                <a:latin typeface="Courier New" panose="02070309020205020404" pitchFamily="49" charset="0"/>
                <a:cs typeface="Courier New" panose="02070309020205020404" pitchFamily="49" charset="0"/>
              </a:rPr>
              <a:t>&lt;label&gt;</a:t>
            </a:r>
            <a:br>
              <a:rPr lang="en-US" b="1" dirty="0">
                <a:solidFill>
                  <a:srgbClr val="0070C0"/>
                </a:solidFill>
                <a:latin typeface="Courier New" panose="02070309020205020404" pitchFamily="49" charset="0"/>
                <a:cs typeface="Courier New" panose="02070309020205020404" pitchFamily="49" charset="0"/>
              </a:rPr>
            </a:br>
            <a:r>
              <a:rPr lang="en-US" b="1" dirty="0">
                <a:solidFill>
                  <a:srgbClr val="0070C0"/>
                </a:solidFill>
                <a:latin typeface="Courier New" panose="02070309020205020404" pitchFamily="49" charset="0"/>
                <a:cs typeface="Courier New" panose="02070309020205020404" pitchFamily="49" charset="0"/>
              </a:rPr>
              <a:t>&lt;q&gt;</a:t>
            </a:r>
            <a:br>
              <a:rPr lang="en-US" b="1" dirty="0">
                <a:solidFill>
                  <a:srgbClr val="0070C0"/>
                </a:solidFill>
                <a:latin typeface="Courier New" panose="02070309020205020404" pitchFamily="49" charset="0"/>
                <a:cs typeface="Courier New" panose="02070309020205020404" pitchFamily="49" charset="0"/>
              </a:rPr>
            </a:br>
            <a:r>
              <a:rPr lang="en-US" b="1" dirty="0">
                <a:solidFill>
                  <a:srgbClr val="0070C0"/>
                </a:solidFill>
                <a:latin typeface="Courier New" panose="02070309020205020404" pitchFamily="49" charset="0"/>
                <a:cs typeface="Courier New" panose="02070309020205020404" pitchFamily="49" charset="0"/>
              </a:rPr>
              <a:t>&lt;script&gt;</a:t>
            </a:r>
            <a:br>
              <a:rPr lang="en-US" b="1" dirty="0">
                <a:solidFill>
                  <a:srgbClr val="0070C0"/>
                </a:solidFill>
                <a:latin typeface="Courier New" panose="02070309020205020404" pitchFamily="49" charset="0"/>
                <a:cs typeface="Courier New" panose="02070309020205020404" pitchFamily="49" charset="0"/>
              </a:rPr>
            </a:br>
            <a:r>
              <a:rPr lang="en-US" b="1" dirty="0">
                <a:solidFill>
                  <a:srgbClr val="0070C0"/>
                </a:solidFill>
                <a:latin typeface="Courier New" panose="02070309020205020404" pitchFamily="49" charset="0"/>
                <a:cs typeface="Courier New" panose="02070309020205020404" pitchFamily="49" charset="0"/>
              </a:rPr>
              <a:t>&lt;select&gt;</a:t>
            </a:r>
            <a:br>
              <a:rPr lang="en-US" b="1" dirty="0">
                <a:solidFill>
                  <a:srgbClr val="0070C0"/>
                </a:solidFill>
                <a:latin typeface="Courier New" panose="02070309020205020404" pitchFamily="49" charset="0"/>
                <a:cs typeface="Courier New" panose="02070309020205020404" pitchFamily="49" charset="0"/>
              </a:rPr>
            </a:br>
            <a:r>
              <a:rPr lang="en-US" b="1" dirty="0">
                <a:solidFill>
                  <a:srgbClr val="0070C0"/>
                </a:solidFill>
                <a:latin typeface="Courier New" panose="02070309020205020404" pitchFamily="49" charset="0"/>
                <a:cs typeface="Courier New" panose="02070309020205020404" pitchFamily="49" charset="0"/>
              </a:rPr>
              <a:t>&lt;span&gt;</a:t>
            </a:r>
            <a:br>
              <a:rPr lang="en-US" b="1" dirty="0">
                <a:solidFill>
                  <a:srgbClr val="0070C0"/>
                </a:solidFill>
                <a:latin typeface="Courier New" panose="02070309020205020404" pitchFamily="49" charset="0"/>
                <a:cs typeface="Courier New" panose="02070309020205020404" pitchFamily="49" charset="0"/>
              </a:rPr>
            </a:br>
            <a:r>
              <a:rPr lang="en-US" b="1" dirty="0">
                <a:solidFill>
                  <a:srgbClr val="0070C0"/>
                </a:solidFill>
                <a:latin typeface="Courier New" panose="02070309020205020404" pitchFamily="49" charset="0"/>
                <a:cs typeface="Courier New" panose="02070309020205020404" pitchFamily="49" charset="0"/>
              </a:rPr>
              <a:t>&lt;sub&gt;</a:t>
            </a:r>
            <a:br>
              <a:rPr lang="en-US" b="1" dirty="0">
                <a:solidFill>
                  <a:srgbClr val="0070C0"/>
                </a:solidFill>
                <a:latin typeface="Courier New" panose="02070309020205020404" pitchFamily="49" charset="0"/>
                <a:cs typeface="Courier New" panose="02070309020205020404" pitchFamily="49" charset="0"/>
              </a:rPr>
            </a:br>
            <a:r>
              <a:rPr lang="en-US" b="1" dirty="0">
                <a:solidFill>
                  <a:srgbClr val="0070C0"/>
                </a:solidFill>
                <a:latin typeface="Courier New" panose="02070309020205020404" pitchFamily="49" charset="0"/>
                <a:cs typeface="Courier New" panose="02070309020205020404" pitchFamily="49" charset="0"/>
              </a:rPr>
              <a:t>&lt;sup&gt;</a:t>
            </a:r>
            <a:br>
              <a:rPr lang="en-US" b="1" dirty="0">
                <a:solidFill>
                  <a:srgbClr val="0070C0"/>
                </a:solidFill>
                <a:latin typeface="Courier New" panose="02070309020205020404" pitchFamily="49" charset="0"/>
                <a:cs typeface="Courier New" panose="02070309020205020404" pitchFamily="49" charset="0"/>
              </a:rPr>
            </a:br>
            <a:r>
              <a:rPr lang="en-US" b="1" dirty="0">
                <a:solidFill>
                  <a:srgbClr val="0070C0"/>
                </a:solidFill>
                <a:latin typeface="Courier New" panose="02070309020205020404" pitchFamily="49" charset="0"/>
                <a:cs typeface="Courier New" panose="02070309020205020404" pitchFamily="49" charset="0"/>
              </a:rPr>
              <a:t>&lt;textarea&gt;</a:t>
            </a:r>
          </a:p>
        </p:txBody>
      </p:sp>
    </p:spTree>
    <p:extLst>
      <p:ext uri="{BB962C8B-B14F-4D97-AF65-F5344CB8AC3E}">
        <p14:creationId xmlns:p14="http://schemas.microsoft.com/office/powerpoint/2010/main" val="27446672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a:t>Lecture Quiz</a:t>
            </a:r>
            <a:endParaRPr lang="en-US" sz="4000" b="1" dirty="0">
              <a:effectLst>
                <a:outerShdw blurRad="38100" dist="38100" dir="2700000" algn="tl">
                  <a:srgbClr val="000000">
                    <a:alpha val="43137"/>
                  </a:srgbClr>
                </a:outerShdw>
              </a:effectLst>
            </a:endParaRPr>
          </a:p>
        </p:txBody>
      </p:sp>
      <p:sp>
        <p:nvSpPr>
          <p:cNvPr id="21507" name="Content Placeholder 2"/>
          <p:cNvSpPr>
            <a:spLocks noGrp="1"/>
          </p:cNvSpPr>
          <p:nvPr>
            <p:ph idx="1"/>
          </p:nvPr>
        </p:nvSpPr>
        <p:spPr/>
        <p:txBody>
          <a:bodyPr>
            <a:normAutofit/>
          </a:bodyPr>
          <a:lstStyle/>
          <a:p>
            <a:pPr marL="0" indent="0">
              <a:spcAft>
                <a:spcPts val="600"/>
              </a:spcAft>
              <a:buNone/>
            </a:pPr>
            <a:r>
              <a:rPr lang="en-US" sz="3200" dirty="0"/>
              <a:t>9. (True/False) Most websites are static and rarely change</a:t>
            </a:r>
          </a:p>
          <a:p>
            <a:pPr marL="514350" indent="-514350">
              <a:spcAft>
                <a:spcPts val="600"/>
              </a:spcAft>
              <a:buAutoNum type="alphaUcPeriod"/>
            </a:pPr>
            <a:r>
              <a:rPr lang="en-US" sz="2400" dirty="0"/>
              <a:t>True</a:t>
            </a:r>
          </a:p>
          <a:p>
            <a:pPr marL="514350" indent="-514350">
              <a:spcAft>
                <a:spcPts val="600"/>
              </a:spcAft>
              <a:buAutoNum type="alphaUcPeriod"/>
            </a:pPr>
            <a:r>
              <a:rPr lang="en-US" sz="2400" dirty="0"/>
              <a:t>False</a:t>
            </a:r>
          </a:p>
          <a:p>
            <a:pPr marL="457200" lvl="1" indent="0">
              <a:buNone/>
            </a:pPr>
            <a:endParaRPr lang="en-US" dirty="0"/>
          </a:p>
          <a:p>
            <a:pPr lvl="1"/>
            <a:endParaRPr lang="en-US" dirty="0"/>
          </a:p>
          <a:p>
            <a:endParaRPr lang="en-US" dirty="0"/>
          </a:p>
        </p:txBody>
      </p:sp>
    </p:spTree>
    <p:extLst>
      <p:ext uri="{BB962C8B-B14F-4D97-AF65-F5344CB8AC3E}">
        <p14:creationId xmlns:p14="http://schemas.microsoft.com/office/powerpoint/2010/main" val="11342053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a:t>Lecture Quiz</a:t>
            </a:r>
            <a:endParaRPr lang="en-US" sz="4000" b="1" dirty="0">
              <a:effectLst>
                <a:outerShdw blurRad="38100" dist="38100" dir="2700000" algn="tl">
                  <a:srgbClr val="000000">
                    <a:alpha val="43137"/>
                  </a:srgbClr>
                </a:outerShdw>
              </a:effectLst>
            </a:endParaRPr>
          </a:p>
        </p:txBody>
      </p:sp>
      <p:sp>
        <p:nvSpPr>
          <p:cNvPr id="21507" name="Content Placeholder 2"/>
          <p:cNvSpPr>
            <a:spLocks noGrp="1"/>
          </p:cNvSpPr>
          <p:nvPr>
            <p:ph idx="1"/>
          </p:nvPr>
        </p:nvSpPr>
        <p:spPr/>
        <p:txBody>
          <a:bodyPr>
            <a:normAutofit/>
          </a:bodyPr>
          <a:lstStyle/>
          <a:p>
            <a:pPr marL="0" indent="0">
              <a:spcAft>
                <a:spcPts val="600"/>
              </a:spcAft>
              <a:buNone/>
            </a:pPr>
            <a:r>
              <a:rPr lang="en-US" sz="3200" dirty="0"/>
              <a:t>10. What are some of the changes that can occur to a website</a:t>
            </a:r>
          </a:p>
          <a:p>
            <a:pPr marL="915987" lvl="2" indent="-457200">
              <a:spcAft>
                <a:spcPts val="1200"/>
              </a:spcAft>
              <a:buFont typeface="+mj-lt"/>
              <a:buAutoNum type="alphaUcPeriod"/>
            </a:pPr>
            <a:r>
              <a:rPr lang="en-US" sz="2400" dirty="0"/>
              <a:t>Target population</a:t>
            </a:r>
          </a:p>
          <a:p>
            <a:pPr marL="915987" lvl="2" indent="-457200">
              <a:spcAft>
                <a:spcPts val="1200"/>
              </a:spcAft>
              <a:buFont typeface="+mj-lt"/>
              <a:buAutoNum type="alphaUcPeriod"/>
            </a:pPr>
            <a:r>
              <a:rPr lang="en-US" sz="2400" dirty="0"/>
              <a:t>Content</a:t>
            </a:r>
          </a:p>
          <a:p>
            <a:pPr marL="915987" lvl="2" indent="-457200">
              <a:spcAft>
                <a:spcPts val="1200"/>
              </a:spcAft>
              <a:buFont typeface="+mj-lt"/>
              <a:buAutoNum type="alphaUcPeriod"/>
            </a:pPr>
            <a:r>
              <a:rPr lang="en-US" sz="2400" dirty="0"/>
              <a:t>Technology</a:t>
            </a:r>
          </a:p>
          <a:p>
            <a:pPr marL="915987" lvl="2" indent="-457200">
              <a:spcAft>
                <a:spcPts val="1200"/>
              </a:spcAft>
              <a:buFont typeface="+mj-lt"/>
              <a:buAutoNum type="alphaUcPeriod"/>
            </a:pPr>
            <a:r>
              <a:rPr lang="en-US" sz="2400" dirty="0"/>
              <a:t>All of the above</a:t>
            </a:r>
          </a:p>
          <a:p>
            <a:endParaRPr lang="en-US" dirty="0"/>
          </a:p>
        </p:txBody>
      </p:sp>
    </p:spTree>
    <p:extLst>
      <p:ext uri="{BB962C8B-B14F-4D97-AF65-F5344CB8AC3E}">
        <p14:creationId xmlns:p14="http://schemas.microsoft.com/office/powerpoint/2010/main" val="3374323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768"/>
            <a:ext cx="10515600" cy="701675"/>
          </a:xfrm>
        </p:spPr>
        <p:txBody>
          <a:bodyPr/>
          <a:lstStyle/>
          <a:p>
            <a:r>
              <a:rPr lang="en-US" dirty="0"/>
              <a:t>Copyrights</a:t>
            </a:r>
          </a:p>
        </p:txBody>
      </p:sp>
      <p:sp>
        <p:nvSpPr>
          <p:cNvPr id="3" name="Content Placeholder 2"/>
          <p:cNvSpPr>
            <a:spLocks noGrp="1"/>
          </p:cNvSpPr>
          <p:nvPr>
            <p:ph sz="quarter" idx="1"/>
          </p:nvPr>
        </p:nvSpPr>
        <p:spPr>
          <a:xfrm>
            <a:off x="179942" y="2038120"/>
            <a:ext cx="11832115" cy="3371161"/>
          </a:xfrm>
        </p:spPr>
        <p:txBody>
          <a:bodyPr>
            <a:noAutofit/>
          </a:bodyPr>
          <a:lstStyle/>
          <a:p>
            <a:pPr marL="0" indent="0">
              <a:spcBef>
                <a:spcPct val="50000"/>
              </a:spcBef>
            </a:pPr>
            <a:r>
              <a:rPr lang="en-GB" sz="1100" dirty="0"/>
              <a:t>Microsoft, Windows, Excel, Outlook, and PowerPoint are registered trademarks of Microsoft Corporation. </a:t>
            </a:r>
            <a:endParaRPr lang="de-DE" sz="1100" dirty="0"/>
          </a:p>
          <a:p>
            <a:pPr marL="0" indent="0">
              <a:spcBef>
                <a:spcPct val="50000"/>
              </a:spcBef>
            </a:pPr>
            <a:r>
              <a:rPr lang="en-GB" sz="1100" dirty="0"/>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1100" dirty="0"/>
          </a:p>
          <a:p>
            <a:pPr marL="0" indent="0">
              <a:spcBef>
                <a:spcPct val="50000"/>
              </a:spcBef>
            </a:pPr>
            <a:r>
              <a:rPr lang="en-GB" sz="1100" dirty="0"/>
              <a:t>Linux is the registered trademark of Linus Torvalds in the U.S. and other countries.</a:t>
            </a:r>
            <a:endParaRPr lang="de-DE" sz="1100" dirty="0"/>
          </a:p>
          <a:p>
            <a:pPr marL="0" indent="0">
              <a:spcBef>
                <a:spcPct val="50000"/>
              </a:spcBef>
            </a:pPr>
            <a:r>
              <a:rPr lang="en-GB" sz="1100" dirty="0"/>
              <a:t>Oracle is a registered trademark of Oracle Corporation. </a:t>
            </a:r>
            <a:endParaRPr lang="de-DE" sz="1100" dirty="0"/>
          </a:p>
          <a:p>
            <a:pPr marL="0" indent="0">
              <a:spcBef>
                <a:spcPct val="50000"/>
              </a:spcBef>
            </a:pPr>
            <a:r>
              <a:rPr lang="en-GB" sz="1100" dirty="0"/>
              <a:t>HTML, XML, XHTML and W3C are trademarks or registered trademarks of W3C®, World Wide Web Consortium, Massachusetts Institute of Technology.</a:t>
            </a:r>
            <a:endParaRPr lang="de-DE" sz="1100" dirty="0"/>
          </a:p>
          <a:p>
            <a:pPr marL="0" indent="0">
              <a:spcBef>
                <a:spcPct val="50000"/>
              </a:spcBef>
            </a:pPr>
            <a:r>
              <a:rPr lang="en-GB" sz="1100" dirty="0"/>
              <a:t>Java is a registered trademark of Sun Microsystems, Inc.</a:t>
            </a:r>
            <a:endParaRPr lang="de-DE" sz="1100" dirty="0"/>
          </a:p>
          <a:p>
            <a:pPr marL="0" indent="0">
              <a:spcBef>
                <a:spcPct val="50000"/>
              </a:spcBef>
            </a:pPr>
            <a:r>
              <a:rPr lang="en-GB" sz="1100" dirty="0"/>
              <a:t>JavaScript is a registered trademark of Sun Microsystems, Inc., used under license for technology invented and implemented by Netscape. </a:t>
            </a:r>
            <a:endParaRPr lang="de-DE" sz="1100" dirty="0"/>
          </a:p>
          <a:p>
            <a:pPr marL="0" indent="0">
              <a:spcBef>
                <a:spcPct val="50000"/>
              </a:spcBef>
            </a:pPr>
            <a:r>
              <a:rPr lang="en-GB" sz="1100" dirty="0"/>
              <a:t>SAP, R/3, SAP NetWeaver, Duet, PartnerEdge, ByDesign, SAP Business ByDesign, and other SAP products and services mentioned herein as well as their respective logos are trademarks or registered trademarks of SAP AG in Germany and other countries. </a:t>
            </a:r>
            <a:endParaRPr lang="de-DE" sz="1100" dirty="0"/>
          </a:p>
          <a:p>
            <a:pPr marL="0" indent="0">
              <a:spcBef>
                <a:spcPct val="50000"/>
              </a:spcBef>
            </a:pPr>
            <a:r>
              <a:rPr lang="en-GB" sz="1100" dirty="0"/>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1100" dirty="0"/>
              <a:t>ERPsim is a registered copyright of ERPsim Labs, HEC Montreal.</a:t>
            </a:r>
          </a:p>
          <a:p>
            <a:pPr marL="0" indent="0">
              <a:spcBef>
                <a:spcPct val="50000"/>
              </a:spcBef>
            </a:pPr>
            <a:r>
              <a:rPr lang="de-DE" sz="1100" dirty="0"/>
              <a:t>Other products mentioned in this presentation are trademarks of their respective owners.</a:t>
            </a:r>
            <a:endParaRPr lang="en-GB" sz="1100" dirty="0"/>
          </a:p>
        </p:txBody>
      </p:sp>
      <p:sp>
        <p:nvSpPr>
          <p:cNvPr id="4" name="Content Placeholder 6"/>
          <p:cNvSpPr txBox="1">
            <a:spLocks/>
          </p:cNvSpPr>
          <p:nvPr/>
        </p:nvSpPr>
        <p:spPr>
          <a:xfrm>
            <a:off x="3200400" y="835443"/>
            <a:ext cx="5791200" cy="993354"/>
          </a:xfrm>
          <a:prstGeom prst="rect">
            <a:avLst/>
          </a:prstGeom>
        </p:spPr>
        <p:txBody>
          <a:bodyPr vert="horz">
            <a:normAutofit/>
          </a:bodyPr>
          <a:lstStyle/>
          <a:p>
            <a:pPr marL="228600" indent="-228600" algn="ctr">
              <a:spcAft>
                <a:spcPts val="300"/>
              </a:spcAft>
              <a:buClr>
                <a:schemeClr val="accent2"/>
              </a:buClr>
              <a:buSzPct val="90000"/>
              <a:defRPr/>
            </a:pPr>
            <a:r>
              <a:rPr lang="en-US" dirty="0">
                <a:latin typeface="Calibri" pitchFamily="34" charset="0"/>
              </a:rPr>
              <a:t>Presentation prepared by and copyright of John Ramsey, East Tennessee State University, Department of Computing . (</a:t>
            </a:r>
            <a:r>
              <a:rPr lang="en-US" dirty="0">
                <a:latin typeface="Calibri" pitchFamily="34" charset="0"/>
                <a:hlinkClick r:id="rId3"/>
              </a:rPr>
              <a:t>ramseyjw@etsu.edu</a:t>
            </a:r>
            <a:r>
              <a:rPr lang="en-US" dirty="0">
                <a:latin typeface="Calibri" pitchFamily="34" charset="0"/>
              </a:rPr>
              <a:t>)</a:t>
            </a:r>
          </a:p>
        </p:txBody>
      </p:sp>
      <p:pic>
        <p:nvPicPr>
          <p:cNvPr id="6" name="Picture 5" descr="sm-C&amp;IS-Logo.jpg"/>
          <p:cNvPicPr>
            <a:picLocks noChangeAspect="1"/>
          </p:cNvPicPr>
          <p:nvPr/>
        </p:nvPicPr>
        <p:blipFill>
          <a:blip r:embed="rId4" cstate="print"/>
          <a:stretch>
            <a:fillRect/>
          </a:stretch>
        </p:blipFill>
        <p:spPr>
          <a:xfrm>
            <a:off x="9551454" y="759243"/>
            <a:ext cx="945096" cy="119712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0200" t="23395" r="33350" b="20101"/>
          <a:stretch/>
        </p:blipFill>
        <p:spPr>
          <a:xfrm>
            <a:off x="882771" y="835443"/>
            <a:ext cx="1221451" cy="112092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422606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defRPr/>
            </a:pPr>
            <a:r>
              <a:rPr lang="en-US" sz="4000" b="1" dirty="0"/>
              <a:t>The Flow</a:t>
            </a:r>
          </a:p>
        </p:txBody>
      </p:sp>
      <p:sp>
        <p:nvSpPr>
          <p:cNvPr id="3075" name="Rectangle 3"/>
          <p:cNvSpPr>
            <a:spLocks noGrp="1" noChangeArrowheads="1"/>
          </p:cNvSpPr>
          <p:nvPr>
            <p:ph idx="1"/>
          </p:nvPr>
        </p:nvSpPr>
        <p:spPr>
          <a:xfrm>
            <a:off x="838200" y="1690688"/>
            <a:ext cx="10515600" cy="4573196"/>
          </a:xfrm>
        </p:spPr>
        <p:txBody>
          <a:bodyPr>
            <a:normAutofit/>
          </a:bodyPr>
          <a:lstStyle/>
          <a:p>
            <a:pPr marL="0" indent="0">
              <a:buNone/>
            </a:pPr>
            <a:r>
              <a:rPr lang="en-US" dirty="0"/>
              <a:t>We’ll see, when we start with CSS, that we can modify the default appearance of each of these elements to suit our needs</a:t>
            </a:r>
          </a:p>
          <a:p>
            <a:pPr marL="0" indent="0">
              <a:buNone/>
            </a:pPr>
            <a:r>
              <a:rPr lang="en-US" dirty="0"/>
              <a:t>These elements, however, provide us with a way to modify the structure of a document as well as its appearance</a:t>
            </a:r>
          </a:p>
          <a:p>
            <a:pPr marL="0" indent="0">
              <a:buNone/>
            </a:pPr>
            <a:r>
              <a:rPr lang="en-US" dirty="0"/>
              <a:t>The big takeaway here is that they are structural elements that don’t break the flow of the document</a:t>
            </a:r>
          </a:p>
          <a:p>
            <a:pPr marL="0" indent="0">
              <a:buNone/>
            </a:pPr>
            <a:r>
              <a:rPr lang="en-US" dirty="0"/>
              <a:t>When the document is rendered by a browser, it starts in the upper left corner and ‘flows’ across the display until it reaches its right edge</a:t>
            </a:r>
          </a:p>
          <a:p>
            <a:pPr marL="0" indent="0">
              <a:buNone/>
            </a:pPr>
            <a:r>
              <a:rPr lang="en-US" dirty="0"/>
              <a:t>It then starts at the beginning of the next line, and so on, rendering the document line-by-line</a:t>
            </a:r>
          </a:p>
        </p:txBody>
      </p:sp>
    </p:spTree>
    <p:extLst>
      <p:ext uri="{BB962C8B-B14F-4D97-AF65-F5344CB8AC3E}">
        <p14:creationId xmlns:p14="http://schemas.microsoft.com/office/powerpoint/2010/main" val="2244240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3732</Words>
  <Application>Microsoft Office PowerPoint</Application>
  <PresentationFormat>Widescreen</PresentationFormat>
  <Paragraphs>430</Paragraphs>
  <Slides>82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82</vt:i4>
      </vt:variant>
    </vt:vector>
  </HeadingPairs>
  <TitlesOfParts>
    <vt:vector size="90" baseType="lpstr">
      <vt:lpstr>Arial</vt:lpstr>
      <vt:lpstr>Calibri</vt:lpstr>
      <vt:lpstr>Corbel Light</vt:lpstr>
      <vt:lpstr>Courier New</vt:lpstr>
      <vt:lpstr>Symbol</vt:lpstr>
      <vt:lpstr>Verdana</vt:lpstr>
      <vt:lpstr>Wingdings</vt:lpstr>
      <vt:lpstr>Office Theme</vt:lpstr>
      <vt:lpstr>Intro To HTML &amp; Formatting, Part 2</vt:lpstr>
      <vt:lpstr>HTML Elements</vt:lpstr>
      <vt:lpstr>Why do we need different elements?</vt:lpstr>
      <vt:lpstr>Why do we need different elements?</vt:lpstr>
      <vt:lpstr>Inline Elements</vt:lpstr>
      <vt:lpstr>&lt;b&gt; / &lt;strong&gt;</vt:lpstr>
      <vt:lpstr>&lt;i&gt; / &lt;em&gt;</vt:lpstr>
      <vt:lpstr>Inline Elements</vt:lpstr>
      <vt:lpstr>The Flow</vt:lpstr>
      <vt:lpstr>Paragraph</vt:lpstr>
      <vt:lpstr>&lt;p&gt;</vt:lpstr>
      <vt:lpstr>&lt;br&gt; (or &lt;br /&gt;)</vt:lpstr>
      <vt:lpstr>Paragraph vs Break Example</vt:lpstr>
      <vt:lpstr>&lt;hr&gt; (or &lt;hr /&gt;)</vt:lpstr>
      <vt:lpstr>&lt;hr&gt;</vt:lpstr>
      <vt:lpstr>What’s with the slash (/)?</vt:lpstr>
      <vt:lpstr>&lt;h1&gt; &lt;h2&gt; &lt;h3&gt; &lt;h4&gt; &lt;h5&gt; &lt;h6&gt;</vt:lpstr>
      <vt:lpstr>&lt;h1&gt; &lt;h2&gt; &lt;h3&gt; &lt;h4&gt; &lt;h5&gt; &lt;h6&gt;</vt:lpstr>
      <vt:lpstr>&lt;blockquote&gt;</vt:lpstr>
      <vt:lpstr>Blockquote Example</vt:lpstr>
      <vt:lpstr>Special Characters</vt:lpstr>
      <vt:lpstr>Special Characters</vt:lpstr>
      <vt:lpstr>More Special Characters</vt:lpstr>
      <vt:lpstr>Going Bigger</vt:lpstr>
      <vt:lpstr>&lt;div&gt;</vt:lpstr>
      <vt:lpstr>Lists</vt:lpstr>
      <vt:lpstr>Lists</vt:lpstr>
      <vt:lpstr>Formatting Text using Lists</vt:lpstr>
      <vt:lpstr>Formatting Text using Lists</vt:lpstr>
      <vt:lpstr>&lt;ol&gt;</vt:lpstr>
      <vt:lpstr>&lt;ol&gt;</vt:lpstr>
      <vt:lpstr>&lt;ol&gt;</vt:lpstr>
      <vt:lpstr>&lt;ol&gt;</vt:lpstr>
      <vt:lpstr>&lt;ol&gt;</vt:lpstr>
      <vt:lpstr>&lt;ul&gt;</vt:lpstr>
      <vt:lpstr>&lt;ul&gt;</vt:lpstr>
      <vt:lpstr>Formatting Text using Lists</vt:lpstr>
      <vt:lpstr>&lt;ul&gt;</vt:lpstr>
      <vt:lpstr>&lt;dl&gt;</vt:lpstr>
      <vt:lpstr>&lt;dl&gt;</vt:lpstr>
      <vt:lpstr>&lt;dl&gt;</vt:lpstr>
      <vt:lpstr>&lt;dl&gt;</vt:lpstr>
      <vt:lpstr>Nesting Lists</vt:lpstr>
      <vt:lpstr>HTML5 Document Structure - Revisited</vt:lpstr>
      <vt:lpstr>HTML Elements: Block vs Inline</vt:lpstr>
      <vt:lpstr>HTML Elements: Container vs Standalone</vt:lpstr>
      <vt:lpstr>Official List of Tags</vt:lpstr>
      <vt:lpstr>The Web Design Lifecycle</vt:lpstr>
      <vt:lpstr>Motivation</vt:lpstr>
      <vt:lpstr>Rationale</vt:lpstr>
      <vt:lpstr>Rationale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Site Mission</vt:lpstr>
      <vt:lpstr>Getting started right</vt:lpstr>
      <vt:lpstr>Site Mission Statement</vt:lpstr>
      <vt:lpstr>Formulating a Mission Statement</vt:lpstr>
      <vt:lpstr>In Class Exercise</vt:lpstr>
      <vt:lpstr>Importance of Site Mission Statement</vt:lpstr>
      <vt:lpstr>Importance of Site Mission Statement</vt:lpstr>
      <vt:lpstr>Importance of Site Mission Statement</vt:lpstr>
      <vt:lpstr>Summary</vt:lpstr>
      <vt:lpstr>Summary</vt:lpstr>
      <vt:lpstr>Summary</vt:lpstr>
      <vt:lpstr>PowerPoint Presentation</vt:lpstr>
      <vt:lpstr>Lecture Quiz</vt:lpstr>
      <vt:lpstr>Lecture Quiz</vt:lpstr>
      <vt:lpstr>Lecture Quiz</vt:lpstr>
      <vt:lpstr>Lecture Quiz</vt:lpstr>
      <vt:lpstr>Lecture Quiz</vt:lpstr>
      <vt:lpstr>Lecture Quiz</vt:lpstr>
      <vt:lpstr>Lecture Quiz</vt:lpstr>
      <vt:lpstr>Lecture Quiz</vt:lpstr>
      <vt:lpstr>Lecture Quiz</vt:lpstr>
      <vt:lpstr>Lecture Quiz</vt:lpstr>
      <vt:lpstr>Lecture Quiz</vt:lpstr>
      <vt:lpstr>Copyrights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Ramsey</dc:creator>
  <cp:lastModifiedBy>Ramsey, John Webster</cp:lastModifiedBy>
  <cp:revision>55</cp:revision>
  <dcterms:created xsi:type="dcterms:W3CDTF">2015-01-07T14:02:51Z</dcterms:created>
  <dcterms:modified xsi:type="dcterms:W3CDTF">2023-06-14T18:24:10Z</dcterms:modified>
</cp:coreProperties>
</file>