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68" r:id="rId2"/>
    <p:sldId id="334" r:id="rId3"/>
    <p:sldId id="335" r:id="rId4"/>
    <p:sldId id="336" r:id="rId5"/>
    <p:sldId id="337" r:id="rId6"/>
    <p:sldId id="338" r:id="rId7"/>
    <p:sldId id="339" r:id="rId8"/>
    <p:sldId id="341" r:id="rId9"/>
    <p:sldId id="342" r:id="rId10"/>
    <p:sldId id="343" r:id="rId11"/>
    <p:sldId id="344" r:id="rId12"/>
    <p:sldId id="345" r:id="rId13"/>
    <p:sldId id="347" r:id="rId14"/>
    <p:sldId id="346" r:id="rId15"/>
    <p:sldId id="348" r:id="rId16"/>
    <p:sldId id="349" r:id="rId17"/>
    <p:sldId id="350" r:id="rId18"/>
    <p:sldId id="351" r:id="rId19"/>
    <p:sldId id="352" r:id="rId20"/>
    <p:sldId id="353" r:id="rId21"/>
    <p:sldId id="355" r:id="rId22"/>
    <p:sldId id="356" r:id="rId23"/>
    <p:sldId id="357" r:id="rId24"/>
    <p:sldId id="354" r:id="rId25"/>
    <p:sldId id="340" r:id="rId26"/>
    <p:sldId id="269" r:id="rId27"/>
    <p:sldId id="270" r:id="rId28"/>
    <p:sldId id="271" r:id="rId29"/>
    <p:sldId id="272" r:id="rId30"/>
    <p:sldId id="273" r:id="rId31"/>
    <p:sldId id="274" r:id="rId32"/>
    <p:sldId id="275" r:id="rId33"/>
    <p:sldId id="330" r:id="rId34"/>
    <p:sldId id="276" r:id="rId35"/>
    <p:sldId id="277" r:id="rId36"/>
    <p:sldId id="278" r:id="rId37"/>
    <p:sldId id="279" r:id="rId38"/>
    <p:sldId id="281" r:id="rId39"/>
    <p:sldId id="331" r:id="rId40"/>
    <p:sldId id="282" r:id="rId41"/>
    <p:sldId id="283" r:id="rId42"/>
    <p:sldId id="285" r:id="rId43"/>
    <p:sldId id="286" r:id="rId44"/>
    <p:sldId id="287" r:id="rId45"/>
    <p:sldId id="328" r:id="rId46"/>
    <p:sldId id="288" r:id="rId47"/>
    <p:sldId id="290" r:id="rId48"/>
    <p:sldId id="291" r:id="rId49"/>
    <p:sldId id="319" r:id="rId50"/>
    <p:sldId id="295" r:id="rId51"/>
    <p:sldId id="320" r:id="rId52"/>
    <p:sldId id="299" r:id="rId53"/>
    <p:sldId id="322" r:id="rId54"/>
    <p:sldId id="301" r:id="rId55"/>
    <p:sldId id="302" r:id="rId56"/>
    <p:sldId id="329" r:id="rId57"/>
    <p:sldId id="321" r:id="rId58"/>
    <p:sldId id="300" r:id="rId59"/>
    <p:sldId id="323" r:id="rId60"/>
    <p:sldId id="324" r:id="rId61"/>
    <p:sldId id="307" r:id="rId62"/>
    <p:sldId id="308" r:id="rId63"/>
    <p:sldId id="325" r:id="rId64"/>
    <p:sldId id="310" r:id="rId65"/>
    <p:sldId id="311" r:id="rId66"/>
    <p:sldId id="326" r:id="rId67"/>
    <p:sldId id="327" r:id="rId68"/>
    <p:sldId id="312" r:id="rId69"/>
    <p:sldId id="313" r:id="rId70"/>
    <p:sldId id="314" r:id="rId71"/>
    <p:sldId id="315" r:id="rId72"/>
    <p:sldId id="316" r:id="rId73"/>
    <p:sldId id="333" r:id="rId74"/>
    <p:sldId id="317" r:id="rId75"/>
    <p:sldId id="358" r:id="rId76"/>
    <p:sldId id="359" r:id="rId77"/>
    <p:sldId id="360" r:id="rId78"/>
    <p:sldId id="361" r:id="rId79"/>
    <p:sldId id="362" r:id="rId80"/>
    <p:sldId id="363" r:id="rId81"/>
    <p:sldId id="364" r:id="rId82"/>
    <p:sldId id="365" r:id="rId83"/>
    <p:sldId id="366" r:id="rId84"/>
    <p:sldId id="367" r:id="rId85"/>
    <p:sldId id="368" r:id="rId86"/>
    <p:sldId id="318" r:id="rId87"/>
    <p:sldId id="259"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990" autoAdjust="0"/>
  </p:normalViewPr>
  <p:slideViewPr>
    <p:cSldViewPr snapToGrid="0">
      <p:cViewPr varScale="1">
        <p:scale>
          <a:sx n="75" d="100"/>
          <a:sy n="75" d="100"/>
        </p:scale>
        <p:origin x="874" y="36"/>
      </p:cViewPr>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5A10F-CF37-4AC7-82BD-75A953686F83}" type="datetimeFigureOut">
              <a:rPr lang="en-US" smtClean="0"/>
              <a:t>8/19/2023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5FE12-90FA-47AA-A354-9C8BF1C8A060}" type="slidenum">
              <a:rPr lang="en-US" smtClean="0"/>
              <a:t>‹#›</a:t>
            </a:fld>
            <a:endParaRPr lang="en-US"/>
          </a:p>
        </p:txBody>
      </p:sp>
    </p:spTree>
    <p:extLst>
      <p:ext uri="{BB962C8B-B14F-4D97-AF65-F5344CB8AC3E}">
        <p14:creationId xmlns:p14="http://schemas.microsoft.com/office/powerpoint/2010/main" val="410496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http://www.w3.org/People/Raggett/book4/ch02.html</a:t>
            </a:r>
          </a:p>
          <a:p>
            <a:r>
              <a:rPr lang="en-US" dirty="0"/>
              <a:t>Source: http://www.w3.org/TR/#tr_HTML</a:t>
            </a:r>
          </a:p>
        </p:txBody>
      </p:sp>
      <p:sp>
        <p:nvSpPr>
          <p:cNvPr id="4" name="Slide Number Placeholder 3"/>
          <p:cNvSpPr>
            <a:spLocks noGrp="1"/>
          </p:cNvSpPr>
          <p:nvPr>
            <p:ph type="sldNum" sz="quarter" idx="10"/>
          </p:nvPr>
        </p:nvSpPr>
        <p:spPr/>
        <p:txBody>
          <a:bodyPr/>
          <a:lstStyle/>
          <a:p>
            <a:fld id="{16B0E1EA-FA4F-4A7C-B078-1ADFC3817528}" type="slidenum">
              <a:rPr lang="en-US" smtClean="0"/>
              <a:pPr/>
              <a:t>30</a:t>
            </a:fld>
            <a:endParaRPr lang="en-US"/>
          </a:p>
        </p:txBody>
      </p:sp>
    </p:spTree>
    <p:extLst>
      <p:ext uri="{BB962C8B-B14F-4D97-AF65-F5344CB8AC3E}">
        <p14:creationId xmlns:p14="http://schemas.microsoft.com/office/powerpoint/2010/main" val="136551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http://www.w3schools.com/html/html_elements.asp</a:t>
            </a:r>
          </a:p>
        </p:txBody>
      </p:sp>
      <p:sp>
        <p:nvSpPr>
          <p:cNvPr id="4" name="Slide Number Placeholder 3"/>
          <p:cNvSpPr>
            <a:spLocks noGrp="1"/>
          </p:cNvSpPr>
          <p:nvPr>
            <p:ph type="sldNum" sz="quarter" idx="10"/>
          </p:nvPr>
        </p:nvSpPr>
        <p:spPr/>
        <p:txBody>
          <a:bodyPr/>
          <a:lstStyle/>
          <a:p>
            <a:fld id="{16B0E1EA-FA4F-4A7C-B078-1ADFC3817528}" type="slidenum">
              <a:rPr lang="en-US" smtClean="0"/>
              <a:pPr/>
              <a:t>74</a:t>
            </a:fld>
            <a:endParaRPr lang="en-US"/>
          </a:p>
        </p:txBody>
      </p:sp>
    </p:spTree>
    <p:extLst>
      <p:ext uri="{BB962C8B-B14F-4D97-AF65-F5344CB8AC3E}">
        <p14:creationId xmlns:p14="http://schemas.microsoft.com/office/powerpoint/2010/main" val="3879458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238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http://www.w3.org/People/Raggett/book4/ch02.html</a:t>
            </a:r>
          </a:p>
          <a:p>
            <a:r>
              <a:rPr lang="en-US" dirty="0"/>
              <a:t>Source: http://www.w3.org/TR/#tr_HTML</a:t>
            </a:r>
          </a:p>
        </p:txBody>
      </p:sp>
      <p:sp>
        <p:nvSpPr>
          <p:cNvPr id="4" name="Slide Number Placeholder 3"/>
          <p:cNvSpPr>
            <a:spLocks noGrp="1"/>
          </p:cNvSpPr>
          <p:nvPr>
            <p:ph type="sldNum" sz="quarter" idx="10"/>
          </p:nvPr>
        </p:nvSpPr>
        <p:spPr/>
        <p:txBody>
          <a:bodyPr/>
          <a:lstStyle/>
          <a:p>
            <a:fld id="{16B0E1EA-FA4F-4A7C-B078-1ADFC3817528}" type="slidenum">
              <a:rPr lang="en-US" smtClean="0"/>
              <a:pPr/>
              <a:t>31</a:t>
            </a:fld>
            <a:endParaRPr lang="en-US"/>
          </a:p>
        </p:txBody>
      </p:sp>
    </p:spTree>
    <p:extLst>
      <p:ext uri="{BB962C8B-B14F-4D97-AF65-F5344CB8AC3E}">
        <p14:creationId xmlns:p14="http://schemas.microsoft.com/office/powerpoint/2010/main" val="222495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Start here (002) ****************</a:t>
            </a:r>
          </a:p>
        </p:txBody>
      </p:sp>
      <p:sp>
        <p:nvSpPr>
          <p:cNvPr id="4" name="Slide Number Placeholder 3"/>
          <p:cNvSpPr>
            <a:spLocks noGrp="1"/>
          </p:cNvSpPr>
          <p:nvPr>
            <p:ph type="sldNum" sz="quarter" idx="10"/>
          </p:nvPr>
        </p:nvSpPr>
        <p:spPr/>
        <p:txBody>
          <a:bodyPr/>
          <a:lstStyle/>
          <a:p>
            <a:fld id="{A9F5FE12-90FA-47AA-A354-9C8BF1C8A060}" type="slidenum">
              <a:rPr lang="en-US" smtClean="0"/>
              <a:t>67</a:t>
            </a:fld>
            <a:endParaRPr lang="en-US"/>
          </a:p>
        </p:txBody>
      </p:sp>
    </p:spTree>
    <p:extLst>
      <p:ext uri="{BB962C8B-B14F-4D97-AF65-F5344CB8AC3E}">
        <p14:creationId xmlns:p14="http://schemas.microsoft.com/office/powerpoint/2010/main" val="319748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5FE12-90FA-47AA-A354-9C8BF1C8A060}" type="slidenum">
              <a:rPr lang="en-US" smtClean="0"/>
              <a:t>68</a:t>
            </a:fld>
            <a:endParaRPr lang="en-US"/>
          </a:p>
        </p:txBody>
      </p:sp>
    </p:spTree>
    <p:extLst>
      <p:ext uri="{BB962C8B-B14F-4D97-AF65-F5344CB8AC3E}">
        <p14:creationId xmlns:p14="http://schemas.microsoft.com/office/powerpoint/2010/main" val="242331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5FE12-90FA-47AA-A354-9C8BF1C8A060}" type="slidenum">
              <a:rPr lang="en-US" smtClean="0"/>
              <a:t>69</a:t>
            </a:fld>
            <a:endParaRPr lang="en-US"/>
          </a:p>
        </p:txBody>
      </p:sp>
    </p:spTree>
    <p:extLst>
      <p:ext uri="{BB962C8B-B14F-4D97-AF65-F5344CB8AC3E}">
        <p14:creationId xmlns:p14="http://schemas.microsoft.com/office/powerpoint/2010/main" val="10608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5FE12-90FA-47AA-A354-9C8BF1C8A060}" type="slidenum">
              <a:rPr lang="en-US" smtClean="0"/>
              <a:t>70</a:t>
            </a:fld>
            <a:endParaRPr lang="en-US"/>
          </a:p>
        </p:txBody>
      </p:sp>
    </p:spTree>
    <p:extLst>
      <p:ext uri="{BB962C8B-B14F-4D97-AF65-F5344CB8AC3E}">
        <p14:creationId xmlns:p14="http://schemas.microsoft.com/office/powerpoint/2010/main" val="198840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5FE12-90FA-47AA-A354-9C8BF1C8A060}" type="slidenum">
              <a:rPr lang="en-US" smtClean="0"/>
              <a:t>71</a:t>
            </a:fld>
            <a:endParaRPr lang="en-US"/>
          </a:p>
        </p:txBody>
      </p:sp>
    </p:spTree>
    <p:extLst>
      <p:ext uri="{BB962C8B-B14F-4D97-AF65-F5344CB8AC3E}">
        <p14:creationId xmlns:p14="http://schemas.microsoft.com/office/powerpoint/2010/main" val="128651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5FE12-90FA-47AA-A354-9C8BF1C8A060}" type="slidenum">
              <a:rPr lang="en-US" smtClean="0"/>
              <a:t>72</a:t>
            </a:fld>
            <a:endParaRPr lang="en-US"/>
          </a:p>
        </p:txBody>
      </p:sp>
    </p:spTree>
    <p:extLst>
      <p:ext uri="{BB962C8B-B14F-4D97-AF65-F5344CB8AC3E}">
        <p14:creationId xmlns:p14="http://schemas.microsoft.com/office/powerpoint/2010/main" val="4293212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5FE12-90FA-47AA-A354-9C8BF1C8A060}" type="slidenum">
              <a:rPr lang="en-US" smtClean="0"/>
              <a:t>73</a:t>
            </a:fld>
            <a:endParaRPr lang="en-US"/>
          </a:p>
        </p:txBody>
      </p:sp>
    </p:spTree>
    <p:extLst>
      <p:ext uri="{BB962C8B-B14F-4D97-AF65-F5344CB8AC3E}">
        <p14:creationId xmlns:p14="http://schemas.microsoft.com/office/powerpoint/2010/main" val="4509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F851E-2928-4682-9B42-D2579E13F8BF}"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62361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63991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252312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350517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F851E-2928-4682-9B42-D2579E13F8BF}"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21489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F851E-2928-4682-9B42-D2579E13F8BF}"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39405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F851E-2928-4682-9B42-D2579E13F8BF}" type="datetimeFigureOut">
              <a:rPr lang="en-US" smtClean="0"/>
              <a:t>8/19/2023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18767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F851E-2928-4682-9B42-D2579E13F8BF}" type="datetimeFigureOut">
              <a:rPr lang="en-US" smtClean="0"/>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379219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851E-2928-4682-9B42-D2579E13F8BF}" type="datetimeFigureOut">
              <a:rPr lang="en-US" smtClean="0"/>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217650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39417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303626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851E-2928-4682-9B42-D2579E13F8BF}" type="datetimeFigureOut">
              <a:rPr lang="en-US" smtClean="0"/>
              <a:t>8/19/2023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998A-8700-4210-9762-D768112401A7}" type="slidenum">
              <a:rPr lang="en-US" smtClean="0"/>
              <a:t>‹#›</a:t>
            </a:fld>
            <a:endParaRPr lang="en-US"/>
          </a:p>
        </p:txBody>
      </p:sp>
    </p:spTree>
    <p:extLst>
      <p:ext uri="{BB962C8B-B14F-4D97-AF65-F5344CB8AC3E}">
        <p14:creationId xmlns:p14="http://schemas.microsoft.com/office/powerpoint/2010/main" val="177923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orbel Light" panose="020B03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ninite.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w3.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de.visualstudio.com/download"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pudigitalhistory.wikidot.com/website-review"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 design wordle | Learning from Lorelle">
            <a:extLst>
              <a:ext uri="{FF2B5EF4-FFF2-40B4-BE49-F238E27FC236}">
                <a16:creationId xmlns:a16="http://schemas.microsoft.com/office/drawing/2014/main" id="{5546FE9C-3EAA-4065-B95B-19E340FD5EF7}"/>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0" y="77096"/>
            <a:ext cx="12031287" cy="5963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b="1" dirty="0"/>
              <a:t>Tools &amp; </a:t>
            </a:r>
            <a:br>
              <a:rPr lang="en-US" b="1" dirty="0"/>
            </a:br>
            <a:r>
              <a:rPr lang="en-US" b="1" dirty="0"/>
              <a:t>The Basics of HTML</a:t>
            </a:r>
          </a:p>
        </p:txBody>
      </p:sp>
      <p:sp>
        <p:nvSpPr>
          <p:cNvPr id="3" name="Subtitle 2">
            <a:extLst>
              <a:ext uri="{FF2B5EF4-FFF2-40B4-BE49-F238E27FC236}">
                <a16:creationId xmlns:a16="http://schemas.microsoft.com/office/drawing/2014/main" id="{BACBB717-3BA0-4828-B8F4-05D19B9BF490}"/>
              </a:ext>
            </a:extLst>
          </p:cNvPr>
          <p:cNvSpPr>
            <a:spLocks noGrp="1"/>
          </p:cNvSpPr>
          <p:nvPr>
            <p:ph type="subTitle" idx="1"/>
          </p:nvPr>
        </p:nvSpPr>
        <p:spPr/>
        <p:txBody>
          <a:bodyPr/>
          <a:lstStyle/>
          <a:p>
            <a:r>
              <a:rPr lang="en-US" sz="2400" b="1" dirty="0"/>
              <a:t>Essentials of Web Design</a:t>
            </a:r>
          </a:p>
          <a:p>
            <a:r>
              <a:rPr lang="en-US" sz="2400" b="1" dirty="0"/>
              <a:t>CSCI 1210</a:t>
            </a:r>
          </a:p>
          <a:p>
            <a:endParaRPr lang="en-US" dirty="0"/>
          </a:p>
        </p:txBody>
      </p:sp>
    </p:spTree>
    <p:extLst>
      <p:ext uri="{BB962C8B-B14F-4D97-AF65-F5344CB8AC3E}">
        <p14:creationId xmlns:p14="http://schemas.microsoft.com/office/powerpoint/2010/main" val="301344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r>
              <a:rPr lang="en-US" dirty="0"/>
              <a:t>What about sharing (publishing)?</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200" y="1825625"/>
            <a:ext cx="7732363" cy="4351338"/>
          </a:xfrm>
        </p:spPr>
        <p:txBody>
          <a:bodyPr>
            <a:normAutofit fontScale="92500" lnSpcReduction="10000"/>
          </a:bodyPr>
          <a:lstStyle/>
          <a:p>
            <a:pPr marL="0" indent="0">
              <a:spcBef>
                <a:spcPts val="600"/>
              </a:spcBef>
              <a:spcAft>
                <a:spcPts val="1200"/>
              </a:spcAft>
              <a:buNone/>
            </a:pPr>
            <a:r>
              <a:rPr lang="en-US" dirty="0"/>
              <a:t>This is where it sometimes gets a little confusing for students</a:t>
            </a:r>
          </a:p>
          <a:p>
            <a:pPr marL="0" indent="0">
              <a:spcBef>
                <a:spcPts val="600"/>
              </a:spcBef>
              <a:spcAft>
                <a:spcPts val="1200"/>
              </a:spcAft>
              <a:buNone/>
            </a:pPr>
            <a:r>
              <a:rPr lang="en-US" dirty="0"/>
              <a:t>To 'publish' our finished pages, we have to upload them to a server account</a:t>
            </a:r>
          </a:p>
          <a:p>
            <a:pPr marL="0" indent="0">
              <a:spcBef>
                <a:spcPts val="600"/>
              </a:spcBef>
              <a:spcAft>
                <a:spcPts val="1200"/>
              </a:spcAft>
              <a:buNone/>
            </a:pPr>
            <a:r>
              <a:rPr lang="en-US" dirty="0"/>
              <a:t>You all (I hope!) already have accounts on the class web server</a:t>
            </a:r>
          </a:p>
          <a:p>
            <a:pPr marL="0" indent="0">
              <a:spcBef>
                <a:spcPts val="600"/>
              </a:spcBef>
              <a:spcAft>
                <a:spcPts val="1200"/>
              </a:spcAft>
              <a:buNone/>
            </a:pPr>
            <a:r>
              <a:rPr lang="en-US" dirty="0"/>
              <a:t>We will be using an application called FileZilla to transfer/upload our work to the server</a:t>
            </a:r>
          </a:p>
          <a:p>
            <a:pPr marL="0" indent="0">
              <a:spcBef>
                <a:spcPts val="600"/>
              </a:spcBef>
              <a:spcAft>
                <a:spcPts val="1200"/>
              </a:spcAft>
              <a:buNone/>
            </a:pPr>
            <a:r>
              <a:rPr lang="en-US" dirty="0"/>
              <a:t>FileZilla uses an Internet technology called the File Transfer Protocol to move files from one computer</a:t>
            </a:r>
          </a:p>
        </p:txBody>
      </p:sp>
      <p:pic>
        <p:nvPicPr>
          <p:cNvPr id="7170" name="Picture 2" descr="filezilla">
            <a:extLst>
              <a:ext uri="{FF2B5EF4-FFF2-40B4-BE49-F238E27FC236}">
                <a16:creationId xmlns:a16="http://schemas.microsoft.com/office/drawing/2014/main" id="{7BF38063-2A66-47B5-88B8-8F3ADEA0C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442" y="2581357"/>
            <a:ext cx="3595606" cy="359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76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r>
              <a:rPr lang="en-US" dirty="0"/>
              <a:t>What about sharing source code and files?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200" y="1825625"/>
            <a:ext cx="7732363" cy="4351338"/>
          </a:xfrm>
        </p:spPr>
        <p:txBody>
          <a:bodyPr>
            <a:normAutofit/>
          </a:bodyPr>
          <a:lstStyle/>
          <a:p>
            <a:pPr marL="0" indent="0">
              <a:spcBef>
                <a:spcPts val="600"/>
              </a:spcBef>
              <a:spcAft>
                <a:spcPts val="1200"/>
              </a:spcAft>
              <a:buNone/>
            </a:pPr>
            <a:r>
              <a:rPr lang="en-US" dirty="0"/>
              <a:t>A lot of times, we want to be able to conveniently share and distribute projects</a:t>
            </a:r>
          </a:p>
          <a:p>
            <a:pPr marL="0" indent="0">
              <a:spcBef>
                <a:spcPts val="600"/>
              </a:spcBef>
              <a:spcAft>
                <a:spcPts val="1200"/>
              </a:spcAft>
              <a:buNone/>
            </a:pPr>
            <a:r>
              <a:rPr lang="en-US" dirty="0"/>
              <a:t>To do so, we typically create a compressed archive of the files, called a .zip file</a:t>
            </a:r>
          </a:p>
          <a:p>
            <a:pPr marL="0" indent="0">
              <a:spcBef>
                <a:spcPts val="600"/>
              </a:spcBef>
              <a:spcAft>
                <a:spcPts val="1200"/>
              </a:spcAft>
              <a:buNone/>
            </a:pPr>
            <a:r>
              <a:rPr lang="en-US" dirty="0"/>
              <a:t>A lot of your lab activities are going to start with one or several files that are partially completed</a:t>
            </a:r>
          </a:p>
          <a:p>
            <a:pPr marL="0" indent="0">
              <a:spcBef>
                <a:spcPts val="600"/>
              </a:spcBef>
              <a:spcAft>
                <a:spcPts val="1200"/>
              </a:spcAft>
              <a:buNone/>
            </a:pPr>
            <a:r>
              <a:rPr lang="en-US" dirty="0"/>
              <a:t>You'll download the archive to your working directory and extract (or 'unzip') the files from the archive</a:t>
            </a:r>
          </a:p>
        </p:txBody>
      </p:sp>
      <p:pic>
        <p:nvPicPr>
          <p:cNvPr id="8194" name="Picture 2" descr="7-zip">
            <a:extLst>
              <a:ext uri="{FF2B5EF4-FFF2-40B4-BE49-F238E27FC236}">
                <a16:creationId xmlns:a16="http://schemas.microsoft.com/office/drawing/2014/main" id="{E5F30E3B-7200-4328-B475-2C8F28BB7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9552" y="2567945"/>
            <a:ext cx="3390254" cy="339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0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r>
              <a:rPr lang="en-US"/>
              <a:t>Ninite</a:t>
            </a:r>
            <a:endParaRPr lang="en-US" dirty="0"/>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200" y="1825625"/>
            <a:ext cx="9607658" cy="4351338"/>
          </a:xfrm>
        </p:spPr>
        <p:txBody>
          <a:bodyPr>
            <a:normAutofit/>
          </a:bodyPr>
          <a:lstStyle/>
          <a:p>
            <a:pPr marL="0" indent="0">
              <a:spcBef>
                <a:spcPts val="600"/>
              </a:spcBef>
              <a:spcAft>
                <a:spcPts val="1200"/>
              </a:spcAft>
              <a:buNone/>
            </a:pPr>
            <a:r>
              <a:rPr lang="en-US" dirty="0"/>
              <a:t>Now, you could go to the websites for all of these applications, download their respective install files, and run each</a:t>
            </a:r>
          </a:p>
          <a:p>
            <a:pPr marL="0" indent="0">
              <a:spcBef>
                <a:spcPts val="600"/>
              </a:spcBef>
              <a:spcAft>
                <a:spcPts val="1200"/>
              </a:spcAft>
              <a:buNone/>
            </a:pPr>
            <a:r>
              <a:rPr lang="en-US" dirty="0"/>
              <a:t>That would work. But there's an easier way</a:t>
            </a:r>
          </a:p>
          <a:p>
            <a:pPr marL="0" indent="0">
              <a:spcBef>
                <a:spcPts val="600"/>
              </a:spcBef>
              <a:spcAft>
                <a:spcPts val="1200"/>
              </a:spcAft>
              <a:buNone/>
            </a:pPr>
            <a:r>
              <a:rPr lang="en-US" dirty="0"/>
              <a:t>There's a site named  </a:t>
            </a:r>
            <a:r>
              <a:rPr lang="en-US" dirty="0">
                <a:hlinkClick r:id="rId2"/>
              </a:rPr>
              <a:t>ninite.com</a:t>
            </a:r>
            <a:r>
              <a:rPr lang="en-US" dirty="0"/>
              <a:t>. On  </a:t>
            </a:r>
            <a:r>
              <a:rPr lang="en-US" dirty="0">
                <a:hlinkClick r:id="rId2"/>
              </a:rPr>
              <a:t>ninite.com</a:t>
            </a:r>
            <a:r>
              <a:rPr lang="en-US" dirty="0"/>
              <a:t>, you can select any number of open-source applications, download them as an executable bundle, and install them all with one double-click</a:t>
            </a:r>
          </a:p>
          <a:p>
            <a:pPr marL="0" indent="0">
              <a:spcBef>
                <a:spcPts val="600"/>
              </a:spcBef>
              <a:spcAft>
                <a:spcPts val="1200"/>
              </a:spcAft>
              <a:buNone/>
            </a:pPr>
            <a:r>
              <a:rPr lang="en-US" dirty="0"/>
              <a:t>On  </a:t>
            </a:r>
            <a:r>
              <a:rPr lang="en-US" dirty="0">
                <a:hlinkClick r:id="rId2"/>
              </a:rPr>
              <a:t>ninite.com</a:t>
            </a:r>
            <a:r>
              <a:rPr lang="en-US" dirty="0"/>
              <a:t>, find and select Chrome (if you don't already have it), FileZilla, GIMP, 7-Zip, and any other application you think you might find useful. Click 'Get Your </a:t>
            </a:r>
            <a:r>
              <a:rPr lang="en-US" dirty="0" err="1"/>
              <a:t>Ninite</a:t>
            </a:r>
            <a:r>
              <a:rPr lang="en-US" dirty="0"/>
              <a:t>' to download the bundle</a:t>
            </a:r>
          </a:p>
        </p:txBody>
      </p:sp>
      <p:pic>
        <p:nvPicPr>
          <p:cNvPr id="9218" name="Picture 2" descr="ninite">
            <a:hlinkClick r:id="rId2"/>
            <a:extLst>
              <a:ext uri="{FF2B5EF4-FFF2-40B4-BE49-F238E27FC236}">
                <a16:creationId xmlns:a16="http://schemas.microsoft.com/office/drawing/2014/main" id="{B42DEE46-004F-43A4-AC2C-E8016C533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5622" y="1290985"/>
            <a:ext cx="2452016" cy="259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4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pPr algn="l" fontAlgn="base"/>
            <a:r>
              <a:rPr lang="en-US" b="0" i="0" dirty="0">
                <a:solidFill>
                  <a:srgbClr val="222222"/>
                </a:solidFill>
                <a:effectLst/>
              </a:rPr>
              <a:t>File Explorer</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199" y="1825625"/>
            <a:ext cx="10129435" cy="3913914"/>
          </a:xfrm>
        </p:spPr>
        <p:txBody>
          <a:bodyPr>
            <a:normAutofit/>
          </a:bodyPr>
          <a:lstStyle/>
          <a:p>
            <a:pPr marL="0" indent="0">
              <a:spcBef>
                <a:spcPts val="600"/>
              </a:spcBef>
              <a:spcAft>
                <a:spcPts val="1200"/>
              </a:spcAft>
              <a:buNone/>
            </a:pPr>
            <a:r>
              <a:rPr lang="en-US" dirty="0"/>
              <a:t>We’ll also use File Explorer a lot to organize our files and folders/subfolders</a:t>
            </a:r>
          </a:p>
          <a:p>
            <a:pPr marL="0" indent="0">
              <a:spcBef>
                <a:spcPts val="600"/>
              </a:spcBef>
              <a:spcAft>
                <a:spcPts val="1200"/>
              </a:spcAft>
              <a:buNone/>
            </a:pPr>
            <a:r>
              <a:rPr lang="en-US" dirty="0"/>
              <a:t>Obviously, it comes packaged with Windows (I hope you’re using a Windows machine… Apple makes things a little tougher for this class)</a:t>
            </a:r>
          </a:p>
          <a:p>
            <a:pPr marL="0" indent="0">
              <a:spcBef>
                <a:spcPts val="600"/>
              </a:spcBef>
              <a:spcAft>
                <a:spcPts val="1200"/>
              </a:spcAft>
              <a:buNone/>
            </a:pPr>
            <a:r>
              <a:rPr lang="en-US" dirty="0"/>
              <a:t>Understanding file systems is a critical component of computing, in general, and web development in particular</a:t>
            </a:r>
          </a:p>
        </p:txBody>
      </p:sp>
      <p:pic>
        <p:nvPicPr>
          <p:cNvPr id="5" name="Picture 2" descr="Download File Explorer Icon from Windows 10 Build 18298">
            <a:extLst>
              <a:ext uri="{FF2B5EF4-FFF2-40B4-BE49-F238E27FC236}">
                <a16:creationId xmlns:a16="http://schemas.microsoft.com/office/drawing/2014/main" id="{67A8981B-8BC3-4317-ACEB-3FABEF7C5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028" y="-1"/>
            <a:ext cx="3218481" cy="321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42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pPr algn="l" fontAlgn="base"/>
            <a:r>
              <a:rPr lang="en-US" b="0" i="0" dirty="0">
                <a:solidFill>
                  <a:srgbClr val="222222"/>
                </a:solidFill>
                <a:effectLst/>
              </a:rPr>
              <a:t>That's it!</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199" y="1825625"/>
            <a:ext cx="9886627" cy="4351338"/>
          </a:xfrm>
        </p:spPr>
        <p:txBody>
          <a:bodyPr>
            <a:normAutofit/>
          </a:bodyPr>
          <a:lstStyle/>
          <a:p>
            <a:pPr marL="0" indent="0">
              <a:spcBef>
                <a:spcPts val="600"/>
              </a:spcBef>
              <a:spcAft>
                <a:spcPts val="1200"/>
              </a:spcAft>
              <a:buNone/>
            </a:pPr>
            <a:r>
              <a:rPr lang="en-US" dirty="0"/>
              <a:t>So that's it for the software applications we will need this semester</a:t>
            </a:r>
          </a:p>
          <a:p>
            <a:pPr marL="0" indent="0">
              <a:spcBef>
                <a:spcPts val="600"/>
              </a:spcBef>
              <a:spcAft>
                <a:spcPts val="1200"/>
              </a:spcAft>
              <a:buNone/>
            </a:pPr>
            <a:r>
              <a:rPr lang="en-US" dirty="0"/>
              <a:t>You may have found some others that you'll find useful in the future</a:t>
            </a:r>
          </a:p>
          <a:p>
            <a:pPr marL="0" indent="0">
              <a:spcBef>
                <a:spcPts val="600"/>
              </a:spcBef>
              <a:spcAft>
                <a:spcPts val="1200"/>
              </a:spcAft>
              <a:buNone/>
            </a:pPr>
            <a:r>
              <a:rPr lang="en-US" dirty="0"/>
              <a:t>If, at the end of the semester, you decide you won't be using them anymore (I doubt it!), you can always uninstall them</a:t>
            </a:r>
          </a:p>
          <a:p>
            <a:pPr marL="0" indent="0">
              <a:spcBef>
                <a:spcPts val="600"/>
              </a:spcBef>
              <a:spcAft>
                <a:spcPts val="1200"/>
              </a:spcAft>
              <a:buNone/>
            </a:pPr>
            <a:r>
              <a:rPr lang="en-US" dirty="0"/>
              <a:t>There're a bunch that I use all the time</a:t>
            </a:r>
          </a:p>
        </p:txBody>
      </p:sp>
    </p:spTree>
    <p:extLst>
      <p:ext uri="{BB962C8B-B14F-4D97-AF65-F5344CB8AC3E}">
        <p14:creationId xmlns:p14="http://schemas.microsoft.com/office/powerpoint/2010/main" val="77159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4E6C-BC2D-40A7-86AD-39EE5303884F}"/>
              </a:ext>
            </a:extLst>
          </p:cNvPr>
          <p:cNvSpPr>
            <a:spLocks noGrp="1"/>
          </p:cNvSpPr>
          <p:nvPr>
            <p:ph type="title"/>
          </p:nvPr>
        </p:nvSpPr>
        <p:spPr/>
        <p:txBody>
          <a:bodyPr/>
          <a:lstStyle/>
          <a:p>
            <a:r>
              <a:rPr lang="en-US" dirty="0"/>
              <a:t>Operating Systems</a:t>
            </a:r>
          </a:p>
        </p:txBody>
      </p:sp>
      <p:sp>
        <p:nvSpPr>
          <p:cNvPr id="3" name="Text Placeholder 2">
            <a:extLst>
              <a:ext uri="{FF2B5EF4-FFF2-40B4-BE49-F238E27FC236}">
                <a16:creationId xmlns:a16="http://schemas.microsoft.com/office/drawing/2014/main" id="{5B873FB4-D688-4D59-8043-B67E4EAA4D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289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pPr algn="l" fontAlgn="base"/>
            <a:r>
              <a:rPr lang="en-US" b="0" i="0" dirty="0">
                <a:solidFill>
                  <a:srgbClr val="222222"/>
                </a:solidFill>
                <a:effectLst/>
              </a:rPr>
              <a:t>Operating Systems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199" y="1825625"/>
            <a:ext cx="9886627" cy="4351338"/>
          </a:xfrm>
        </p:spPr>
        <p:txBody>
          <a:bodyPr>
            <a:normAutofit/>
          </a:bodyPr>
          <a:lstStyle/>
          <a:p>
            <a:pPr marL="0" indent="0">
              <a:spcBef>
                <a:spcPts val="600"/>
              </a:spcBef>
              <a:spcAft>
                <a:spcPts val="1200"/>
              </a:spcAft>
              <a:buNone/>
            </a:pPr>
            <a:r>
              <a:rPr lang="en-US" dirty="0"/>
              <a:t>Wait…isn’t that another class?</a:t>
            </a:r>
          </a:p>
          <a:p>
            <a:pPr marL="0" indent="0">
              <a:spcBef>
                <a:spcPts val="600"/>
              </a:spcBef>
              <a:spcAft>
                <a:spcPts val="1200"/>
              </a:spcAft>
              <a:buNone/>
            </a:pPr>
            <a:r>
              <a:rPr lang="en-US" dirty="0"/>
              <a:t>Well, yes</a:t>
            </a:r>
          </a:p>
          <a:p>
            <a:pPr marL="0" indent="0">
              <a:spcBef>
                <a:spcPts val="600"/>
              </a:spcBef>
              <a:spcAft>
                <a:spcPts val="1200"/>
              </a:spcAft>
              <a:buNone/>
            </a:pPr>
            <a:r>
              <a:rPr lang="en-US" dirty="0"/>
              <a:t>But we have to understand that we’re using two operating systems this semester</a:t>
            </a:r>
          </a:p>
          <a:p>
            <a:pPr marL="0" indent="0">
              <a:spcBef>
                <a:spcPts val="600"/>
              </a:spcBef>
              <a:spcAft>
                <a:spcPts val="1200"/>
              </a:spcAft>
              <a:buNone/>
            </a:pPr>
            <a:r>
              <a:rPr lang="en-US" dirty="0"/>
              <a:t>What is an operating system, you ask?</a:t>
            </a:r>
          </a:p>
          <a:p>
            <a:pPr marL="0" indent="0">
              <a:spcBef>
                <a:spcPts val="600"/>
              </a:spcBef>
              <a:spcAft>
                <a:spcPts val="1200"/>
              </a:spcAft>
              <a:buNone/>
            </a:pPr>
            <a:r>
              <a:rPr lang="en-US" dirty="0"/>
              <a:t>Well, for now, it’s enough to know that an operating system is a group of software applications that provide an interface between the user and the computer’s underlying hardware</a:t>
            </a:r>
          </a:p>
        </p:txBody>
      </p:sp>
    </p:spTree>
    <p:extLst>
      <p:ext uri="{BB962C8B-B14F-4D97-AF65-F5344CB8AC3E}">
        <p14:creationId xmlns:p14="http://schemas.microsoft.com/office/powerpoint/2010/main" val="8705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pPr algn="l" fontAlgn="base"/>
            <a:r>
              <a:rPr lang="en-US" b="0" i="0" dirty="0">
                <a:solidFill>
                  <a:srgbClr val="222222"/>
                </a:solidFill>
                <a:effectLst/>
              </a:rPr>
              <a:t>Operating Systems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199" y="1825625"/>
            <a:ext cx="9886627" cy="4351338"/>
          </a:xfrm>
        </p:spPr>
        <p:txBody>
          <a:bodyPr>
            <a:normAutofit/>
          </a:bodyPr>
          <a:lstStyle/>
          <a:p>
            <a:pPr marL="0" indent="0">
              <a:spcBef>
                <a:spcPts val="600"/>
              </a:spcBef>
              <a:spcAft>
                <a:spcPts val="1200"/>
              </a:spcAft>
              <a:buNone/>
            </a:pPr>
            <a:r>
              <a:rPr lang="en-US" b="1" dirty="0">
                <a:solidFill>
                  <a:srgbClr val="FF0000"/>
                </a:solidFill>
              </a:rPr>
              <a:t>Here’s where it matters:</a:t>
            </a:r>
          </a:p>
          <a:p>
            <a:pPr marL="0" indent="0">
              <a:spcBef>
                <a:spcPts val="600"/>
              </a:spcBef>
              <a:spcAft>
                <a:spcPts val="1200"/>
              </a:spcAft>
              <a:buNone/>
            </a:pPr>
            <a:r>
              <a:rPr lang="en-US" dirty="0"/>
              <a:t>Our personal computers run on the Windows operating system (I hope)</a:t>
            </a:r>
          </a:p>
          <a:p>
            <a:pPr marL="0" indent="0">
              <a:spcBef>
                <a:spcPts val="600"/>
              </a:spcBef>
              <a:spcAft>
                <a:spcPts val="1200"/>
              </a:spcAft>
              <a:buNone/>
            </a:pPr>
            <a:r>
              <a:rPr lang="en-US" dirty="0"/>
              <a:t>The class web server, however, runs on the Linux operating system</a:t>
            </a:r>
          </a:p>
          <a:p>
            <a:pPr marL="0" indent="0">
              <a:spcBef>
                <a:spcPts val="600"/>
              </a:spcBef>
              <a:spcAft>
                <a:spcPts val="1200"/>
              </a:spcAft>
              <a:buNone/>
            </a:pPr>
            <a:r>
              <a:rPr lang="en-US" dirty="0"/>
              <a:t>Both are similar in some respects, but very different in a couple of key ways</a:t>
            </a:r>
          </a:p>
        </p:txBody>
      </p:sp>
    </p:spTree>
    <p:extLst>
      <p:ext uri="{BB962C8B-B14F-4D97-AF65-F5344CB8AC3E}">
        <p14:creationId xmlns:p14="http://schemas.microsoft.com/office/powerpoint/2010/main" val="276573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pPr algn="l" fontAlgn="base"/>
            <a:r>
              <a:rPr lang="en-US" b="0" i="0" dirty="0">
                <a:solidFill>
                  <a:srgbClr val="222222"/>
                </a:solidFill>
                <a:effectLst/>
              </a:rPr>
              <a:t>Operating Systems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199" y="1825625"/>
            <a:ext cx="9886627" cy="4351338"/>
          </a:xfrm>
        </p:spPr>
        <p:txBody>
          <a:bodyPr>
            <a:normAutofit/>
          </a:bodyPr>
          <a:lstStyle/>
          <a:p>
            <a:pPr marL="0" indent="0">
              <a:spcBef>
                <a:spcPts val="600"/>
              </a:spcBef>
              <a:spcAft>
                <a:spcPts val="1200"/>
              </a:spcAft>
              <a:buNone/>
            </a:pPr>
            <a:r>
              <a:rPr lang="en-US" dirty="0"/>
              <a:t>The most important difference for us is case sensitivity</a:t>
            </a:r>
          </a:p>
          <a:p>
            <a:pPr marL="0" indent="0">
              <a:spcBef>
                <a:spcPts val="600"/>
              </a:spcBef>
              <a:spcAft>
                <a:spcPts val="1200"/>
              </a:spcAft>
              <a:buNone/>
            </a:pPr>
            <a:r>
              <a:rPr lang="en-US" dirty="0"/>
              <a:t>Windows doesn’t care</a:t>
            </a:r>
          </a:p>
          <a:p>
            <a:pPr marL="0" indent="0">
              <a:spcBef>
                <a:spcPts val="600"/>
              </a:spcBef>
              <a:spcAft>
                <a:spcPts val="1200"/>
              </a:spcAft>
              <a:buNone/>
            </a:pPr>
            <a:r>
              <a:rPr lang="en-US" dirty="0"/>
              <a:t>Linux </a:t>
            </a:r>
            <a:r>
              <a:rPr lang="en-US" b="1" dirty="0"/>
              <a:t>very much </a:t>
            </a:r>
            <a:r>
              <a:rPr lang="en-US" dirty="0"/>
              <a:t>does -</a:t>
            </a:r>
          </a:p>
          <a:p>
            <a:pPr marL="914400" indent="-914400">
              <a:spcBef>
                <a:spcPts val="600"/>
              </a:spcBef>
              <a:spcAft>
                <a:spcPts val="1200"/>
              </a:spcAft>
              <a:buNone/>
            </a:pPr>
            <a:r>
              <a:rPr lang="en-US" dirty="0"/>
              <a:t>	On a Windows machine, index.html and INDEX.HTML refer to the same file</a:t>
            </a:r>
          </a:p>
          <a:p>
            <a:pPr marL="0" indent="0">
              <a:spcBef>
                <a:spcPts val="600"/>
              </a:spcBef>
              <a:spcAft>
                <a:spcPts val="1200"/>
              </a:spcAft>
              <a:buNone/>
            </a:pPr>
            <a:r>
              <a:rPr lang="en-US" dirty="0"/>
              <a:t>	On a Linux machine, they are treated as different files</a:t>
            </a:r>
          </a:p>
          <a:p>
            <a:pPr marL="0" indent="0">
              <a:spcBef>
                <a:spcPts val="600"/>
              </a:spcBef>
              <a:spcAft>
                <a:spcPts val="1200"/>
              </a:spcAft>
              <a:buNone/>
            </a:pPr>
            <a:r>
              <a:rPr lang="en-US" dirty="0"/>
              <a:t>So when you upload your work to the web server, it is </a:t>
            </a:r>
            <a:r>
              <a:rPr lang="en-US" b="1" dirty="0"/>
              <a:t>very important </a:t>
            </a:r>
            <a:r>
              <a:rPr lang="en-US" dirty="0"/>
              <a:t>that the file and folder names obey Linux’s constraints</a:t>
            </a:r>
          </a:p>
        </p:txBody>
      </p:sp>
    </p:spTree>
    <p:extLst>
      <p:ext uri="{BB962C8B-B14F-4D97-AF65-F5344CB8AC3E}">
        <p14:creationId xmlns:p14="http://schemas.microsoft.com/office/powerpoint/2010/main" val="120481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pPr algn="l" fontAlgn="base"/>
            <a:r>
              <a:rPr lang="en-US" b="0" i="0" dirty="0">
                <a:solidFill>
                  <a:srgbClr val="222222"/>
                </a:solidFill>
                <a:effectLst/>
              </a:rPr>
              <a:t>Operating Systems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199" y="1825625"/>
            <a:ext cx="10740888" cy="4351338"/>
          </a:xfrm>
        </p:spPr>
        <p:txBody>
          <a:bodyPr>
            <a:normAutofit/>
          </a:bodyPr>
          <a:lstStyle/>
          <a:p>
            <a:pPr marL="0" indent="0">
              <a:spcBef>
                <a:spcPts val="600"/>
              </a:spcBef>
              <a:spcAft>
                <a:spcPts val="1200"/>
              </a:spcAft>
              <a:buNone/>
            </a:pPr>
            <a:r>
              <a:rPr lang="en-US" dirty="0"/>
              <a:t>The easiest way to deal with this disparity is to adopt a convention</a:t>
            </a:r>
          </a:p>
          <a:p>
            <a:pPr marL="0" indent="0">
              <a:spcBef>
                <a:spcPts val="600"/>
              </a:spcBef>
              <a:spcAft>
                <a:spcPts val="1200"/>
              </a:spcAft>
              <a:buNone/>
            </a:pPr>
            <a:r>
              <a:rPr lang="en-US" dirty="0"/>
              <a:t>An agreement at the beginning of things to do the same things the same way, every time</a:t>
            </a:r>
          </a:p>
          <a:p>
            <a:pPr marL="0" indent="0">
              <a:spcBef>
                <a:spcPts val="600"/>
              </a:spcBef>
              <a:spcAft>
                <a:spcPts val="1200"/>
              </a:spcAft>
              <a:buNone/>
            </a:pPr>
            <a:r>
              <a:rPr lang="en-US" dirty="0"/>
              <a:t>Our convention, for this class, is to name everything in </a:t>
            </a:r>
            <a:r>
              <a:rPr lang="en-US" b="1" dirty="0"/>
              <a:t>all lower-case letters</a:t>
            </a:r>
          </a:p>
          <a:p>
            <a:pPr marL="0" indent="0">
              <a:spcBef>
                <a:spcPts val="600"/>
              </a:spcBef>
              <a:spcAft>
                <a:spcPts val="1200"/>
              </a:spcAft>
              <a:buNone/>
            </a:pPr>
            <a:r>
              <a:rPr lang="en-US" b="1" dirty="0">
                <a:latin typeface="Courier New" panose="02070309020205020404" pitchFamily="49" charset="0"/>
                <a:cs typeface="Courier New" panose="02070309020205020404" pitchFamily="49" charset="0"/>
              </a:rPr>
              <a:t>lab1.html </a:t>
            </a:r>
            <a:r>
              <a:rPr lang="en-US" b="1" dirty="0">
                <a:solidFill>
                  <a:srgbClr val="FF0000"/>
                </a:solidFill>
              </a:rPr>
              <a:t>NOT</a:t>
            </a:r>
            <a:r>
              <a:rPr lang="en-US" dirty="0">
                <a:solidFill>
                  <a:srgbClr val="FF0000"/>
                </a:solidFill>
              </a:rPr>
              <a:t> </a:t>
            </a:r>
            <a:r>
              <a:rPr lang="en-US" dirty="0"/>
              <a:t> </a:t>
            </a:r>
            <a:r>
              <a:rPr lang="en-US" b="1" dirty="0">
                <a:latin typeface="Courier New" panose="02070309020205020404" pitchFamily="49" charset="0"/>
                <a:cs typeface="Courier New" panose="02070309020205020404" pitchFamily="49" charset="0"/>
              </a:rPr>
              <a:t>Lab1.html </a:t>
            </a:r>
            <a:r>
              <a:rPr lang="en-US" b="1" dirty="0">
                <a:solidFill>
                  <a:srgbClr val="FF0000"/>
                </a:solidFill>
              </a:rPr>
              <a:t>OR</a:t>
            </a:r>
            <a:r>
              <a:rPr lang="en-US" dirty="0"/>
              <a:t>  </a:t>
            </a:r>
            <a:r>
              <a:rPr lang="en-US" b="1" dirty="0">
                <a:latin typeface="Courier New" panose="02070309020205020404" pitchFamily="49" charset="0"/>
                <a:cs typeface="Courier New" panose="02070309020205020404" pitchFamily="49" charset="0"/>
              </a:rPr>
              <a:t>LAB1.HTML </a:t>
            </a:r>
            <a:r>
              <a:rPr lang="en-US" b="1" dirty="0">
                <a:solidFill>
                  <a:srgbClr val="FF0000"/>
                </a:solidFill>
              </a:rPr>
              <a:t>OR</a:t>
            </a:r>
            <a:r>
              <a:rPr lang="en-US" dirty="0"/>
              <a:t> </a:t>
            </a:r>
            <a:r>
              <a:rPr lang="en-US" b="1" dirty="0">
                <a:latin typeface="Courier New" panose="02070309020205020404" pitchFamily="49" charset="0"/>
                <a:cs typeface="Courier New" panose="02070309020205020404" pitchFamily="49" charset="0"/>
              </a:rPr>
              <a:t>lab1.HTML</a:t>
            </a:r>
          </a:p>
          <a:p>
            <a:pPr marL="0" indent="0">
              <a:spcBef>
                <a:spcPts val="600"/>
              </a:spcBef>
              <a:spcAft>
                <a:spcPts val="1200"/>
              </a:spcAft>
              <a:buNone/>
            </a:pPr>
            <a:r>
              <a:rPr lang="en-US" dirty="0"/>
              <a:t>Or </a:t>
            </a:r>
            <a:r>
              <a:rPr lang="en-US" b="1" dirty="0">
                <a:solidFill>
                  <a:srgbClr val="FF0000"/>
                </a:solidFill>
              </a:rPr>
              <a:t>ANY</a:t>
            </a:r>
            <a:r>
              <a:rPr lang="en-US" dirty="0"/>
              <a:t> uppercase character</a:t>
            </a:r>
          </a:p>
        </p:txBody>
      </p:sp>
    </p:spTree>
    <p:extLst>
      <p:ext uri="{BB962C8B-B14F-4D97-AF65-F5344CB8AC3E}">
        <p14:creationId xmlns:p14="http://schemas.microsoft.com/office/powerpoint/2010/main" val="346752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A22AD-F526-48F8-A24C-ED947D256688}"/>
              </a:ext>
            </a:extLst>
          </p:cNvPr>
          <p:cNvSpPr>
            <a:spLocks noGrp="1"/>
          </p:cNvSpPr>
          <p:nvPr>
            <p:ph type="title"/>
          </p:nvPr>
        </p:nvSpPr>
        <p:spPr/>
        <p:txBody>
          <a:bodyPr/>
          <a:lstStyle/>
          <a:p>
            <a:r>
              <a:rPr lang="en-US" dirty="0"/>
              <a:t>Tools</a:t>
            </a:r>
          </a:p>
        </p:txBody>
      </p:sp>
      <p:sp>
        <p:nvSpPr>
          <p:cNvPr id="3" name="Text Placeholder 2">
            <a:extLst>
              <a:ext uri="{FF2B5EF4-FFF2-40B4-BE49-F238E27FC236}">
                <a16:creationId xmlns:a16="http://schemas.microsoft.com/office/drawing/2014/main" id="{407285E3-CC84-416C-B177-8A8075A66F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9109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pPr algn="l" fontAlgn="base"/>
            <a:r>
              <a:rPr lang="en-US" b="0" i="0" dirty="0">
                <a:solidFill>
                  <a:srgbClr val="222222"/>
                </a:solidFill>
                <a:effectLst/>
              </a:rPr>
              <a:t>Operating Systems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199" y="1825625"/>
            <a:ext cx="9886627" cy="4351338"/>
          </a:xfrm>
        </p:spPr>
        <p:txBody>
          <a:bodyPr>
            <a:normAutofit/>
          </a:bodyPr>
          <a:lstStyle/>
          <a:p>
            <a:pPr marL="0" indent="0">
              <a:spcBef>
                <a:spcPts val="600"/>
              </a:spcBef>
              <a:spcAft>
                <a:spcPts val="1200"/>
              </a:spcAft>
              <a:buNone/>
            </a:pPr>
            <a:r>
              <a:rPr lang="en-US" dirty="0"/>
              <a:t>Also, we only want to use non-space characters in file/folder names</a:t>
            </a:r>
          </a:p>
          <a:p>
            <a:pPr marL="0" indent="0" algn="ctr">
              <a:spcBef>
                <a:spcPts val="600"/>
              </a:spcBef>
              <a:spcAft>
                <a:spcPts val="1200"/>
              </a:spcAft>
              <a:buNone/>
            </a:pPr>
            <a:r>
              <a:rPr lang="en-US" b="1" dirty="0"/>
              <a:t>NO SPACES! </a:t>
            </a:r>
          </a:p>
          <a:p>
            <a:pPr marL="0" indent="0" algn="ctr">
              <a:spcBef>
                <a:spcPts val="600"/>
              </a:spcBef>
              <a:spcAft>
                <a:spcPts val="1200"/>
              </a:spcAft>
              <a:buNone/>
            </a:pPr>
            <a:r>
              <a:rPr lang="en-US" b="1" dirty="0">
                <a:solidFill>
                  <a:srgbClr val="FF0000"/>
                </a:solidFill>
              </a:rPr>
              <a:t>EVER!</a:t>
            </a:r>
          </a:p>
          <a:p>
            <a:pPr marL="0" indent="0" algn="ctr">
              <a:spcBef>
                <a:spcPts val="600"/>
              </a:spcBef>
              <a:spcAft>
                <a:spcPts val="1200"/>
              </a:spcAft>
              <a:buNone/>
            </a:pPr>
            <a:r>
              <a:rPr lang="en-US" b="1" dirty="0">
                <a:latin typeface="Courier New" panose="02070309020205020404" pitchFamily="49" charset="0"/>
                <a:cs typeface="Courier New" panose="02070309020205020404" pitchFamily="49" charset="0"/>
              </a:rPr>
              <a:t>lab1.html</a:t>
            </a:r>
          </a:p>
          <a:p>
            <a:pPr marL="0" indent="0" algn="ctr">
              <a:spcBef>
                <a:spcPts val="600"/>
              </a:spcBef>
              <a:spcAft>
                <a:spcPts val="1200"/>
              </a:spcAft>
              <a:buNone/>
            </a:pPr>
            <a:r>
              <a:rPr lang="en-US" b="1" dirty="0">
                <a:solidFill>
                  <a:srgbClr val="FF0000"/>
                </a:solidFill>
              </a:rPr>
              <a:t>NOT</a:t>
            </a:r>
          </a:p>
          <a:p>
            <a:pPr marL="0" indent="0" algn="ctr">
              <a:spcBef>
                <a:spcPts val="600"/>
              </a:spcBef>
              <a:spcAft>
                <a:spcPts val="1200"/>
              </a:spcAft>
              <a:buNone/>
            </a:pPr>
            <a:r>
              <a:rPr lang="en-US" b="1" dirty="0">
                <a:latin typeface="Courier New" panose="02070309020205020404" pitchFamily="49" charset="0"/>
                <a:cs typeface="Courier New" panose="02070309020205020404" pitchFamily="49" charset="0"/>
              </a:rPr>
              <a:t>lab 1.html</a:t>
            </a:r>
          </a:p>
        </p:txBody>
      </p:sp>
    </p:spTree>
    <p:extLst>
      <p:ext uri="{BB962C8B-B14F-4D97-AF65-F5344CB8AC3E}">
        <p14:creationId xmlns:p14="http://schemas.microsoft.com/office/powerpoint/2010/main" val="12824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pPr algn="l" fontAlgn="base"/>
            <a:r>
              <a:rPr lang="en-US" b="0" i="0" dirty="0">
                <a:solidFill>
                  <a:srgbClr val="222222"/>
                </a:solidFill>
                <a:effectLst/>
              </a:rPr>
              <a:t>Operating Systems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199" y="1825625"/>
            <a:ext cx="9886627" cy="4351338"/>
          </a:xfrm>
        </p:spPr>
        <p:txBody>
          <a:bodyPr>
            <a:normAutofit/>
          </a:bodyPr>
          <a:lstStyle/>
          <a:p>
            <a:pPr marL="0" indent="0">
              <a:spcBef>
                <a:spcPts val="600"/>
              </a:spcBef>
              <a:spcAft>
                <a:spcPts val="1200"/>
              </a:spcAft>
              <a:buNone/>
            </a:pPr>
            <a:r>
              <a:rPr lang="en-US" dirty="0"/>
              <a:t>Also, also …  ‘/’ means something to Linux</a:t>
            </a:r>
            <a:endParaRPr lang="en-US" b="1" dirty="0">
              <a:latin typeface="Courier New" panose="02070309020205020404" pitchFamily="49" charset="0"/>
              <a:cs typeface="Courier New" panose="02070309020205020404" pitchFamily="49" charset="0"/>
            </a:endParaRPr>
          </a:p>
          <a:p>
            <a:pPr marL="0" indent="0">
              <a:spcBef>
                <a:spcPts val="600"/>
              </a:spcBef>
              <a:spcAft>
                <a:spcPts val="1200"/>
              </a:spcAft>
              <a:buNone/>
            </a:pPr>
            <a:r>
              <a:rPr lang="en-US" dirty="0"/>
              <a:t>It’s sort of the same thing as ‘C:\’ in Windows</a:t>
            </a:r>
          </a:p>
          <a:p>
            <a:pPr marL="0" indent="0">
              <a:spcBef>
                <a:spcPts val="600"/>
              </a:spcBef>
              <a:spcAft>
                <a:spcPts val="1200"/>
              </a:spcAft>
              <a:buNone/>
            </a:pPr>
            <a:r>
              <a:rPr lang="en-US" dirty="0"/>
              <a:t>So, ‘/’ is your root directory. It’s your home</a:t>
            </a:r>
          </a:p>
          <a:p>
            <a:pPr marL="0" indent="0">
              <a:spcBef>
                <a:spcPts val="600"/>
              </a:spcBef>
              <a:spcAft>
                <a:spcPts val="1200"/>
              </a:spcAft>
              <a:buNone/>
            </a:pPr>
            <a:r>
              <a:rPr lang="en-US" dirty="0"/>
              <a:t>You’ll have a couple of subdirectories - directories that are nested inside ‘/’</a:t>
            </a:r>
          </a:p>
          <a:p>
            <a:pPr marL="0" indent="0">
              <a:spcBef>
                <a:spcPts val="600"/>
              </a:spcBef>
              <a:spcAft>
                <a:spcPts val="1200"/>
              </a:spcAft>
              <a:buNone/>
            </a:pPr>
            <a:endParaRPr lang="en-US" dirty="0"/>
          </a:p>
        </p:txBody>
      </p:sp>
    </p:spTree>
    <p:extLst>
      <p:ext uri="{BB962C8B-B14F-4D97-AF65-F5344CB8AC3E}">
        <p14:creationId xmlns:p14="http://schemas.microsoft.com/office/powerpoint/2010/main" val="185287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pPr algn="l" fontAlgn="base"/>
            <a:r>
              <a:rPr lang="en-US" b="0" i="0" dirty="0">
                <a:solidFill>
                  <a:srgbClr val="222222"/>
                </a:solidFill>
                <a:effectLst/>
              </a:rPr>
              <a:t>Operating Systems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199" y="1825625"/>
            <a:ext cx="9886627" cy="4351338"/>
          </a:xfrm>
        </p:spPr>
        <p:txBody>
          <a:bodyPr>
            <a:normAutofit/>
          </a:bodyPr>
          <a:lstStyle/>
          <a:p>
            <a:pPr marL="0" indent="0" algn="ctr">
              <a:spcBef>
                <a:spcPts val="600"/>
              </a:spcBef>
              <a:spcAft>
                <a:spcPts val="1200"/>
              </a:spcAft>
              <a:buNone/>
            </a:pPr>
            <a:r>
              <a:rPr lang="en-US" dirty="0"/>
              <a:t>There’s </a:t>
            </a:r>
            <a:r>
              <a:rPr lang="en-US" b="1" dirty="0">
                <a:latin typeface="Courier New" panose="02070309020205020404" pitchFamily="49" charset="0"/>
                <a:cs typeface="Courier New" panose="02070309020205020404" pitchFamily="49" charset="0"/>
              </a:rPr>
              <a:t>/homework</a:t>
            </a:r>
          </a:p>
          <a:p>
            <a:pPr marL="0" indent="0" algn="ctr">
              <a:spcBef>
                <a:spcPts val="600"/>
              </a:spcBef>
              <a:spcAft>
                <a:spcPts val="1200"/>
              </a:spcAft>
              <a:buNone/>
            </a:pPr>
            <a:r>
              <a:rPr lang="en-US" dirty="0"/>
              <a:t>And</a:t>
            </a:r>
          </a:p>
          <a:p>
            <a:pPr marL="0" indent="0" algn="ctr">
              <a:spcBef>
                <a:spcPts val="600"/>
              </a:spcBef>
              <a:spcAft>
                <a:spcPts val="1200"/>
              </a:spcAft>
              <a:buNone/>
            </a:pPr>
            <a:r>
              <a:rPr lang="en-US" b="1" dirty="0">
                <a:latin typeface="Courier New" panose="02070309020205020404" pitchFamily="49" charset="0"/>
                <a:cs typeface="Courier New" panose="02070309020205020404" pitchFamily="49" charset="0"/>
              </a:rPr>
              <a:t>/labs</a:t>
            </a:r>
          </a:p>
          <a:p>
            <a:pPr marL="0" indent="0" algn="ctr">
              <a:spcBef>
                <a:spcPts val="600"/>
              </a:spcBef>
              <a:spcAft>
                <a:spcPts val="1200"/>
              </a:spcAft>
              <a:buNone/>
            </a:pPr>
            <a:r>
              <a:rPr lang="en-US" dirty="0"/>
              <a:t>And</a:t>
            </a:r>
          </a:p>
          <a:p>
            <a:pPr marL="0" indent="0" algn="ctr">
              <a:spcBef>
                <a:spcPts val="600"/>
              </a:spcBef>
              <a:spcAft>
                <a:spcPts val="1200"/>
              </a:spcAft>
              <a:buNone/>
            </a:pPr>
            <a:r>
              <a:rPr lang="en-US" b="1" dirty="0">
                <a:latin typeface="Courier New" panose="02070309020205020404" pitchFamily="49" charset="0"/>
                <a:cs typeface="Courier New" panose="02070309020205020404" pitchFamily="49" charset="0"/>
              </a:rPr>
              <a:t>/images </a:t>
            </a:r>
          </a:p>
          <a:p>
            <a:pPr marL="0" indent="0" algn="ctr">
              <a:spcBef>
                <a:spcPts val="600"/>
              </a:spcBef>
              <a:spcAft>
                <a:spcPts val="1200"/>
              </a:spcAft>
              <a:buNone/>
            </a:pPr>
            <a:r>
              <a:rPr lang="en-US" dirty="0"/>
              <a:t>And </a:t>
            </a:r>
          </a:p>
          <a:p>
            <a:pPr marL="0" indent="0" algn="ctr">
              <a:spcBef>
                <a:spcPts val="600"/>
              </a:spcBef>
              <a:spcAft>
                <a:spcPts val="1200"/>
              </a:spcAft>
              <a:buNone/>
            </a:pPr>
            <a:r>
              <a:rPr lang="en-US" b="1" dirty="0">
                <a:latin typeface="Courier New" panose="02070309020205020404" pitchFamily="49" charset="0"/>
                <a:cs typeface="Courier New" panose="02070309020205020404" pitchFamily="49" charset="0"/>
              </a:rPr>
              <a:t>/scripts</a:t>
            </a:r>
          </a:p>
          <a:p>
            <a:pPr marL="0" indent="0">
              <a:spcBef>
                <a:spcPts val="600"/>
              </a:spcBef>
              <a:spcAft>
                <a:spcPts val="1200"/>
              </a:spcAft>
              <a:buNone/>
            </a:pPr>
            <a:endParaRPr lang="en-US" dirty="0"/>
          </a:p>
        </p:txBody>
      </p:sp>
    </p:spTree>
    <p:extLst>
      <p:ext uri="{BB962C8B-B14F-4D97-AF65-F5344CB8AC3E}">
        <p14:creationId xmlns:p14="http://schemas.microsoft.com/office/powerpoint/2010/main" val="324489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pPr algn="l" fontAlgn="base"/>
            <a:r>
              <a:rPr lang="en-US" b="0" i="0" dirty="0">
                <a:solidFill>
                  <a:srgbClr val="222222"/>
                </a:solidFill>
                <a:effectLst/>
              </a:rPr>
              <a:t>Operating Systems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199" y="1825625"/>
            <a:ext cx="9886627" cy="4351338"/>
          </a:xfrm>
        </p:spPr>
        <p:txBody>
          <a:bodyPr>
            <a:normAutofit/>
          </a:bodyPr>
          <a:lstStyle/>
          <a:p>
            <a:pPr marL="0" indent="0">
              <a:spcBef>
                <a:spcPts val="600"/>
              </a:spcBef>
              <a:spcAft>
                <a:spcPts val="1200"/>
              </a:spcAft>
              <a:buNone/>
            </a:pPr>
            <a:r>
              <a:rPr lang="en-US" dirty="0"/>
              <a:t>Don’t mess with anything in </a:t>
            </a:r>
          </a:p>
          <a:p>
            <a:pPr marL="0" indent="0">
              <a:spcBef>
                <a:spcPts val="600"/>
              </a:spcBef>
              <a:spcAft>
                <a:spcPts val="1200"/>
              </a:spcAft>
              <a:buNone/>
            </a:pP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js</a:t>
            </a:r>
            <a:r>
              <a:rPr lang="en-US" b="1" dirty="0">
                <a:latin typeface="Courier New" panose="02070309020205020404" pitchFamily="49" charset="0"/>
                <a:cs typeface="Courier New" panose="02070309020205020404" pitchFamily="49" charset="0"/>
              </a:rPr>
              <a:t> </a:t>
            </a:r>
            <a:r>
              <a:rPr lang="en-US" dirty="0"/>
              <a:t>or </a:t>
            </a:r>
            <a:r>
              <a:rPr lang="en-US" b="1" dirty="0">
                <a:latin typeface="Courier New" panose="02070309020205020404" pitchFamily="49" charset="0"/>
                <a:cs typeface="Courier New" panose="02070309020205020404" pitchFamily="49" charset="0"/>
              </a:rPr>
              <a:t>/images</a:t>
            </a:r>
          </a:p>
          <a:p>
            <a:pPr marL="0" indent="0">
              <a:spcBef>
                <a:spcPts val="600"/>
              </a:spcBef>
              <a:spcAft>
                <a:spcPts val="1200"/>
              </a:spcAft>
              <a:buNone/>
            </a:pPr>
            <a:r>
              <a:rPr lang="en-US" dirty="0"/>
              <a:t>Those files are there to help you troubleshoot your files and help me grade your work</a:t>
            </a:r>
          </a:p>
          <a:p>
            <a:pPr marL="0" indent="0">
              <a:spcBef>
                <a:spcPts val="600"/>
              </a:spcBef>
              <a:spcAft>
                <a:spcPts val="1200"/>
              </a:spcAft>
              <a:buNone/>
            </a:pPr>
            <a:r>
              <a:rPr lang="en-US" dirty="0"/>
              <a:t>You’ll be adding subdirectories to </a:t>
            </a:r>
            <a:r>
              <a:rPr lang="en-US" b="1" dirty="0">
                <a:latin typeface="Courier New" panose="02070309020205020404" pitchFamily="49" charset="0"/>
                <a:cs typeface="Courier New" panose="02070309020205020404" pitchFamily="49" charset="0"/>
              </a:rPr>
              <a:t>/homework </a:t>
            </a:r>
            <a:r>
              <a:rPr lang="en-US" dirty="0"/>
              <a:t>and </a:t>
            </a:r>
            <a:r>
              <a:rPr lang="en-US" b="1" dirty="0">
                <a:latin typeface="Courier New" panose="02070309020205020404" pitchFamily="49" charset="0"/>
                <a:cs typeface="Courier New" panose="02070309020205020404" pitchFamily="49" charset="0"/>
              </a:rPr>
              <a:t>/labs</a:t>
            </a:r>
          </a:p>
          <a:p>
            <a:pPr marL="0" indent="0">
              <a:spcBef>
                <a:spcPts val="600"/>
              </a:spcBef>
              <a:spcAft>
                <a:spcPts val="1200"/>
              </a:spcAft>
              <a:buNone/>
            </a:pPr>
            <a:r>
              <a:rPr lang="en-US" dirty="0"/>
              <a:t>One each for each assignment</a:t>
            </a:r>
          </a:p>
        </p:txBody>
      </p:sp>
    </p:spTree>
    <p:extLst>
      <p:ext uri="{BB962C8B-B14F-4D97-AF65-F5344CB8AC3E}">
        <p14:creationId xmlns:p14="http://schemas.microsoft.com/office/powerpoint/2010/main" val="190838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pPr algn="l" fontAlgn="base"/>
            <a:r>
              <a:rPr lang="en-US" b="0" i="0" dirty="0">
                <a:solidFill>
                  <a:srgbClr val="222222"/>
                </a:solidFill>
                <a:effectLst/>
              </a:rPr>
              <a:t>Operating Systems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199" y="1825625"/>
            <a:ext cx="9886627" cy="4351338"/>
          </a:xfrm>
        </p:spPr>
        <p:txBody>
          <a:bodyPr>
            <a:normAutofit/>
          </a:bodyPr>
          <a:lstStyle/>
          <a:p>
            <a:pPr marL="0" indent="0">
              <a:spcBef>
                <a:spcPts val="600"/>
              </a:spcBef>
              <a:spcAft>
                <a:spcPts val="1200"/>
              </a:spcAft>
              <a:buNone/>
            </a:pPr>
            <a:r>
              <a:rPr lang="en-US" dirty="0"/>
              <a:t>This may sound kind of trivial</a:t>
            </a:r>
          </a:p>
          <a:p>
            <a:pPr marL="0" indent="0">
              <a:spcBef>
                <a:spcPts val="600"/>
              </a:spcBef>
              <a:spcAft>
                <a:spcPts val="1200"/>
              </a:spcAft>
              <a:buNone/>
            </a:pPr>
            <a:r>
              <a:rPr lang="en-US" dirty="0"/>
              <a:t>But, trust me, you’ll dodge a lot of errors if you follow these conventions</a:t>
            </a:r>
          </a:p>
          <a:p>
            <a:pPr marL="0" indent="0">
              <a:spcBef>
                <a:spcPts val="600"/>
              </a:spcBef>
              <a:spcAft>
                <a:spcPts val="1200"/>
              </a:spcAft>
              <a:buNone/>
            </a:pPr>
            <a:r>
              <a:rPr lang="en-US" dirty="0"/>
              <a:t>If you’re interested in learning more about the nuances of Linux… join me for CSCI 2200 (Intro to Unix) and CSCI 4417 (Intro to System Administration)</a:t>
            </a:r>
          </a:p>
        </p:txBody>
      </p:sp>
    </p:spTree>
    <p:extLst>
      <p:ext uri="{BB962C8B-B14F-4D97-AF65-F5344CB8AC3E}">
        <p14:creationId xmlns:p14="http://schemas.microsoft.com/office/powerpoint/2010/main" val="161325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993D1-5293-40C4-B9DC-E0AE21B42399}"/>
              </a:ext>
            </a:extLst>
          </p:cNvPr>
          <p:cNvSpPr>
            <a:spLocks noGrp="1"/>
          </p:cNvSpPr>
          <p:nvPr>
            <p:ph type="title"/>
          </p:nvPr>
        </p:nvSpPr>
        <p:spPr/>
        <p:txBody>
          <a:bodyPr/>
          <a:lstStyle/>
          <a:p>
            <a:r>
              <a:rPr lang="en-US" dirty="0"/>
              <a:t>HTML</a:t>
            </a:r>
          </a:p>
        </p:txBody>
      </p:sp>
      <p:sp>
        <p:nvSpPr>
          <p:cNvPr id="3" name="Text Placeholder 2">
            <a:extLst>
              <a:ext uri="{FF2B5EF4-FFF2-40B4-BE49-F238E27FC236}">
                <a16:creationId xmlns:a16="http://schemas.microsoft.com/office/drawing/2014/main" id="{E3713586-A11C-493C-950B-C12EB3D968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5885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HTML again?</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a:solidFill>
                  <a:srgbClr val="FF0000"/>
                </a:solidFill>
              </a:rPr>
              <a:t>HTML (Hypertext Markup Language)</a:t>
            </a:r>
          </a:p>
          <a:p>
            <a:pPr marL="457200" lvl="1" indent="0">
              <a:buNone/>
            </a:pPr>
            <a:r>
              <a:rPr lang="en-US" dirty="0"/>
              <a:t>“language of the web” </a:t>
            </a:r>
          </a:p>
          <a:p>
            <a:pPr marL="457200" lvl="1" indent="0">
              <a:buNone/>
            </a:pPr>
            <a:r>
              <a:rPr lang="en-US" dirty="0"/>
              <a:t>set of “tags” or “elements” designed to create the structure of a web page</a:t>
            </a:r>
          </a:p>
          <a:p>
            <a:pPr marL="457200" lvl="1" indent="0">
              <a:buNone/>
            </a:pPr>
            <a:endParaRPr lang="en-US" dirty="0"/>
          </a:p>
          <a:p>
            <a:pPr marL="0" indent="0">
              <a:buNone/>
            </a:pPr>
            <a:r>
              <a:rPr lang="en-US" dirty="0">
                <a:solidFill>
                  <a:srgbClr val="FF0000"/>
                </a:solidFill>
              </a:rPr>
              <a:t>HTML documents </a:t>
            </a:r>
          </a:p>
          <a:p>
            <a:pPr marL="457200" lvl="1" indent="0">
              <a:buNone/>
            </a:pPr>
            <a:r>
              <a:rPr lang="en-US" dirty="0"/>
              <a:t>“plain text” documents with the elements embedded for formatting</a:t>
            </a:r>
          </a:p>
        </p:txBody>
      </p:sp>
    </p:spTree>
    <p:extLst>
      <p:ext uri="{BB962C8B-B14F-4D97-AF65-F5344CB8AC3E}">
        <p14:creationId xmlns:p14="http://schemas.microsoft.com/office/powerpoint/2010/main" val="366145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HTML again?</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a:t>Basic HTML pages require no compiling</a:t>
            </a:r>
          </a:p>
          <a:p>
            <a:pPr marL="457200" lvl="1" indent="0">
              <a:buNone/>
            </a:pPr>
            <a:r>
              <a:rPr lang="en-US" dirty="0"/>
              <a:t>What is this ‘compiling’ of which you speak?</a:t>
            </a:r>
          </a:p>
          <a:p>
            <a:pPr marL="457200" lvl="1" indent="0">
              <a:buNone/>
            </a:pPr>
            <a:endParaRPr lang="en-US" dirty="0"/>
          </a:p>
          <a:p>
            <a:pPr marL="0" indent="0">
              <a:buNone/>
            </a:pPr>
            <a:r>
              <a:rPr lang="en-US" dirty="0"/>
              <a:t>Basic HTML documents end in either .</a:t>
            </a:r>
            <a:r>
              <a:rPr lang="en-US" dirty="0" err="1"/>
              <a:t>htm</a:t>
            </a:r>
            <a:r>
              <a:rPr lang="en-US" dirty="0"/>
              <a:t> or </a:t>
            </a:r>
            <a:r>
              <a:rPr lang="en-US" dirty="0">
                <a:solidFill>
                  <a:srgbClr val="FF0000"/>
                </a:solidFill>
              </a:rPr>
              <a:t>.html </a:t>
            </a:r>
            <a:r>
              <a:rPr lang="en-US" dirty="0"/>
              <a:t>file extensions</a:t>
            </a:r>
          </a:p>
        </p:txBody>
      </p:sp>
    </p:spTree>
    <p:extLst>
      <p:ext uri="{BB962C8B-B14F-4D97-AF65-F5344CB8AC3E}">
        <p14:creationId xmlns:p14="http://schemas.microsoft.com/office/powerpoint/2010/main" val="103763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htm</a:t>
            </a:r>
            <a:r>
              <a:rPr lang="en-US" dirty="0"/>
              <a:t> vs .html</a:t>
            </a:r>
          </a:p>
        </p:txBody>
      </p:sp>
      <p:sp>
        <p:nvSpPr>
          <p:cNvPr id="3" name="Content Placeholder 2"/>
          <p:cNvSpPr>
            <a:spLocks noGrp="1"/>
          </p:cNvSpPr>
          <p:nvPr>
            <p:ph idx="1"/>
          </p:nvPr>
        </p:nvSpPr>
        <p:spPr>
          <a:xfrm>
            <a:off x="838200" y="1690688"/>
            <a:ext cx="10515600" cy="4351338"/>
          </a:xfrm>
        </p:spPr>
        <p:txBody>
          <a:bodyPr/>
          <a:lstStyle/>
          <a:p>
            <a:pPr marL="0" indent="0">
              <a:spcAft>
                <a:spcPts val="1200"/>
              </a:spcAft>
              <a:buNone/>
            </a:pPr>
            <a:r>
              <a:rPr lang="en-US" dirty="0"/>
              <a:t>So what is the difference between index.htm and index.html?</a:t>
            </a:r>
          </a:p>
          <a:p>
            <a:pPr marL="0" indent="0">
              <a:spcAft>
                <a:spcPts val="1200"/>
              </a:spcAft>
              <a:buNone/>
            </a:pPr>
            <a:r>
              <a:rPr lang="en-US" dirty="0"/>
              <a:t>Basically, just the letter ‘l’ :-)</a:t>
            </a:r>
          </a:p>
          <a:p>
            <a:pPr marL="0" indent="0">
              <a:spcAft>
                <a:spcPts val="1200"/>
              </a:spcAft>
              <a:buNone/>
            </a:pPr>
            <a:r>
              <a:rPr lang="en-US" dirty="0"/>
              <a:t>The reason for the .</a:t>
            </a:r>
            <a:r>
              <a:rPr lang="en-US" dirty="0" err="1"/>
              <a:t>htm</a:t>
            </a:r>
            <a:r>
              <a:rPr lang="en-US" dirty="0"/>
              <a:t> extension dates back to when certain (*cough, cough…MS-DOS*) Operating Systems only allowed for 3 character extensions  </a:t>
            </a:r>
          </a:p>
        </p:txBody>
      </p:sp>
    </p:spTree>
    <p:extLst>
      <p:ext uri="{BB962C8B-B14F-4D97-AF65-F5344CB8AC3E}">
        <p14:creationId xmlns:p14="http://schemas.microsoft.com/office/powerpoint/2010/main" val="19845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htm</a:t>
            </a:r>
            <a:r>
              <a:rPr lang="en-US" dirty="0"/>
              <a:t> vs .html</a:t>
            </a:r>
          </a:p>
        </p:txBody>
      </p:sp>
      <p:sp>
        <p:nvSpPr>
          <p:cNvPr id="3" name="Content Placeholder 2"/>
          <p:cNvSpPr>
            <a:spLocks noGrp="1"/>
          </p:cNvSpPr>
          <p:nvPr>
            <p:ph idx="1"/>
          </p:nvPr>
        </p:nvSpPr>
        <p:spPr>
          <a:xfrm>
            <a:off x="838200" y="1690688"/>
            <a:ext cx="10515600" cy="4351338"/>
          </a:xfrm>
        </p:spPr>
        <p:txBody>
          <a:bodyPr/>
          <a:lstStyle/>
          <a:p>
            <a:pPr marL="0" indent="0">
              <a:spcAft>
                <a:spcPts val="1200"/>
              </a:spcAft>
              <a:buNone/>
            </a:pPr>
            <a:r>
              <a:rPr lang="en-US" dirty="0"/>
              <a:t>In modern times, both .</a:t>
            </a:r>
            <a:r>
              <a:rPr lang="en-US" dirty="0" err="1"/>
              <a:t>htm</a:t>
            </a:r>
            <a:r>
              <a:rPr lang="en-US" dirty="0"/>
              <a:t> and .html behave, display, and act the exact same way</a:t>
            </a:r>
          </a:p>
          <a:p>
            <a:pPr marL="0" indent="0">
              <a:spcAft>
                <a:spcPts val="1200"/>
              </a:spcAft>
              <a:buNone/>
            </a:pPr>
            <a:r>
              <a:rPr lang="en-US" dirty="0"/>
              <a:t>It is best practice to choose one or the other and stick with it</a:t>
            </a:r>
          </a:p>
          <a:p>
            <a:pPr marL="0" indent="0">
              <a:spcAft>
                <a:spcPts val="1200"/>
              </a:spcAft>
              <a:buNone/>
            </a:pPr>
            <a:r>
              <a:rPr lang="en-US" dirty="0"/>
              <a:t>For this class – we will use </a:t>
            </a:r>
            <a:r>
              <a:rPr lang="en-US" dirty="0">
                <a:solidFill>
                  <a:srgbClr val="FF0000"/>
                </a:solidFill>
              </a:rPr>
              <a:t>.html</a:t>
            </a:r>
          </a:p>
        </p:txBody>
      </p:sp>
    </p:spTree>
    <p:extLst>
      <p:ext uri="{BB962C8B-B14F-4D97-AF65-F5344CB8AC3E}">
        <p14:creationId xmlns:p14="http://schemas.microsoft.com/office/powerpoint/2010/main" val="29071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r>
              <a:rPr lang="en-US" dirty="0"/>
              <a:t>How do we create websites?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p:txBody>
          <a:bodyPr>
            <a:normAutofit/>
          </a:bodyPr>
          <a:lstStyle/>
          <a:p>
            <a:pPr marL="0" indent="0">
              <a:spcBef>
                <a:spcPts val="600"/>
              </a:spcBef>
              <a:spcAft>
                <a:spcPts val="1200"/>
              </a:spcAft>
              <a:buNone/>
            </a:pPr>
            <a:r>
              <a:rPr lang="en-US" dirty="0"/>
              <a:t>There are several 'software tools' that we'll need this semester to create our web pages/sites</a:t>
            </a:r>
          </a:p>
          <a:p>
            <a:pPr marL="0" indent="0">
              <a:spcBef>
                <a:spcPts val="600"/>
              </a:spcBef>
              <a:spcAft>
                <a:spcPts val="1200"/>
              </a:spcAft>
              <a:buNone/>
            </a:pPr>
            <a:r>
              <a:rPr lang="en-US" dirty="0"/>
              <a:t>None of them are particularly special, but all are needed</a:t>
            </a:r>
          </a:p>
          <a:p>
            <a:pPr marL="0" indent="0">
              <a:spcBef>
                <a:spcPts val="600"/>
              </a:spcBef>
              <a:spcAft>
                <a:spcPts val="1200"/>
              </a:spcAft>
              <a:buNone/>
            </a:pPr>
            <a:r>
              <a:rPr lang="en-US" dirty="0"/>
              <a:t>Later in this lecture, we'll show you a website that will let you pick the applications you want (all we need, except one) and download/install them all at once</a:t>
            </a:r>
          </a:p>
          <a:p>
            <a:pPr marL="0" indent="0">
              <a:spcBef>
                <a:spcPts val="600"/>
              </a:spcBef>
              <a:spcAft>
                <a:spcPts val="1200"/>
              </a:spcAft>
              <a:buNone/>
            </a:pPr>
            <a:r>
              <a:rPr lang="en-US" dirty="0"/>
              <a:t>...which is nice</a:t>
            </a:r>
          </a:p>
        </p:txBody>
      </p:sp>
    </p:spTree>
    <p:extLst>
      <p:ext uri="{BB962C8B-B14F-4D97-AF65-F5344CB8AC3E}">
        <p14:creationId xmlns:p14="http://schemas.microsoft.com/office/powerpoint/2010/main" val="391371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HTML</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a:t>Originally, HTML was based on a language called Standard Generalized Mark-up Language (SGML). SGML is a standard that is defined for a markup language for documents</a:t>
            </a:r>
          </a:p>
          <a:p>
            <a:pPr marL="0" indent="0">
              <a:buNone/>
            </a:pPr>
            <a:endParaRPr lang="en-US" sz="1600" dirty="0"/>
          </a:p>
          <a:p>
            <a:pPr marL="0" indent="0">
              <a:buNone/>
            </a:pPr>
            <a:r>
              <a:rPr lang="en-US" dirty="0"/>
              <a:t>SGML helps to define elements that indicate which portion of the document is a paragraph, sentence, bolded, </a:t>
            </a:r>
            <a:r>
              <a:rPr lang="en-US" dirty="0" err="1"/>
              <a:t>etc</a:t>
            </a:r>
            <a:endParaRPr lang="en-US" dirty="0"/>
          </a:p>
          <a:p>
            <a:pPr marL="0" indent="0">
              <a:buNone/>
            </a:pPr>
            <a:endParaRPr lang="en-US" sz="1800" dirty="0"/>
          </a:p>
          <a:p>
            <a:pPr marL="0" indent="0">
              <a:buNone/>
            </a:pPr>
            <a:r>
              <a:rPr lang="en-US" dirty="0"/>
              <a:t>It is also hideously complicated</a:t>
            </a:r>
          </a:p>
        </p:txBody>
      </p:sp>
    </p:spTree>
    <p:extLst>
      <p:ext uri="{BB962C8B-B14F-4D97-AF65-F5344CB8AC3E}">
        <p14:creationId xmlns:p14="http://schemas.microsoft.com/office/powerpoint/2010/main" val="179989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HTML</a:t>
            </a:r>
          </a:p>
        </p:txBody>
      </p:sp>
      <p:sp>
        <p:nvSpPr>
          <p:cNvPr id="3" name="Content Placeholder 2"/>
          <p:cNvSpPr>
            <a:spLocks noGrp="1"/>
          </p:cNvSpPr>
          <p:nvPr>
            <p:ph idx="1"/>
          </p:nvPr>
        </p:nvSpPr>
        <p:spPr>
          <a:xfrm>
            <a:off x="838200" y="1690688"/>
            <a:ext cx="10515600" cy="4351338"/>
          </a:xfrm>
        </p:spPr>
        <p:txBody>
          <a:bodyPr/>
          <a:lstStyle/>
          <a:p>
            <a:pPr marL="0" indent="0">
              <a:spcAft>
                <a:spcPts val="1200"/>
              </a:spcAft>
              <a:buNone/>
            </a:pPr>
            <a:r>
              <a:rPr lang="en-US" dirty="0"/>
              <a:t>HTML 1 was first released in 1991</a:t>
            </a:r>
          </a:p>
          <a:p>
            <a:pPr marL="0" indent="0">
              <a:spcAft>
                <a:spcPts val="1200"/>
              </a:spcAft>
              <a:buNone/>
            </a:pPr>
            <a:r>
              <a:rPr lang="en-US" dirty="0"/>
              <a:t>Current accepted standard of HTML is </a:t>
            </a:r>
            <a:r>
              <a:rPr lang="en-US" dirty="0">
                <a:solidFill>
                  <a:srgbClr val="FF0000"/>
                </a:solidFill>
              </a:rPr>
              <a:t>HTML 5</a:t>
            </a:r>
            <a:r>
              <a:rPr lang="en-US" dirty="0"/>
              <a:t> </a:t>
            </a:r>
          </a:p>
          <a:p>
            <a:pPr marL="0" indent="0">
              <a:spcAft>
                <a:spcPts val="1200"/>
              </a:spcAft>
              <a:buNone/>
            </a:pPr>
            <a:r>
              <a:rPr lang="en-US" dirty="0"/>
              <a:t>The final revision and adoption of the standard was in October of 2014 (yes, that means we’ve had to revise all of our lecture materials)</a:t>
            </a:r>
          </a:p>
          <a:p>
            <a:pPr marL="0" indent="0">
              <a:spcAft>
                <a:spcPts val="1200"/>
              </a:spcAft>
              <a:buNone/>
            </a:pPr>
            <a:r>
              <a:rPr lang="en-US" dirty="0"/>
              <a:t>The </a:t>
            </a:r>
            <a:r>
              <a:rPr lang="en-US" dirty="0">
                <a:solidFill>
                  <a:srgbClr val="FF0000"/>
                </a:solidFill>
                <a:hlinkClick r:id="rId3"/>
              </a:rPr>
              <a:t>World Wide Web Consortium (W3C) </a:t>
            </a:r>
            <a:r>
              <a:rPr lang="en-US" dirty="0"/>
              <a:t>is the governing body that determines standards for items such as HTML</a:t>
            </a:r>
          </a:p>
          <a:p>
            <a:endParaRPr lang="en-US" dirty="0"/>
          </a:p>
        </p:txBody>
      </p:sp>
    </p:spTree>
    <p:extLst>
      <p:ext uri="{BB962C8B-B14F-4D97-AF65-F5344CB8AC3E}">
        <p14:creationId xmlns:p14="http://schemas.microsoft.com/office/powerpoint/2010/main" val="7524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HTML</a:t>
            </a:r>
          </a:p>
        </p:txBody>
      </p:sp>
      <p:sp>
        <p:nvSpPr>
          <p:cNvPr id="3" name="Content Placeholder 2"/>
          <p:cNvSpPr>
            <a:spLocks noGrp="1"/>
          </p:cNvSpPr>
          <p:nvPr>
            <p:ph idx="1"/>
          </p:nvPr>
        </p:nvSpPr>
        <p:spPr>
          <a:xfrm>
            <a:off x="838199" y="1690688"/>
            <a:ext cx="10515600" cy="4351338"/>
          </a:xfrm>
        </p:spPr>
        <p:txBody>
          <a:bodyPr/>
          <a:lstStyle/>
          <a:p>
            <a:pPr marL="0" indent="0">
              <a:buNone/>
            </a:pPr>
            <a:r>
              <a:rPr lang="en-US" dirty="0"/>
              <a:t>All current browsers (latest versions of Internet Explorer, Chrome, Opera, Firefox, Safari, </a:t>
            </a:r>
            <a:r>
              <a:rPr lang="en-US" dirty="0" err="1"/>
              <a:t>etc</a:t>
            </a:r>
            <a:r>
              <a:rPr lang="en-US" dirty="0"/>
              <a:t>) support HTML5</a:t>
            </a:r>
          </a:p>
        </p:txBody>
      </p:sp>
      <p:pic>
        <p:nvPicPr>
          <p:cNvPr id="1026" name="Picture 2" descr="http://www.w3.org/html/logo/downloads/HTML5_Logo_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4875" y="2962454"/>
            <a:ext cx="2582249" cy="2582249"/>
          </a:xfrm>
          <a:prstGeom prst="rect">
            <a:avLst/>
          </a:prstGeom>
          <a:noFill/>
          <a:effectLst>
            <a:glow rad="609600">
              <a:schemeClr val="tx1">
                <a:alpha val="55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22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HTML</a:t>
            </a:r>
          </a:p>
        </p:txBody>
      </p:sp>
      <p:sp>
        <p:nvSpPr>
          <p:cNvPr id="3" name="Content Placeholder 2"/>
          <p:cNvSpPr>
            <a:spLocks noGrp="1"/>
          </p:cNvSpPr>
          <p:nvPr>
            <p:ph idx="1"/>
          </p:nvPr>
        </p:nvSpPr>
        <p:spPr>
          <a:xfrm>
            <a:off x="838199" y="1690688"/>
            <a:ext cx="10515600" cy="4351338"/>
          </a:xfrm>
        </p:spPr>
        <p:txBody>
          <a:bodyPr/>
          <a:lstStyle/>
          <a:p>
            <a:pPr marL="0" indent="0">
              <a:buNone/>
            </a:pPr>
            <a:r>
              <a:rPr lang="en-US" dirty="0"/>
              <a:t>All current browsers (latest versions of Internet Explorer, Chrome, Opera, Firefox, Safari, and, god help us, Edge, </a:t>
            </a:r>
            <a:r>
              <a:rPr lang="en-US" dirty="0" err="1"/>
              <a:t>etc</a:t>
            </a:r>
            <a:r>
              <a:rPr lang="en-US" dirty="0"/>
              <a:t>) support HTML5</a:t>
            </a:r>
          </a:p>
        </p:txBody>
      </p:sp>
      <p:pic>
        <p:nvPicPr>
          <p:cNvPr id="5" name="Picture 4">
            <a:extLst>
              <a:ext uri="{FF2B5EF4-FFF2-40B4-BE49-F238E27FC236}">
                <a16:creationId xmlns:a16="http://schemas.microsoft.com/office/drawing/2014/main" id="{27EEFBE7-F524-4236-84FC-083B8A3BFF35}"/>
              </a:ext>
            </a:extLst>
          </p:cNvPr>
          <p:cNvPicPr>
            <a:picLocks noChangeAspect="1"/>
          </p:cNvPicPr>
          <p:nvPr/>
        </p:nvPicPr>
        <p:blipFill rotWithShape="1">
          <a:blip r:embed="rId2">
            <a:extLst>
              <a:ext uri="{28A0092B-C50C-407E-A947-70E740481C1C}">
                <a14:useLocalDpi xmlns:a14="http://schemas.microsoft.com/office/drawing/2010/main" val="0"/>
              </a:ext>
            </a:extLst>
          </a:blip>
          <a:srcRect l="9164" t="7873" r="-454" b="38802"/>
          <a:stretch/>
        </p:blipFill>
        <p:spPr>
          <a:xfrm>
            <a:off x="3804505" y="2573079"/>
            <a:ext cx="4582990" cy="3561907"/>
          </a:xfrm>
          <a:prstGeom prst="rect">
            <a:avLst/>
          </a:prstGeom>
          <a:ln>
            <a:solidFill>
              <a:schemeClr val="accent1"/>
            </a:solidFill>
          </a:ln>
        </p:spPr>
      </p:pic>
    </p:spTree>
    <p:extLst>
      <p:ext uri="{BB962C8B-B14F-4D97-AF65-F5344CB8AC3E}">
        <p14:creationId xmlns:p14="http://schemas.microsoft.com/office/powerpoint/2010/main" val="37036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Tags</a:t>
            </a:r>
          </a:p>
        </p:txBody>
      </p:sp>
      <p:sp>
        <p:nvSpPr>
          <p:cNvPr id="3" name="Content Placeholder 2"/>
          <p:cNvSpPr>
            <a:spLocks noGrp="1"/>
          </p:cNvSpPr>
          <p:nvPr>
            <p:ph idx="1"/>
          </p:nvPr>
        </p:nvSpPr>
        <p:spPr>
          <a:xfrm>
            <a:off x="838200" y="1690688"/>
            <a:ext cx="10515600" cy="4351338"/>
          </a:xfrm>
        </p:spPr>
        <p:txBody>
          <a:bodyPr/>
          <a:lstStyle/>
          <a:p>
            <a:pPr marL="0" indent="0">
              <a:spcAft>
                <a:spcPts val="1200"/>
              </a:spcAft>
              <a:buNone/>
            </a:pPr>
            <a:r>
              <a:rPr lang="en-US" dirty="0"/>
              <a:t>HTML documents are made up of various tags that define how the document will be structured </a:t>
            </a:r>
          </a:p>
          <a:p>
            <a:pPr marL="0" indent="0">
              <a:spcAft>
                <a:spcPts val="1200"/>
              </a:spcAft>
              <a:buNone/>
            </a:pPr>
            <a:r>
              <a:rPr lang="en-US" dirty="0"/>
              <a:t>Tags are contained inside of the </a:t>
            </a:r>
            <a:r>
              <a:rPr lang="en-US" dirty="0">
                <a:solidFill>
                  <a:srgbClr val="FF0000"/>
                </a:solidFill>
              </a:rPr>
              <a:t>&lt; &gt;</a:t>
            </a:r>
            <a:r>
              <a:rPr lang="en-US" dirty="0"/>
              <a:t> (angle brackets, </a:t>
            </a:r>
            <a:r>
              <a:rPr lang="en-US" dirty="0" err="1"/>
              <a:t>lt</a:t>
            </a:r>
            <a:r>
              <a:rPr lang="en-US" dirty="0"/>
              <a:t>/</a:t>
            </a:r>
            <a:r>
              <a:rPr lang="en-US" dirty="0" err="1"/>
              <a:t>gt</a:t>
            </a:r>
            <a:r>
              <a:rPr lang="en-US" dirty="0"/>
              <a:t>)</a:t>
            </a:r>
          </a:p>
          <a:p>
            <a:pPr marL="0" indent="0">
              <a:spcAft>
                <a:spcPts val="1200"/>
              </a:spcAft>
              <a:buNone/>
            </a:pPr>
            <a:r>
              <a:rPr lang="en-US" dirty="0"/>
              <a:t>The beginning tag: &lt;</a:t>
            </a:r>
            <a:r>
              <a:rPr lang="en-US" dirty="0" err="1"/>
              <a:t>tagname</a:t>
            </a:r>
            <a:r>
              <a:rPr lang="en-US" dirty="0"/>
              <a:t>&gt;</a:t>
            </a:r>
          </a:p>
          <a:p>
            <a:pPr marL="0" indent="0">
              <a:spcAft>
                <a:spcPts val="1200"/>
              </a:spcAft>
              <a:buNone/>
            </a:pPr>
            <a:r>
              <a:rPr lang="en-US" dirty="0"/>
              <a:t>The ending tag: &lt;/</a:t>
            </a:r>
            <a:r>
              <a:rPr lang="en-US" dirty="0" err="1"/>
              <a:t>tagname</a:t>
            </a:r>
            <a:r>
              <a:rPr lang="en-US" dirty="0"/>
              <a:t>&gt;</a:t>
            </a:r>
          </a:p>
        </p:txBody>
      </p:sp>
      <p:cxnSp>
        <p:nvCxnSpPr>
          <p:cNvPr id="7" name="Straight Arrow Connector 6"/>
          <p:cNvCxnSpPr/>
          <p:nvPr/>
        </p:nvCxnSpPr>
        <p:spPr>
          <a:xfrm flipH="1" flipV="1">
            <a:off x="4343402" y="4426169"/>
            <a:ext cx="819149" cy="5143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33775" y="4940519"/>
            <a:ext cx="7820025" cy="369332"/>
          </a:xfrm>
          <a:prstGeom prst="rect">
            <a:avLst/>
          </a:prstGeom>
          <a:noFill/>
          <a:ln>
            <a:solidFill>
              <a:srgbClr val="FF0000"/>
            </a:solidFill>
          </a:ln>
        </p:spPr>
        <p:txBody>
          <a:bodyPr wrap="square" rtlCol="0">
            <a:spAutoFit/>
          </a:bodyPr>
          <a:lstStyle/>
          <a:p>
            <a:pPr algn="ctr"/>
            <a:r>
              <a:rPr lang="en-US" dirty="0"/>
              <a:t>‘Forward Slash’ … the one under the question mark key on standard keyboards</a:t>
            </a:r>
          </a:p>
        </p:txBody>
      </p:sp>
    </p:spTree>
    <p:extLst>
      <p:ext uri="{BB962C8B-B14F-4D97-AF65-F5344CB8AC3E}">
        <p14:creationId xmlns:p14="http://schemas.microsoft.com/office/powerpoint/2010/main" val="270758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Tags</a:t>
            </a:r>
          </a:p>
        </p:txBody>
      </p:sp>
      <p:sp>
        <p:nvSpPr>
          <p:cNvPr id="3" name="Content Placeholder 2"/>
          <p:cNvSpPr>
            <a:spLocks noGrp="1"/>
          </p:cNvSpPr>
          <p:nvPr>
            <p:ph idx="1"/>
          </p:nvPr>
        </p:nvSpPr>
        <p:spPr>
          <a:xfrm>
            <a:off x="838200" y="1342880"/>
            <a:ext cx="11121736" cy="4351338"/>
          </a:xfrm>
        </p:spPr>
        <p:txBody>
          <a:bodyPr/>
          <a:lstStyle/>
          <a:p>
            <a:pPr marL="0" indent="0">
              <a:buNone/>
            </a:pPr>
            <a:r>
              <a:rPr lang="en-US" dirty="0"/>
              <a:t>Example: Take the text, “Welcome to Class”</a:t>
            </a:r>
          </a:p>
          <a:p>
            <a:pPr marL="0" indent="0">
              <a:buNone/>
            </a:pPr>
            <a:r>
              <a:rPr lang="en-US" dirty="0"/>
              <a:t>If, in the source document, we wrap that with the bold (&lt;strong&gt;&lt;/strong&gt;) tags, thus: &lt;strong&gt;Welcome to Class&lt;/strong&gt;, this is what the browser displays:</a:t>
            </a:r>
          </a:p>
          <a:p>
            <a:endParaRPr lang="en-US" dirty="0"/>
          </a:p>
        </p:txBody>
      </p:sp>
      <p:pic>
        <p:nvPicPr>
          <p:cNvPr id="4" name="Picture 3"/>
          <p:cNvPicPr>
            <a:picLocks noChangeAspect="1"/>
          </p:cNvPicPr>
          <p:nvPr/>
        </p:nvPicPr>
        <p:blipFill>
          <a:blip r:embed="rId2"/>
          <a:stretch>
            <a:fillRect/>
          </a:stretch>
        </p:blipFill>
        <p:spPr>
          <a:xfrm>
            <a:off x="7257327" y="3516509"/>
            <a:ext cx="4546745" cy="2327180"/>
          </a:xfrm>
          <a:prstGeom prst="rect">
            <a:avLst/>
          </a:prstGeom>
          <a:ln>
            <a:solidFill>
              <a:schemeClr val="tx1"/>
            </a:solidFill>
          </a:ln>
        </p:spPr>
      </p:pic>
      <p:cxnSp>
        <p:nvCxnSpPr>
          <p:cNvPr id="7" name="Straight Arrow Connector 6"/>
          <p:cNvCxnSpPr>
            <a:cxnSpLocks/>
          </p:cNvCxnSpPr>
          <p:nvPr/>
        </p:nvCxnSpPr>
        <p:spPr>
          <a:xfrm>
            <a:off x="5563506" y="4731014"/>
            <a:ext cx="14507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text, application&#10;&#10;Description automatically generated">
            <a:extLst>
              <a:ext uri="{FF2B5EF4-FFF2-40B4-BE49-F238E27FC236}">
                <a16:creationId xmlns:a16="http://schemas.microsoft.com/office/drawing/2014/main" id="{4AE21DB1-A91C-46C6-9593-7363852BD0F8}"/>
              </a:ext>
            </a:extLst>
          </p:cNvPr>
          <p:cNvPicPr>
            <a:picLocks noChangeAspect="1"/>
          </p:cNvPicPr>
          <p:nvPr/>
        </p:nvPicPr>
        <p:blipFill>
          <a:blip r:embed="rId3"/>
          <a:stretch>
            <a:fillRect/>
          </a:stretch>
        </p:blipFill>
        <p:spPr>
          <a:xfrm>
            <a:off x="590309" y="3516508"/>
            <a:ext cx="4783777" cy="2310463"/>
          </a:xfrm>
          <a:prstGeom prst="rect">
            <a:avLst/>
          </a:prstGeom>
        </p:spPr>
      </p:pic>
    </p:spTree>
    <p:extLst>
      <p:ext uri="{BB962C8B-B14F-4D97-AF65-F5344CB8AC3E}">
        <p14:creationId xmlns:p14="http://schemas.microsoft.com/office/powerpoint/2010/main" val="335109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Tags</a:t>
            </a:r>
          </a:p>
        </p:txBody>
      </p:sp>
      <p:sp>
        <p:nvSpPr>
          <p:cNvPr id="3" name="Content Placeholder 2"/>
          <p:cNvSpPr>
            <a:spLocks noGrp="1"/>
          </p:cNvSpPr>
          <p:nvPr>
            <p:ph idx="1"/>
          </p:nvPr>
        </p:nvSpPr>
        <p:spPr>
          <a:xfrm>
            <a:off x="838200" y="1367271"/>
            <a:ext cx="8229600" cy="4752975"/>
          </a:xfrm>
        </p:spPr>
        <p:txBody>
          <a:bodyPr/>
          <a:lstStyle/>
          <a:p>
            <a:pPr marL="0" indent="0">
              <a:buNone/>
            </a:pPr>
            <a:r>
              <a:rPr lang="en-US" sz="2400" dirty="0"/>
              <a:t>Some tags exist in pairs and are called </a:t>
            </a:r>
            <a:r>
              <a:rPr lang="en-US" sz="2400" b="1" dirty="0">
                <a:solidFill>
                  <a:srgbClr val="FF0000"/>
                </a:solidFill>
              </a:rPr>
              <a:t>container tags</a:t>
            </a:r>
            <a:endParaRPr lang="en-US" sz="2400" dirty="0"/>
          </a:p>
          <a:p>
            <a:pPr marL="457200" lvl="1" indent="0">
              <a:buNone/>
            </a:pPr>
            <a:r>
              <a:rPr lang="en-US" dirty="0"/>
              <a:t>I read &lt;</a:t>
            </a:r>
            <a:r>
              <a:rPr lang="en-US" dirty="0" err="1"/>
              <a:t>em</a:t>
            </a:r>
            <a:r>
              <a:rPr lang="en-US" dirty="0"/>
              <a:t>&gt;To Kill A Mockingbird&lt;/</a:t>
            </a:r>
            <a:r>
              <a:rPr lang="en-US" dirty="0" err="1"/>
              <a:t>em</a:t>
            </a:r>
            <a:r>
              <a:rPr lang="en-US" dirty="0"/>
              <a:t>&gt;</a:t>
            </a:r>
          </a:p>
          <a:p>
            <a:pPr marL="457200" lvl="1" indent="0">
              <a:buNone/>
            </a:pPr>
            <a:r>
              <a:rPr lang="en-US" dirty="0"/>
              <a:t>This is the equivalent to “turning on” and “turning off” formatting</a:t>
            </a:r>
          </a:p>
          <a:p>
            <a:pPr marL="457200" lvl="1" indent="0">
              <a:buNone/>
            </a:pPr>
            <a:r>
              <a:rPr lang="en-US" dirty="0"/>
              <a:t>If you forget the ending tag, the formatting will continue</a:t>
            </a:r>
          </a:p>
          <a:p>
            <a:pPr lvl="1"/>
            <a:endParaRPr lang="en-US" sz="2000" dirty="0"/>
          </a:p>
        </p:txBody>
      </p:sp>
      <p:cxnSp>
        <p:nvCxnSpPr>
          <p:cNvPr id="5" name="Straight Arrow Connector 4"/>
          <p:cNvCxnSpPr/>
          <p:nvPr/>
        </p:nvCxnSpPr>
        <p:spPr>
          <a:xfrm>
            <a:off x="5424741" y="4689333"/>
            <a:ext cx="20774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7540410" y="3561054"/>
            <a:ext cx="4440792" cy="2256559"/>
          </a:xfrm>
          <a:prstGeom prst="rect">
            <a:avLst/>
          </a:prstGeom>
          <a:ln>
            <a:solidFill>
              <a:schemeClr val="tx1"/>
            </a:solidFill>
          </a:ln>
        </p:spPr>
      </p:pic>
      <p:pic>
        <p:nvPicPr>
          <p:cNvPr id="8" name="Picture 7" descr="Graphical user interface, text&#10;&#10;Description automatically generated">
            <a:extLst>
              <a:ext uri="{FF2B5EF4-FFF2-40B4-BE49-F238E27FC236}">
                <a16:creationId xmlns:a16="http://schemas.microsoft.com/office/drawing/2014/main" id="{19985A46-9563-4A84-B172-B48A603AD518}"/>
              </a:ext>
            </a:extLst>
          </p:cNvPr>
          <p:cNvPicPr>
            <a:picLocks noChangeAspect="1"/>
          </p:cNvPicPr>
          <p:nvPr/>
        </p:nvPicPr>
        <p:blipFill>
          <a:blip r:embed="rId3"/>
          <a:stretch>
            <a:fillRect/>
          </a:stretch>
        </p:blipFill>
        <p:spPr>
          <a:xfrm>
            <a:off x="304225" y="3561053"/>
            <a:ext cx="5082342" cy="2256559"/>
          </a:xfrm>
          <a:prstGeom prst="rect">
            <a:avLst/>
          </a:prstGeom>
        </p:spPr>
      </p:pic>
    </p:spTree>
    <p:extLst>
      <p:ext uri="{BB962C8B-B14F-4D97-AF65-F5344CB8AC3E}">
        <p14:creationId xmlns:p14="http://schemas.microsoft.com/office/powerpoint/2010/main" val="233049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Tags</a:t>
            </a:r>
          </a:p>
        </p:txBody>
      </p:sp>
      <p:sp>
        <p:nvSpPr>
          <p:cNvPr id="3" name="Content Placeholder 2"/>
          <p:cNvSpPr>
            <a:spLocks noGrp="1"/>
          </p:cNvSpPr>
          <p:nvPr>
            <p:ph idx="1"/>
          </p:nvPr>
        </p:nvSpPr>
        <p:spPr>
          <a:xfrm>
            <a:off x="838200" y="1346490"/>
            <a:ext cx="10515600" cy="4752975"/>
          </a:xfrm>
        </p:spPr>
        <p:txBody>
          <a:bodyPr/>
          <a:lstStyle/>
          <a:p>
            <a:pPr marL="0" indent="0">
              <a:buNone/>
            </a:pPr>
            <a:r>
              <a:rPr lang="en-US" sz="2400" dirty="0"/>
              <a:t>Some tags do not exist in pairs and are called </a:t>
            </a:r>
            <a:r>
              <a:rPr lang="en-US" sz="2400" b="1" dirty="0">
                <a:solidFill>
                  <a:srgbClr val="FF0000"/>
                </a:solidFill>
              </a:rPr>
              <a:t>standalone tags </a:t>
            </a:r>
            <a:r>
              <a:rPr lang="en-US" sz="2400" b="1" dirty="0"/>
              <a:t>(or </a:t>
            </a:r>
            <a:r>
              <a:rPr lang="en-US" sz="2400" b="1" dirty="0">
                <a:solidFill>
                  <a:srgbClr val="FF0000"/>
                </a:solidFill>
              </a:rPr>
              <a:t>void tags</a:t>
            </a:r>
            <a:r>
              <a:rPr lang="en-US" sz="2400" b="1" dirty="0"/>
              <a:t>)</a:t>
            </a:r>
            <a:endParaRPr lang="en-US" sz="2400" dirty="0"/>
          </a:p>
          <a:p>
            <a:pPr marL="457200" lvl="1" indent="0">
              <a:buNone/>
            </a:pPr>
            <a:r>
              <a:rPr lang="en-US" b="1" dirty="0">
                <a:latin typeface="Courier New" panose="02070309020205020404" pitchFamily="49" charset="0"/>
                <a:cs typeface="Courier New" panose="02070309020205020404" pitchFamily="49" charset="0"/>
              </a:rPr>
              <a:t>Hi &lt;</a:t>
            </a:r>
            <a:r>
              <a:rPr lang="en-US" b="1" dirty="0" err="1">
                <a:latin typeface="Courier New" panose="02070309020205020404" pitchFamily="49" charset="0"/>
                <a:cs typeface="Courier New" panose="02070309020205020404" pitchFamily="49" charset="0"/>
              </a:rPr>
              <a:t>br</a:t>
            </a:r>
            <a:r>
              <a:rPr lang="en-US" b="1" dirty="0">
                <a:latin typeface="Courier New" panose="02070309020205020404" pitchFamily="49" charset="0"/>
                <a:cs typeface="Courier New" panose="02070309020205020404" pitchFamily="49" charset="0"/>
              </a:rPr>
              <a:t>&gt; there</a:t>
            </a:r>
          </a:p>
          <a:p>
            <a:pPr marL="457200" lvl="1" indent="0">
              <a:buNone/>
            </a:pPr>
            <a:r>
              <a:rPr lang="en-US" dirty="0"/>
              <a:t>This is the equivalent to inserting something into the document</a:t>
            </a:r>
          </a:p>
          <a:p>
            <a:pPr marL="457200" lvl="1" indent="0">
              <a:buNone/>
            </a:pPr>
            <a:r>
              <a:rPr lang="en-US" dirty="0"/>
              <a:t>Does not require an ending tag</a:t>
            </a:r>
          </a:p>
          <a:p>
            <a:pPr marL="457200" lvl="1" indent="0">
              <a:buNone/>
            </a:pPr>
            <a:r>
              <a:rPr lang="en-US" dirty="0"/>
              <a:t>Note: &lt;</a:t>
            </a:r>
            <a:r>
              <a:rPr lang="en-US" dirty="0" err="1"/>
              <a:t>br</a:t>
            </a:r>
            <a:r>
              <a:rPr lang="en-US" dirty="0"/>
              <a:t> /&gt; is also valid, but now discouraged</a:t>
            </a:r>
            <a:endParaRPr lang="en-US" sz="3600" dirty="0"/>
          </a:p>
        </p:txBody>
      </p:sp>
      <p:cxnSp>
        <p:nvCxnSpPr>
          <p:cNvPr id="4" name="Straight Arrow Connector 3"/>
          <p:cNvCxnSpPr/>
          <p:nvPr/>
        </p:nvCxnSpPr>
        <p:spPr>
          <a:xfrm>
            <a:off x="4749332" y="4841850"/>
            <a:ext cx="20774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6987952" y="3426631"/>
            <a:ext cx="3222940" cy="2517922"/>
          </a:xfrm>
          <a:prstGeom prst="rect">
            <a:avLst/>
          </a:prstGeom>
          <a:ln>
            <a:solidFill>
              <a:schemeClr val="tx1"/>
            </a:solidFill>
          </a:ln>
        </p:spPr>
      </p:pic>
      <p:pic>
        <p:nvPicPr>
          <p:cNvPr id="8" name="Picture 7" descr="Text&#10;&#10;Description automatically generated with low confidence">
            <a:extLst>
              <a:ext uri="{FF2B5EF4-FFF2-40B4-BE49-F238E27FC236}">
                <a16:creationId xmlns:a16="http://schemas.microsoft.com/office/drawing/2014/main" id="{AB7632F9-F523-4F2B-8A92-35C0764AECE3}"/>
              </a:ext>
            </a:extLst>
          </p:cNvPr>
          <p:cNvPicPr>
            <a:picLocks noChangeAspect="1"/>
          </p:cNvPicPr>
          <p:nvPr/>
        </p:nvPicPr>
        <p:blipFill>
          <a:blip r:embed="rId3"/>
          <a:stretch>
            <a:fillRect/>
          </a:stretch>
        </p:blipFill>
        <p:spPr>
          <a:xfrm>
            <a:off x="1924028" y="3426631"/>
            <a:ext cx="2723207" cy="2518966"/>
          </a:xfrm>
          <a:prstGeom prst="rect">
            <a:avLst/>
          </a:prstGeom>
        </p:spPr>
      </p:pic>
    </p:spTree>
    <p:extLst>
      <p:ext uri="{BB962C8B-B14F-4D97-AF65-F5344CB8AC3E}">
        <p14:creationId xmlns:p14="http://schemas.microsoft.com/office/powerpoint/2010/main" val="55447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Tags</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a:t>To italicize “Have a Great Day” -</a:t>
            </a:r>
          </a:p>
          <a:p>
            <a:pPr marL="0" indent="0">
              <a:buNone/>
            </a:pPr>
            <a:r>
              <a:rPr lang="en-US" dirty="0"/>
              <a:t>Use the </a:t>
            </a:r>
            <a:r>
              <a:rPr lang="en-US" dirty="0">
                <a:solidFill>
                  <a:srgbClr val="FF0000"/>
                </a:solidFill>
              </a:rPr>
              <a:t>&lt;</a:t>
            </a:r>
            <a:r>
              <a:rPr lang="en-US" dirty="0" err="1">
                <a:solidFill>
                  <a:srgbClr val="FF0000"/>
                </a:solidFill>
              </a:rPr>
              <a:t>em</a:t>
            </a:r>
            <a:r>
              <a:rPr lang="en-US" dirty="0">
                <a:solidFill>
                  <a:srgbClr val="FF0000"/>
                </a:solidFill>
              </a:rPr>
              <a:t>&gt;&lt;/</a:t>
            </a:r>
            <a:r>
              <a:rPr lang="en-US" dirty="0" err="1">
                <a:solidFill>
                  <a:srgbClr val="FF0000"/>
                </a:solidFill>
              </a:rPr>
              <a:t>em</a:t>
            </a:r>
            <a:r>
              <a:rPr lang="en-US" dirty="0">
                <a:solidFill>
                  <a:srgbClr val="FF0000"/>
                </a:solidFill>
              </a:rPr>
              <a:t>&gt; (emphasis) </a:t>
            </a:r>
            <a:r>
              <a:rPr lang="en-US" dirty="0"/>
              <a:t>tag pair:</a:t>
            </a:r>
          </a:p>
          <a:p>
            <a:pPr marL="0" indent="0">
              <a:buNone/>
            </a:pPr>
            <a:r>
              <a:rPr lang="en-US" dirty="0"/>
              <a:t>&lt;</a:t>
            </a:r>
            <a:r>
              <a:rPr lang="en-US" dirty="0" err="1"/>
              <a:t>em</a:t>
            </a:r>
            <a:r>
              <a:rPr lang="en-US" dirty="0"/>
              <a:t>&gt;Have a Great Day&lt;/</a:t>
            </a:r>
            <a:r>
              <a:rPr lang="en-US" dirty="0" err="1"/>
              <a:t>em</a:t>
            </a:r>
            <a:r>
              <a:rPr lang="en-US" dirty="0"/>
              <a:t>&gt; displays</a:t>
            </a:r>
          </a:p>
          <a:p>
            <a:endParaRPr lang="en-US" i="1" dirty="0"/>
          </a:p>
          <a:p>
            <a:pPr marL="0" indent="0" algn="ctr">
              <a:buNone/>
            </a:pPr>
            <a:r>
              <a:rPr lang="en-US" i="1" dirty="0"/>
              <a:t>		</a:t>
            </a:r>
            <a:endParaRPr lang="en-US" sz="3200" i="1" dirty="0"/>
          </a:p>
        </p:txBody>
      </p:sp>
      <p:cxnSp>
        <p:nvCxnSpPr>
          <p:cNvPr id="5" name="Straight Arrow Connector 4"/>
          <p:cNvCxnSpPr/>
          <p:nvPr/>
        </p:nvCxnSpPr>
        <p:spPr>
          <a:xfrm>
            <a:off x="5279268" y="4802785"/>
            <a:ext cx="20774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7504857" y="3536897"/>
            <a:ext cx="3390767" cy="2189610"/>
          </a:xfrm>
          <a:prstGeom prst="rect">
            <a:avLst/>
          </a:prstGeom>
          <a:ln>
            <a:solidFill>
              <a:schemeClr val="tx1"/>
            </a:solidFill>
          </a:ln>
        </p:spPr>
      </p:pic>
      <p:pic>
        <p:nvPicPr>
          <p:cNvPr id="8" name="Picture 7">
            <a:extLst>
              <a:ext uri="{FF2B5EF4-FFF2-40B4-BE49-F238E27FC236}">
                <a16:creationId xmlns:a16="http://schemas.microsoft.com/office/drawing/2014/main" id="{BCD43AEA-636D-4E2F-9BD9-6790318C5159}"/>
              </a:ext>
            </a:extLst>
          </p:cNvPr>
          <p:cNvPicPr>
            <a:picLocks noChangeAspect="1"/>
          </p:cNvPicPr>
          <p:nvPr/>
        </p:nvPicPr>
        <p:blipFill>
          <a:blip r:embed="rId3"/>
          <a:stretch>
            <a:fillRect/>
          </a:stretch>
        </p:blipFill>
        <p:spPr>
          <a:xfrm>
            <a:off x="1452781" y="3536904"/>
            <a:ext cx="3697996" cy="2189603"/>
          </a:xfrm>
          <a:prstGeom prst="rect">
            <a:avLst/>
          </a:prstGeom>
        </p:spPr>
      </p:pic>
    </p:spTree>
    <p:extLst>
      <p:ext uri="{BB962C8B-B14F-4D97-AF65-F5344CB8AC3E}">
        <p14:creationId xmlns:p14="http://schemas.microsoft.com/office/powerpoint/2010/main" val="395089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Tags</a:t>
            </a:r>
          </a:p>
        </p:txBody>
      </p:sp>
      <p:sp>
        <p:nvSpPr>
          <p:cNvPr id="3" name="Content Placeholder 2"/>
          <p:cNvSpPr>
            <a:spLocks noGrp="1"/>
          </p:cNvSpPr>
          <p:nvPr>
            <p:ph idx="1"/>
          </p:nvPr>
        </p:nvSpPr>
        <p:spPr>
          <a:xfrm>
            <a:off x="838200" y="1773671"/>
            <a:ext cx="10515600" cy="4351338"/>
          </a:xfrm>
        </p:spPr>
        <p:txBody>
          <a:bodyPr/>
          <a:lstStyle/>
          <a:p>
            <a:pPr marL="0" indent="0">
              <a:buNone/>
            </a:pPr>
            <a:r>
              <a:rPr lang="en-US" b="1" dirty="0">
                <a:solidFill>
                  <a:srgbClr val="0070C0"/>
                </a:solidFill>
                <a:latin typeface="Courier New" panose="02070309020205020404" pitchFamily="49" charset="0"/>
                <a:cs typeface="Courier New" panose="02070309020205020404" pitchFamily="49" charset="0"/>
              </a:rPr>
              <a:t>&lt;strong&gt; </a:t>
            </a:r>
            <a:r>
              <a:rPr lang="en-US" dirty="0"/>
              <a:t>vs. </a:t>
            </a:r>
            <a:r>
              <a:rPr lang="en-US" b="1" dirty="0">
                <a:solidFill>
                  <a:srgbClr val="0070C0"/>
                </a:solidFill>
                <a:latin typeface="Courier New" panose="02070309020205020404" pitchFamily="49" charset="0"/>
                <a:cs typeface="Courier New" panose="02070309020205020404" pitchFamily="49" charset="0"/>
              </a:rPr>
              <a:t>&lt;b&gt;</a:t>
            </a:r>
            <a:r>
              <a:rPr lang="en-US" dirty="0"/>
              <a:t>; </a:t>
            </a:r>
            <a:r>
              <a:rPr lang="en-US" b="1" dirty="0">
                <a:solidFill>
                  <a:srgbClr val="0070C0"/>
                </a:solidFill>
                <a:latin typeface="Courier New" panose="02070309020205020404" pitchFamily="49" charset="0"/>
                <a:cs typeface="Courier New" panose="02070309020205020404" pitchFamily="49" charset="0"/>
              </a:rPr>
              <a:t>&lt;</a:t>
            </a:r>
            <a:r>
              <a:rPr lang="en-US" b="1" dirty="0" err="1">
                <a:solidFill>
                  <a:srgbClr val="0070C0"/>
                </a:solidFill>
                <a:latin typeface="Courier New" panose="02070309020205020404" pitchFamily="49" charset="0"/>
                <a:cs typeface="Courier New" panose="02070309020205020404" pitchFamily="49" charset="0"/>
              </a:rPr>
              <a:t>em</a:t>
            </a:r>
            <a:r>
              <a:rPr lang="en-US" b="1" dirty="0">
                <a:solidFill>
                  <a:srgbClr val="0070C0"/>
                </a:solidFill>
                <a:latin typeface="Courier New" panose="02070309020205020404" pitchFamily="49" charset="0"/>
                <a:cs typeface="Courier New" panose="02070309020205020404" pitchFamily="49" charset="0"/>
              </a:rPr>
              <a:t>&gt; </a:t>
            </a:r>
            <a:r>
              <a:rPr lang="en-US" dirty="0"/>
              <a:t>vs. </a:t>
            </a:r>
            <a:r>
              <a:rPr lang="en-US" b="1" dirty="0">
                <a:solidFill>
                  <a:srgbClr val="0070C0"/>
                </a:solidFill>
                <a:latin typeface="Courier New" panose="02070309020205020404" pitchFamily="49" charset="0"/>
                <a:cs typeface="Courier New" panose="02070309020205020404" pitchFamily="49" charset="0"/>
              </a:rPr>
              <a:t>&lt;i&gt;</a:t>
            </a:r>
          </a:p>
          <a:p>
            <a:pPr marL="0" indent="0">
              <a:spcBef>
                <a:spcPts val="600"/>
              </a:spcBef>
              <a:spcAft>
                <a:spcPts val="1200"/>
              </a:spcAft>
              <a:buNone/>
            </a:pPr>
            <a:r>
              <a:rPr lang="en-US" sz="2400" dirty="0"/>
              <a:t>Appearance-wise, </a:t>
            </a:r>
            <a:r>
              <a:rPr lang="en-US" sz="2400" b="1" dirty="0">
                <a:solidFill>
                  <a:srgbClr val="0070C0"/>
                </a:solidFill>
                <a:latin typeface="Courier New" panose="02070309020205020404" pitchFamily="49" charset="0"/>
                <a:cs typeface="Courier New" panose="02070309020205020404" pitchFamily="49" charset="0"/>
              </a:rPr>
              <a:t>&lt;strong&gt; </a:t>
            </a:r>
            <a:r>
              <a:rPr lang="en-US" sz="2400" dirty="0"/>
              <a:t>and </a:t>
            </a:r>
            <a:r>
              <a:rPr lang="en-US" sz="2400" b="1" dirty="0">
                <a:solidFill>
                  <a:srgbClr val="0070C0"/>
                </a:solidFill>
                <a:latin typeface="Courier New" panose="02070309020205020404" pitchFamily="49" charset="0"/>
                <a:cs typeface="Courier New" panose="02070309020205020404" pitchFamily="49" charset="0"/>
              </a:rPr>
              <a:t>&lt;b&gt;</a:t>
            </a:r>
            <a:r>
              <a:rPr lang="en-US" sz="2400" dirty="0"/>
              <a:t> make text bold; </a:t>
            </a:r>
            <a:r>
              <a:rPr lang="en-US" sz="2400" b="1" dirty="0">
                <a:solidFill>
                  <a:srgbClr val="0070C0"/>
                </a:solidFill>
                <a:latin typeface="Courier New" panose="02070309020205020404" pitchFamily="49" charset="0"/>
                <a:cs typeface="Courier New" panose="02070309020205020404" pitchFamily="49" charset="0"/>
              </a:rPr>
              <a:t>&lt;</a:t>
            </a:r>
            <a:r>
              <a:rPr lang="en-US" sz="2400" b="1" dirty="0" err="1">
                <a:solidFill>
                  <a:srgbClr val="0070C0"/>
                </a:solidFill>
                <a:latin typeface="Courier New" panose="02070309020205020404" pitchFamily="49" charset="0"/>
                <a:cs typeface="Courier New" panose="02070309020205020404" pitchFamily="49" charset="0"/>
              </a:rPr>
              <a:t>em</a:t>
            </a:r>
            <a:r>
              <a:rPr lang="en-US" sz="2400" b="1" dirty="0">
                <a:solidFill>
                  <a:srgbClr val="0070C0"/>
                </a:solidFill>
                <a:latin typeface="Courier New" panose="02070309020205020404" pitchFamily="49" charset="0"/>
                <a:cs typeface="Courier New" panose="02070309020205020404" pitchFamily="49" charset="0"/>
              </a:rPr>
              <a:t>&gt; </a:t>
            </a:r>
            <a:r>
              <a:rPr lang="en-US" sz="2400" dirty="0"/>
              <a:t>vs. </a:t>
            </a:r>
            <a:r>
              <a:rPr lang="en-US" sz="2400" b="1" dirty="0">
                <a:solidFill>
                  <a:srgbClr val="0070C0"/>
                </a:solidFill>
                <a:latin typeface="Courier New" panose="02070309020205020404" pitchFamily="49" charset="0"/>
                <a:cs typeface="Courier New" panose="02070309020205020404" pitchFamily="49" charset="0"/>
              </a:rPr>
              <a:t>&lt;i&gt;</a:t>
            </a:r>
            <a:r>
              <a:rPr lang="en-US" sz="2400" dirty="0"/>
              <a:t> italicize text</a:t>
            </a:r>
          </a:p>
          <a:p>
            <a:pPr marL="0" indent="0">
              <a:spcBef>
                <a:spcPts val="600"/>
              </a:spcBef>
              <a:spcAft>
                <a:spcPts val="1200"/>
              </a:spcAft>
              <a:buNone/>
            </a:pPr>
            <a:r>
              <a:rPr lang="en-US" sz="2400" dirty="0"/>
              <a:t>The difference lies in adaptive technology</a:t>
            </a:r>
          </a:p>
          <a:p>
            <a:pPr marL="0" indent="0">
              <a:spcBef>
                <a:spcPts val="600"/>
              </a:spcBef>
              <a:spcAft>
                <a:spcPts val="1200"/>
              </a:spcAft>
              <a:buNone/>
            </a:pPr>
            <a:r>
              <a:rPr lang="en-US" sz="2400" b="1" dirty="0">
                <a:solidFill>
                  <a:srgbClr val="0070C0"/>
                </a:solidFill>
                <a:latin typeface="Courier New" panose="02070309020205020404" pitchFamily="49" charset="0"/>
                <a:cs typeface="Courier New" panose="02070309020205020404" pitchFamily="49" charset="0"/>
              </a:rPr>
              <a:t>&lt;strong&gt; </a:t>
            </a:r>
            <a:r>
              <a:rPr lang="en-US" sz="2400" dirty="0"/>
              <a:t>and </a:t>
            </a:r>
            <a:r>
              <a:rPr lang="en-US" sz="2400" b="1" dirty="0">
                <a:solidFill>
                  <a:srgbClr val="0070C0"/>
                </a:solidFill>
                <a:latin typeface="Courier New" panose="02070309020205020404" pitchFamily="49" charset="0"/>
                <a:cs typeface="Courier New" panose="02070309020205020404" pitchFamily="49" charset="0"/>
              </a:rPr>
              <a:t>&lt;</a:t>
            </a:r>
            <a:r>
              <a:rPr lang="en-US" sz="2400" b="1" dirty="0" err="1">
                <a:solidFill>
                  <a:srgbClr val="0070C0"/>
                </a:solidFill>
                <a:latin typeface="Courier New" panose="02070309020205020404" pitchFamily="49" charset="0"/>
                <a:cs typeface="Courier New" panose="02070309020205020404" pitchFamily="49" charset="0"/>
              </a:rPr>
              <a:t>em</a:t>
            </a:r>
            <a:r>
              <a:rPr lang="en-US" sz="2400" b="1" dirty="0">
                <a:solidFill>
                  <a:srgbClr val="0070C0"/>
                </a:solidFill>
                <a:latin typeface="Courier New" panose="02070309020205020404" pitchFamily="49" charset="0"/>
                <a:cs typeface="Courier New" panose="02070309020205020404" pitchFamily="49" charset="0"/>
              </a:rPr>
              <a:t>&gt; </a:t>
            </a:r>
            <a:r>
              <a:rPr lang="en-US" sz="2400" dirty="0"/>
              <a:t>modify the playback voices for screen readers</a:t>
            </a:r>
          </a:p>
          <a:p>
            <a:pPr marL="0" indent="0">
              <a:spcBef>
                <a:spcPts val="600"/>
              </a:spcBef>
              <a:spcAft>
                <a:spcPts val="1200"/>
              </a:spcAft>
              <a:buNone/>
            </a:pPr>
            <a:r>
              <a:rPr lang="en-US" sz="2400" dirty="0"/>
              <a:t>Sometimes, you may just want to modify text’s appearance without the emphasis on the reader’s ‘voice’</a:t>
            </a:r>
          </a:p>
          <a:p>
            <a:pPr marL="0" indent="0">
              <a:spcBef>
                <a:spcPts val="600"/>
              </a:spcBef>
              <a:spcAft>
                <a:spcPts val="1200"/>
              </a:spcAft>
              <a:buNone/>
            </a:pPr>
            <a:r>
              <a:rPr lang="en-US" sz="2400" dirty="0"/>
              <a:t>When we talk about CSS, we’ll learn that we can (should) use CSS when all we want to do is modify the appearance of text content</a:t>
            </a:r>
          </a:p>
          <a:p>
            <a:pPr marL="0" indent="0" algn="ctr">
              <a:buNone/>
            </a:pPr>
            <a:endParaRPr lang="en-US" b="1" i="1" dirty="0"/>
          </a:p>
        </p:txBody>
      </p:sp>
    </p:spTree>
    <p:extLst>
      <p:ext uri="{BB962C8B-B14F-4D97-AF65-F5344CB8AC3E}">
        <p14:creationId xmlns:p14="http://schemas.microsoft.com/office/powerpoint/2010/main" val="224575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r>
              <a:rPr lang="en-US" dirty="0"/>
              <a:t>How do we create websites?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p:txBody>
          <a:bodyPr>
            <a:normAutofit/>
          </a:bodyPr>
          <a:lstStyle/>
          <a:p>
            <a:pPr marL="0" indent="0">
              <a:spcBef>
                <a:spcPts val="600"/>
              </a:spcBef>
              <a:spcAft>
                <a:spcPts val="1200"/>
              </a:spcAft>
              <a:buNone/>
            </a:pPr>
            <a:r>
              <a:rPr lang="en-US" dirty="0"/>
              <a:t>So what do you need to make a web page?</a:t>
            </a:r>
          </a:p>
          <a:p>
            <a:pPr marL="0" indent="0">
              <a:spcBef>
                <a:spcPts val="600"/>
              </a:spcBef>
              <a:spcAft>
                <a:spcPts val="1200"/>
              </a:spcAft>
              <a:buNone/>
            </a:pPr>
            <a:r>
              <a:rPr lang="en-US" dirty="0"/>
              <a:t>A text editor</a:t>
            </a:r>
          </a:p>
          <a:p>
            <a:pPr marL="0" indent="0">
              <a:spcBef>
                <a:spcPts val="600"/>
              </a:spcBef>
              <a:spcAft>
                <a:spcPts val="1200"/>
              </a:spcAft>
              <a:buNone/>
            </a:pPr>
            <a:r>
              <a:rPr lang="en-US" dirty="0"/>
              <a:t>That's it</a:t>
            </a:r>
          </a:p>
          <a:p>
            <a:pPr marL="0" indent="0">
              <a:spcBef>
                <a:spcPts val="600"/>
              </a:spcBef>
              <a:spcAft>
                <a:spcPts val="1200"/>
              </a:spcAft>
              <a:buNone/>
            </a:pPr>
            <a:r>
              <a:rPr lang="en-US" dirty="0"/>
              <a:t>For a couple of years, I used Notepad for making web pages, before I </a:t>
            </a:r>
            <a:r>
              <a:rPr lang="en-US" dirty="0" err="1"/>
              <a:t>discoverd</a:t>
            </a:r>
            <a:r>
              <a:rPr lang="en-US" dirty="0"/>
              <a:t> Microsoft FrontPage - but that's another story</a:t>
            </a:r>
          </a:p>
          <a:p>
            <a:pPr marL="0" indent="0">
              <a:spcBef>
                <a:spcPts val="600"/>
              </a:spcBef>
              <a:spcAft>
                <a:spcPts val="1200"/>
              </a:spcAft>
              <a:buNone/>
            </a:pPr>
            <a:r>
              <a:rPr lang="en-US" dirty="0"/>
              <a:t>After all, as we'll soon see, an HTML page is just a text file</a:t>
            </a:r>
          </a:p>
        </p:txBody>
      </p:sp>
    </p:spTree>
    <p:extLst>
      <p:ext uri="{BB962C8B-B14F-4D97-AF65-F5344CB8AC3E}">
        <p14:creationId xmlns:p14="http://schemas.microsoft.com/office/powerpoint/2010/main" val="78020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Tags</a:t>
            </a:r>
          </a:p>
        </p:txBody>
      </p:sp>
      <p:sp>
        <p:nvSpPr>
          <p:cNvPr id="3" name="Content Placeholder 2"/>
          <p:cNvSpPr>
            <a:spLocks noGrp="1"/>
          </p:cNvSpPr>
          <p:nvPr>
            <p:ph idx="1"/>
          </p:nvPr>
        </p:nvSpPr>
        <p:spPr>
          <a:xfrm>
            <a:off x="838199" y="1316471"/>
            <a:ext cx="11287539" cy="4351338"/>
          </a:xfrm>
        </p:spPr>
        <p:txBody>
          <a:bodyPr/>
          <a:lstStyle/>
          <a:p>
            <a:pPr marL="0" indent="0">
              <a:buNone/>
            </a:pPr>
            <a:r>
              <a:rPr lang="en-US" dirty="0"/>
              <a:t>Tags can be nested:</a:t>
            </a:r>
          </a:p>
          <a:p>
            <a:pPr marL="0" indent="0">
              <a:buNone/>
            </a:pPr>
            <a:r>
              <a:rPr lang="en-US" sz="2400" b="1" dirty="0">
                <a:latin typeface="Courier New" panose="02070309020205020404" pitchFamily="49" charset="0"/>
                <a:cs typeface="Courier New" panose="02070309020205020404" pitchFamily="49" charset="0"/>
              </a:rPr>
              <a:t>&lt;strong&gt;&lt;</a:t>
            </a:r>
            <a:r>
              <a:rPr lang="en-US" sz="2400" b="1" dirty="0" err="1">
                <a:latin typeface="Courier New" panose="02070309020205020404" pitchFamily="49" charset="0"/>
                <a:cs typeface="Courier New" panose="02070309020205020404" pitchFamily="49" charset="0"/>
              </a:rPr>
              <a:t>em</a:t>
            </a:r>
            <a:r>
              <a:rPr lang="en-US" sz="2400" b="1" dirty="0">
                <a:latin typeface="Courier New" panose="02070309020205020404" pitchFamily="49" charset="0"/>
                <a:cs typeface="Courier New" panose="02070309020205020404" pitchFamily="49" charset="0"/>
              </a:rPr>
              <a:t>&gt;I’m running out of example text.&lt;/</a:t>
            </a:r>
            <a:r>
              <a:rPr lang="en-US" sz="2400" b="1" dirty="0" err="1">
                <a:latin typeface="Courier New" panose="02070309020205020404" pitchFamily="49" charset="0"/>
                <a:cs typeface="Courier New" panose="02070309020205020404" pitchFamily="49" charset="0"/>
              </a:rPr>
              <a:t>em</a:t>
            </a:r>
            <a:r>
              <a:rPr lang="en-US" sz="2400" b="1" dirty="0">
                <a:latin typeface="Courier New" panose="02070309020205020404" pitchFamily="49" charset="0"/>
                <a:cs typeface="Courier New" panose="02070309020205020404" pitchFamily="49" charset="0"/>
              </a:rPr>
              <a:t>&gt;&lt;/strong&gt; </a:t>
            </a:r>
            <a:r>
              <a:rPr lang="en-US" sz="2400" dirty="0"/>
              <a:t>looks like this </a:t>
            </a:r>
            <a:br>
              <a:rPr lang="en-US" sz="2400" dirty="0"/>
            </a:br>
            <a:r>
              <a:rPr lang="en-US" sz="2400" dirty="0"/>
              <a:t>(in a browser):</a:t>
            </a:r>
          </a:p>
          <a:p>
            <a:pPr marL="0" indent="0" algn="ctr">
              <a:buNone/>
            </a:pPr>
            <a:endParaRPr lang="en-US" b="1" i="1" dirty="0"/>
          </a:p>
        </p:txBody>
      </p:sp>
      <p:pic>
        <p:nvPicPr>
          <p:cNvPr id="6" name="Picture 5"/>
          <p:cNvPicPr>
            <a:picLocks noChangeAspect="1"/>
          </p:cNvPicPr>
          <p:nvPr/>
        </p:nvPicPr>
        <p:blipFill>
          <a:blip r:embed="rId2"/>
          <a:stretch>
            <a:fillRect/>
          </a:stretch>
        </p:blipFill>
        <p:spPr>
          <a:xfrm>
            <a:off x="7293118" y="3209159"/>
            <a:ext cx="4387034" cy="2609850"/>
          </a:xfrm>
          <a:prstGeom prst="rect">
            <a:avLst/>
          </a:prstGeom>
          <a:ln>
            <a:solidFill>
              <a:schemeClr val="tx1"/>
            </a:solidFill>
          </a:ln>
        </p:spPr>
      </p:pic>
      <p:cxnSp>
        <p:nvCxnSpPr>
          <p:cNvPr id="7" name="Straight Arrow Connector 6"/>
          <p:cNvCxnSpPr>
            <a:cxnSpLocks/>
            <a:stCxn id="8" idx="3"/>
          </p:cNvCxnSpPr>
          <p:nvPr/>
        </p:nvCxnSpPr>
        <p:spPr>
          <a:xfrm flipV="1">
            <a:off x="5521124" y="4514084"/>
            <a:ext cx="1710947" cy="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D1D71AB6-D7EC-464F-9808-F849D5318B2C}"/>
              </a:ext>
            </a:extLst>
          </p:cNvPr>
          <p:cNvPicPr>
            <a:picLocks noChangeAspect="1"/>
          </p:cNvPicPr>
          <p:nvPr/>
        </p:nvPicPr>
        <p:blipFill>
          <a:blip r:embed="rId3"/>
          <a:stretch>
            <a:fillRect/>
          </a:stretch>
        </p:blipFill>
        <p:spPr>
          <a:xfrm>
            <a:off x="838200" y="3209158"/>
            <a:ext cx="4682924" cy="2609999"/>
          </a:xfrm>
          <a:prstGeom prst="rect">
            <a:avLst/>
          </a:prstGeom>
        </p:spPr>
      </p:pic>
    </p:spTree>
    <p:extLst>
      <p:ext uri="{BB962C8B-B14F-4D97-AF65-F5344CB8AC3E}">
        <p14:creationId xmlns:p14="http://schemas.microsoft.com/office/powerpoint/2010/main" val="209966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Tags</a:t>
            </a:r>
          </a:p>
        </p:txBody>
      </p:sp>
      <p:sp>
        <p:nvSpPr>
          <p:cNvPr id="3" name="Content Placeholder 2"/>
          <p:cNvSpPr>
            <a:spLocks noGrp="1"/>
          </p:cNvSpPr>
          <p:nvPr>
            <p:ph idx="1"/>
          </p:nvPr>
        </p:nvSpPr>
        <p:spPr>
          <a:xfrm>
            <a:off x="1" y="1370014"/>
            <a:ext cx="12076042" cy="3075861"/>
          </a:xfrm>
        </p:spPr>
        <p:txBody>
          <a:bodyPr>
            <a:normAutofit/>
          </a:bodyPr>
          <a:lstStyle/>
          <a:p>
            <a:pPr marL="0" indent="0">
              <a:buNone/>
            </a:pPr>
            <a:r>
              <a:rPr lang="en-US" dirty="0"/>
              <a:t>Must use the </a:t>
            </a:r>
            <a:r>
              <a:rPr lang="en-US" dirty="0">
                <a:solidFill>
                  <a:srgbClr val="FF0000"/>
                </a:solidFill>
              </a:rPr>
              <a:t>last on, first off </a:t>
            </a:r>
            <a:r>
              <a:rPr lang="en-US" dirty="0"/>
              <a:t>method.  This is the last tag you have open should be the first tag closed  </a:t>
            </a:r>
          </a:p>
          <a:p>
            <a:pPr marL="0" indent="0">
              <a:buNone/>
            </a:pPr>
            <a:r>
              <a:rPr lang="en-US" dirty="0"/>
              <a:t>This would be incorrect:</a:t>
            </a:r>
            <a:br>
              <a:rPr lang="en-US" dirty="0"/>
            </a:br>
            <a:r>
              <a:rPr lang="en-US" dirty="0"/>
              <a:t>	</a:t>
            </a:r>
            <a:r>
              <a:rPr lang="en-US" sz="2000" b="1" dirty="0">
                <a:latin typeface="Courier New" panose="02070309020205020404" pitchFamily="49" charset="0"/>
                <a:cs typeface="Courier New" panose="02070309020205020404" pitchFamily="49" charset="0"/>
              </a:rPr>
              <a:t>&lt;strong&gt;this is bold &lt;</a:t>
            </a:r>
            <a:r>
              <a:rPr lang="en-US" sz="2000" b="1" dirty="0" err="1">
                <a:latin typeface="Courier New" panose="02070309020205020404" pitchFamily="49" charset="0"/>
                <a:cs typeface="Courier New" panose="02070309020205020404" pitchFamily="49" charset="0"/>
              </a:rPr>
              <a:t>em</a:t>
            </a:r>
            <a:r>
              <a:rPr lang="en-US" sz="2000" b="1" dirty="0">
                <a:latin typeface="Courier New" panose="02070309020205020404" pitchFamily="49" charset="0"/>
                <a:cs typeface="Courier New" panose="02070309020205020404" pitchFamily="49" charset="0"/>
              </a:rPr>
              <a:t>&gt;this is bold and italic</a:t>
            </a:r>
            <a:r>
              <a:rPr lang="en-US" sz="2000" b="1" dirty="0">
                <a:solidFill>
                  <a:srgbClr val="FF0000"/>
                </a:solidFill>
                <a:latin typeface="Courier New" panose="02070309020205020404" pitchFamily="49" charset="0"/>
                <a:cs typeface="Courier New" panose="02070309020205020404" pitchFamily="49" charset="0"/>
              </a:rPr>
              <a:t>&lt;/strong&gt;&lt;/</a:t>
            </a:r>
            <a:r>
              <a:rPr lang="en-US" sz="2000" b="1" dirty="0" err="1">
                <a:solidFill>
                  <a:srgbClr val="FF0000"/>
                </a:solidFill>
                <a:latin typeface="Courier New" panose="02070309020205020404" pitchFamily="49" charset="0"/>
                <a:cs typeface="Courier New" panose="02070309020205020404" pitchFamily="49" charset="0"/>
              </a:rPr>
              <a:t>em</a:t>
            </a:r>
            <a:r>
              <a:rPr lang="en-US" sz="2000" b="1" dirty="0">
                <a:solidFill>
                  <a:srgbClr val="FF0000"/>
                </a:solidFill>
                <a:latin typeface="Courier New" panose="02070309020205020404" pitchFamily="49" charset="0"/>
                <a:cs typeface="Courier New" panose="02070309020205020404" pitchFamily="49" charset="0"/>
              </a:rPr>
              <a:t>&gt;</a:t>
            </a:r>
            <a:br>
              <a:rPr lang="en-US" b="1" dirty="0">
                <a:solidFill>
                  <a:srgbClr val="FF0000"/>
                </a:solidFill>
                <a:latin typeface="Courier New" panose="02070309020205020404" pitchFamily="49" charset="0"/>
                <a:cs typeface="Courier New" panose="02070309020205020404" pitchFamily="49" charset="0"/>
              </a:rPr>
            </a:br>
            <a:r>
              <a:rPr lang="en-US" sz="2000" dirty="0">
                <a:solidFill>
                  <a:srgbClr val="FF0000"/>
                </a:solidFill>
              </a:rPr>
              <a:t> </a:t>
            </a:r>
            <a:br>
              <a:rPr lang="en-US" dirty="0">
                <a:solidFill>
                  <a:srgbClr val="FFFF00"/>
                </a:solidFill>
              </a:rPr>
            </a:br>
            <a:r>
              <a:rPr lang="en-US" dirty="0"/>
              <a:t>The reason, the last tag “on” or “open” is the &lt;</a:t>
            </a:r>
            <a:r>
              <a:rPr lang="en-US" dirty="0" err="1"/>
              <a:t>em</a:t>
            </a:r>
            <a:r>
              <a:rPr lang="en-US" dirty="0"/>
              <a:t>&gt; tag</a:t>
            </a:r>
          </a:p>
          <a:p>
            <a:pPr marL="0" indent="0">
              <a:buNone/>
            </a:pPr>
            <a:r>
              <a:rPr lang="en-US" dirty="0"/>
              <a:t>Correct</a:t>
            </a:r>
            <a:r>
              <a:rPr lang="en-US" dirty="0">
                <a:solidFill>
                  <a:srgbClr val="FFFF00"/>
                </a:solidFill>
              </a:rPr>
              <a:t> </a:t>
            </a:r>
            <a:r>
              <a:rPr lang="en-US" dirty="0">
                <a:solidFill>
                  <a:srgbClr val="002060"/>
                </a:solidFill>
              </a:rPr>
              <a:t>&lt;strong&gt;this is bold &lt;</a:t>
            </a:r>
            <a:r>
              <a:rPr lang="en-US" dirty="0" err="1">
                <a:solidFill>
                  <a:srgbClr val="002060"/>
                </a:solidFill>
              </a:rPr>
              <a:t>em</a:t>
            </a:r>
            <a:r>
              <a:rPr lang="en-US" dirty="0">
                <a:solidFill>
                  <a:srgbClr val="002060"/>
                </a:solidFill>
              </a:rPr>
              <a:t>&gt;this is bold and italic&lt;/</a:t>
            </a:r>
            <a:r>
              <a:rPr lang="en-US" dirty="0" err="1">
                <a:solidFill>
                  <a:srgbClr val="002060"/>
                </a:solidFill>
              </a:rPr>
              <a:t>em</a:t>
            </a:r>
            <a:r>
              <a:rPr lang="en-US" dirty="0">
                <a:solidFill>
                  <a:srgbClr val="002060"/>
                </a:solidFill>
              </a:rPr>
              <a:t>&gt;&lt;/strong&gt;</a:t>
            </a:r>
          </a:p>
          <a:p>
            <a:pPr marL="0" indent="0">
              <a:buNone/>
            </a:pPr>
            <a:endParaRPr lang="en-US" dirty="0"/>
          </a:p>
        </p:txBody>
      </p:sp>
      <p:sp>
        <p:nvSpPr>
          <p:cNvPr id="4" name="TextBox 3"/>
          <p:cNvSpPr txBox="1"/>
          <p:nvPr/>
        </p:nvSpPr>
        <p:spPr>
          <a:xfrm>
            <a:off x="2920860" y="4518612"/>
            <a:ext cx="6350279" cy="523220"/>
          </a:xfrm>
          <a:prstGeom prst="rect">
            <a:avLst/>
          </a:prstGeom>
          <a:noFill/>
          <a:ln>
            <a:solidFill>
              <a:srgbClr val="0070C0"/>
            </a:solidFill>
          </a:ln>
        </p:spPr>
        <p:txBody>
          <a:bodyPr wrap="square" rtlCol="0">
            <a:spAutoFit/>
          </a:bodyPr>
          <a:lstStyle/>
          <a:p>
            <a:pPr algn="ctr"/>
            <a:r>
              <a:rPr lang="en-US" sz="2800" b="1" dirty="0">
                <a:solidFill>
                  <a:srgbClr val="002060"/>
                </a:solidFill>
              </a:rPr>
              <a:t>this is bold </a:t>
            </a:r>
            <a:r>
              <a:rPr lang="en-US" sz="2800" b="1" i="1" dirty="0">
                <a:solidFill>
                  <a:srgbClr val="002060"/>
                </a:solidFill>
              </a:rPr>
              <a:t>this is bold and italic</a:t>
            </a:r>
            <a:endParaRPr lang="en-US" sz="2800" b="1" i="1" dirty="0"/>
          </a:p>
        </p:txBody>
      </p:sp>
    </p:spTree>
    <p:extLst>
      <p:ext uri="{BB962C8B-B14F-4D97-AF65-F5344CB8AC3E}">
        <p14:creationId xmlns:p14="http://schemas.microsoft.com/office/powerpoint/2010/main" val="298095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Tags</a:t>
            </a:r>
          </a:p>
        </p:txBody>
      </p:sp>
      <p:sp>
        <p:nvSpPr>
          <p:cNvPr id="3" name="Content Placeholder 2"/>
          <p:cNvSpPr>
            <a:spLocks noGrp="1"/>
          </p:cNvSpPr>
          <p:nvPr>
            <p:ph idx="1"/>
          </p:nvPr>
        </p:nvSpPr>
        <p:spPr>
          <a:xfrm>
            <a:off x="838199" y="1453142"/>
            <a:ext cx="10882745" cy="5297485"/>
          </a:xfrm>
        </p:spPr>
        <p:txBody>
          <a:bodyPr/>
          <a:lstStyle/>
          <a:p>
            <a:pPr marL="0" indent="0">
              <a:buNone/>
            </a:pPr>
            <a:r>
              <a:rPr lang="en-US" dirty="0">
                <a:solidFill>
                  <a:schemeClr val="tx1"/>
                </a:solidFill>
              </a:rPr>
              <a:t>While HTML5 tags are not case sensitive (i.e. &lt;HTML&gt; is the same as &lt;html&gt; and &lt;</a:t>
            </a:r>
            <a:r>
              <a:rPr lang="en-US" dirty="0" err="1">
                <a:solidFill>
                  <a:schemeClr val="tx1"/>
                </a:solidFill>
              </a:rPr>
              <a:t>hTmL</a:t>
            </a:r>
            <a:r>
              <a:rPr lang="en-US" dirty="0">
                <a:solidFill>
                  <a:schemeClr val="tx1"/>
                </a:solidFill>
              </a:rPr>
              <a:t>&gt;), conventional and best practice states that all HTML tags and attributes should be in </a:t>
            </a:r>
            <a:r>
              <a:rPr lang="en-US" u="sng" dirty="0">
                <a:solidFill>
                  <a:srgbClr val="FF0000"/>
                </a:solidFill>
              </a:rPr>
              <a:t>lowercase</a:t>
            </a:r>
            <a:r>
              <a:rPr lang="en-US" dirty="0">
                <a:solidFill>
                  <a:schemeClr val="tx1"/>
                </a:solidFill>
              </a:rPr>
              <a:t>  </a:t>
            </a:r>
          </a:p>
        </p:txBody>
      </p:sp>
    </p:spTree>
    <p:extLst>
      <p:ext uri="{BB962C8B-B14F-4D97-AF65-F5344CB8AC3E}">
        <p14:creationId xmlns:p14="http://schemas.microsoft.com/office/powerpoint/2010/main" val="81687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Tags</a:t>
            </a:r>
          </a:p>
        </p:txBody>
      </p:sp>
      <p:sp>
        <p:nvSpPr>
          <p:cNvPr id="3" name="Content Placeholder 2"/>
          <p:cNvSpPr>
            <a:spLocks noGrp="1"/>
          </p:cNvSpPr>
          <p:nvPr>
            <p:ph idx="1"/>
          </p:nvPr>
        </p:nvSpPr>
        <p:spPr>
          <a:xfrm>
            <a:off x="838200" y="1406383"/>
            <a:ext cx="10997045" cy="4716460"/>
          </a:xfrm>
        </p:spPr>
        <p:txBody>
          <a:bodyPr/>
          <a:lstStyle/>
          <a:p>
            <a:pPr marL="0" indent="0">
              <a:buNone/>
            </a:pPr>
            <a:r>
              <a:rPr lang="en-US" dirty="0"/>
              <a:t>Many HTML tags have </a:t>
            </a:r>
            <a:r>
              <a:rPr lang="en-US" b="1" dirty="0">
                <a:solidFill>
                  <a:srgbClr val="FF0000"/>
                </a:solidFill>
              </a:rPr>
              <a:t>attributes</a:t>
            </a:r>
            <a:r>
              <a:rPr lang="en-US" dirty="0"/>
              <a:t> </a:t>
            </a:r>
          </a:p>
          <a:p>
            <a:pPr marL="0" indent="0">
              <a:buNone/>
            </a:pPr>
            <a:r>
              <a:rPr lang="en-US" dirty="0"/>
              <a:t>Attributes provide additional information about the tag  </a:t>
            </a:r>
          </a:p>
          <a:p>
            <a:pPr marL="0" indent="0">
              <a:buNone/>
            </a:pPr>
            <a:r>
              <a:rPr lang="en-US" dirty="0"/>
              <a:t>The attribute(s) are listed inside of the opening tag </a:t>
            </a:r>
          </a:p>
          <a:p>
            <a:pPr marL="0" indent="0">
              <a:buNone/>
            </a:pPr>
            <a:r>
              <a:rPr lang="en-US" dirty="0"/>
              <a:t>With each attribute, you can assign a value with the equals sign followed by the value in quotation marks</a:t>
            </a:r>
          </a:p>
          <a:p>
            <a:pPr marL="0" indent="0">
              <a:buNone/>
            </a:pPr>
            <a:endParaRPr lang="en-US" dirty="0"/>
          </a:p>
          <a:p>
            <a:pPr marL="0" indent="0" algn="ctr">
              <a:buNone/>
            </a:pPr>
            <a:r>
              <a:rPr lang="en-US" b="1" dirty="0">
                <a:solidFill>
                  <a:srgbClr val="0070C0"/>
                </a:solidFill>
                <a:latin typeface="Courier New" panose="02070309020205020404" pitchFamily="49" charset="0"/>
                <a:cs typeface="Courier New" panose="02070309020205020404" pitchFamily="49" charset="0"/>
              </a:rPr>
              <a:t>&lt;tag </a:t>
            </a:r>
            <a:r>
              <a:rPr lang="en-US" b="1" dirty="0">
                <a:solidFill>
                  <a:srgbClr val="FF0000"/>
                </a:solidFill>
                <a:latin typeface="Courier New" panose="02070309020205020404" pitchFamily="49" charset="0"/>
                <a:cs typeface="Courier New" panose="02070309020205020404" pitchFamily="49" charset="0"/>
              </a:rPr>
              <a:t>attribute</a:t>
            </a:r>
            <a:r>
              <a:rPr lang="en-US" b="1" dirty="0">
                <a:latin typeface="Courier New" panose="02070309020205020404" pitchFamily="49" charset="0"/>
                <a:cs typeface="Courier New" panose="02070309020205020404" pitchFamily="49" charset="0"/>
              </a:rPr>
              <a:t>=</a:t>
            </a:r>
            <a:r>
              <a:rPr lang="en-US" dirty="0">
                <a:solidFill>
                  <a:srgbClr val="7030A0"/>
                </a:solidFill>
                <a:latin typeface="Courier New" panose="02070309020205020404" pitchFamily="49" charset="0"/>
                <a:cs typeface="Courier New" panose="02070309020205020404" pitchFamily="49" charset="0"/>
              </a:rPr>
              <a:t>"</a:t>
            </a:r>
            <a:r>
              <a:rPr lang="en-US" b="1" dirty="0">
                <a:solidFill>
                  <a:srgbClr val="7030A0"/>
                </a:solidFill>
                <a:latin typeface="Courier New" panose="02070309020205020404" pitchFamily="49" charset="0"/>
                <a:cs typeface="Courier New" panose="02070309020205020404" pitchFamily="49" charset="0"/>
              </a:rPr>
              <a:t>value</a:t>
            </a:r>
            <a:r>
              <a:rPr lang="en-US" dirty="0">
                <a:solidFill>
                  <a:srgbClr val="7030A0"/>
                </a:solidFill>
                <a:latin typeface="Courier New" panose="02070309020205020404" pitchFamily="49" charset="0"/>
                <a:cs typeface="Courier New" panose="02070309020205020404" pitchFamily="49" charset="0"/>
              </a:rPr>
              <a:t>"</a:t>
            </a:r>
            <a:r>
              <a:rPr lang="en-US" b="1" dirty="0">
                <a:solidFill>
                  <a:srgbClr val="7030A0"/>
                </a:solidFill>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attribute2</a:t>
            </a:r>
            <a:r>
              <a:rPr lang="en-US" dirty="0"/>
              <a:t>=</a:t>
            </a:r>
            <a:r>
              <a:rPr lang="en-US" dirty="0">
                <a:solidFill>
                  <a:srgbClr val="7030A0"/>
                </a:solidFill>
                <a:latin typeface="Courier New" panose="02070309020205020404" pitchFamily="49" charset="0"/>
                <a:cs typeface="Courier New" panose="02070309020205020404" pitchFamily="49" charset="0"/>
              </a:rPr>
              <a:t>"</a:t>
            </a:r>
            <a:r>
              <a:rPr lang="en-US" b="1" dirty="0">
                <a:solidFill>
                  <a:srgbClr val="7030A0"/>
                </a:solidFill>
                <a:latin typeface="Courier New" panose="02070309020205020404" pitchFamily="49" charset="0"/>
                <a:cs typeface="Courier New" panose="02070309020205020404" pitchFamily="49" charset="0"/>
              </a:rPr>
              <a:t>value2</a:t>
            </a:r>
            <a:r>
              <a:rPr lang="en-US" dirty="0">
                <a:solidFill>
                  <a:srgbClr val="7030A0"/>
                </a:solidFill>
                <a:latin typeface="Courier New" panose="02070309020205020404" pitchFamily="49" charset="0"/>
                <a:cs typeface="Courier New" panose="02070309020205020404" pitchFamily="49" charset="0"/>
              </a:rPr>
              <a:t>"</a:t>
            </a:r>
            <a:r>
              <a:rPr lang="en-US" b="1" dirty="0">
                <a:solidFill>
                  <a:srgbClr val="0070C0"/>
                </a:solidFill>
                <a:latin typeface="Courier New" panose="02070309020205020404" pitchFamily="49" charset="0"/>
                <a:cs typeface="Courier New" panose="02070309020205020404" pitchFamily="49" charset="0"/>
              </a:rPr>
              <a:t>&gt;</a:t>
            </a:r>
            <a:r>
              <a:rPr lang="en-US" dirty="0"/>
              <a:t>…</a:t>
            </a:r>
            <a:r>
              <a:rPr lang="en-US" b="1" dirty="0">
                <a:solidFill>
                  <a:srgbClr val="0070C0"/>
                </a:solidFill>
                <a:latin typeface="Courier New" panose="02070309020205020404" pitchFamily="49" charset="0"/>
                <a:cs typeface="Courier New" panose="02070309020205020404" pitchFamily="49" charset="0"/>
              </a:rPr>
              <a:t>&lt;/tag&gt;</a:t>
            </a:r>
          </a:p>
          <a:p>
            <a:pPr marL="0" indent="0">
              <a:buNone/>
            </a:pPr>
            <a:endParaRPr lang="en-US" dirty="0"/>
          </a:p>
        </p:txBody>
      </p:sp>
    </p:spTree>
    <p:extLst>
      <p:ext uri="{BB962C8B-B14F-4D97-AF65-F5344CB8AC3E}">
        <p14:creationId xmlns:p14="http://schemas.microsoft.com/office/powerpoint/2010/main" val="2316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Tags</a:t>
            </a:r>
          </a:p>
        </p:txBody>
      </p:sp>
      <p:sp>
        <p:nvSpPr>
          <p:cNvPr id="3" name="Content Placeholder 2"/>
          <p:cNvSpPr>
            <a:spLocks noGrp="1"/>
          </p:cNvSpPr>
          <p:nvPr>
            <p:ph idx="1"/>
          </p:nvPr>
        </p:nvSpPr>
        <p:spPr>
          <a:xfrm>
            <a:off x="838200" y="1468729"/>
            <a:ext cx="11080173" cy="3880773"/>
          </a:xfrm>
        </p:spPr>
        <p:txBody>
          <a:bodyPr>
            <a:normAutofit/>
          </a:bodyPr>
          <a:lstStyle/>
          <a:p>
            <a:pPr marL="0" indent="0">
              <a:buNone/>
            </a:pPr>
            <a:r>
              <a:rPr lang="en-US" sz="3200" dirty="0"/>
              <a:t>For example:</a:t>
            </a:r>
          </a:p>
          <a:p>
            <a:pPr marL="0" indent="0">
              <a:buNone/>
            </a:pPr>
            <a:endParaRPr lang="en-US" sz="1400" dirty="0"/>
          </a:p>
          <a:p>
            <a:pPr marL="457200" lvl="1" indent="0" algn="ctr">
              <a:buNone/>
            </a:pPr>
            <a:r>
              <a:rPr lang="en-US" b="1" dirty="0">
                <a:solidFill>
                  <a:srgbClr val="0070C0"/>
                </a:solidFill>
                <a:latin typeface="Courier New" panose="02070309020205020404" pitchFamily="49" charset="0"/>
                <a:cs typeface="Courier New" panose="02070309020205020404" pitchFamily="49" charset="0"/>
              </a:rPr>
              <a:t>&lt;a</a:t>
            </a:r>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href</a:t>
            </a:r>
            <a:r>
              <a:rPr lang="en-US" b="1" dirty="0">
                <a:latin typeface="Courier New" panose="02070309020205020404" pitchFamily="49" charset="0"/>
                <a:cs typeface="Courier New" panose="02070309020205020404" pitchFamily="49" charset="0"/>
              </a:rPr>
              <a:t>=</a:t>
            </a:r>
            <a:r>
              <a:rPr lang="en-US" b="1" dirty="0">
                <a:solidFill>
                  <a:srgbClr val="7030A0"/>
                </a:solidFill>
                <a:latin typeface="Courier New" panose="02070309020205020404" pitchFamily="49" charset="0"/>
                <a:cs typeface="Courier New" panose="02070309020205020404" pitchFamily="49" charset="0"/>
              </a:rPr>
              <a:t>“http://www.cs.etsu.edu”&gt;</a:t>
            </a:r>
            <a:r>
              <a:rPr lang="en-US" b="1" dirty="0" err="1">
                <a:latin typeface="Courier New" panose="02070309020205020404" pitchFamily="49" charset="0"/>
                <a:cs typeface="Courier New" panose="02070309020205020404" pitchFamily="49" charset="0"/>
              </a:rPr>
              <a:t>Dept</a:t>
            </a:r>
            <a:r>
              <a:rPr lang="en-US" b="1" dirty="0">
                <a:latin typeface="Courier New" panose="02070309020205020404" pitchFamily="49" charset="0"/>
                <a:cs typeface="Courier New" panose="02070309020205020404" pitchFamily="49" charset="0"/>
              </a:rPr>
              <a:t> of Computing</a:t>
            </a:r>
            <a:r>
              <a:rPr lang="en-US" b="1" dirty="0">
                <a:solidFill>
                  <a:srgbClr val="0070C0"/>
                </a:solidFill>
                <a:latin typeface="Courier New" panose="02070309020205020404" pitchFamily="49" charset="0"/>
                <a:cs typeface="Courier New" panose="02070309020205020404" pitchFamily="49" charset="0"/>
              </a:rPr>
              <a:t>&lt;/a&gt;</a:t>
            </a:r>
          </a:p>
          <a:p>
            <a:pPr marL="457200" lvl="1" indent="0">
              <a:buNone/>
            </a:pPr>
            <a:endParaRPr lang="en-US" sz="1600" dirty="0"/>
          </a:p>
          <a:p>
            <a:pPr marL="457200" lvl="1" indent="0">
              <a:buNone/>
            </a:pPr>
            <a:r>
              <a:rPr lang="en-US" sz="2800" dirty="0"/>
              <a:t>The &lt;a&gt;…&lt;/a&gt; tag is used to create a link in a document.  The attribute </a:t>
            </a:r>
            <a:r>
              <a:rPr lang="en-US" sz="2800" b="1" dirty="0" err="1">
                <a:solidFill>
                  <a:srgbClr val="FF0000"/>
                </a:solidFill>
              </a:rPr>
              <a:t>href</a:t>
            </a:r>
            <a:r>
              <a:rPr lang="en-US" sz="2800" dirty="0"/>
              <a:t> identifies where a user will go when they click on the link.</a:t>
            </a:r>
          </a:p>
          <a:p>
            <a:pPr marL="457200" lvl="1" indent="0">
              <a:buNone/>
            </a:pPr>
            <a:r>
              <a:rPr lang="en-US" sz="2800" dirty="0"/>
              <a:t>The ‘a’ in the &lt;a&gt;&lt;/a&gt; tag stands for ‘anchor’</a:t>
            </a:r>
          </a:p>
          <a:p>
            <a:pPr marL="457200" lvl="1" indent="0">
              <a:buNone/>
            </a:pPr>
            <a:endParaRPr lang="en-US" sz="2800" dirty="0"/>
          </a:p>
          <a:p>
            <a:pPr marL="457200" lvl="1" indent="0" algn="ctr">
              <a:buNone/>
            </a:pPr>
            <a:r>
              <a:rPr lang="en-US" sz="2800" dirty="0"/>
              <a:t>(‘</a:t>
            </a:r>
            <a:r>
              <a:rPr lang="en-US" sz="2800" dirty="0" err="1"/>
              <a:t>href</a:t>
            </a:r>
            <a:r>
              <a:rPr lang="en-US" sz="2800" dirty="0"/>
              <a:t>’ = ‘hypertext reference’)</a:t>
            </a:r>
          </a:p>
        </p:txBody>
      </p:sp>
    </p:spTree>
    <p:extLst>
      <p:ext uri="{BB962C8B-B14F-4D97-AF65-F5344CB8AC3E}">
        <p14:creationId xmlns:p14="http://schemas.microsoft.com/office/powerpoint/2010/main" val="251760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Tags? Or Elements?</a:t>
            </a:r>
          </a:p>
        </p:txBody>
      </p:sp>
      <p:sp>
        <p:nvSpPr>
          <p:cNvPr id="3" name="Content Placeholder 2"/>
          <p:cNvSpPr>
            <a:spLocks noGrp="1"/>
          </p:cNvSpPr>
          <p:nvPr>
            <p:ph idx="1"/>
          </p:nvPr>
        </p:nvSpPr>
        <p:spPr>
          <a:xfrm>
            <a:off x="838200" y="1468729"/>
            <a:ext cx="11080173" cy="3880773"/>
          </a:xfrm>
        </p:spPr>
        <p:txBody>
          <a:bodyPr>
            <a:normAutofit/>
          </a:bodyPr>
          <a:lstStyle/>
          <a:p>
            <a:pPr marL="0" indent="0">
              <a:buNone/>
            </a:pPr>
            <a:r>
              <a:rPr lang="en-US" sz="3200" dirty="0"/>
              <a:t>Sometimes people will use the terms </a:t>
            </a:r>
            <a:r>
              <a:rPr lang="en-US" sz="3200" dirty="0">
                <a:solidFill>
                  <a:srgbClr val="FF0000"/>
                </a:solidFill>
              </a:rPr>
              <a:t>“tag”</a:t>
            </a:r>
            <a:r>
              <a:rPr lang="en-US" sz="3200" dirty="0"/>
              <a:t> and </a:t>
            </a:r>
            <a:r>
              <a:rPr lang="en-US" sz="3200" dirty="0">
                <a:solidFill>
                  <a:srgbClr val="FF0000"/>
                </a:solidFill>
              </a:rPr>
              <a:t>“element”</a:t>
            </a:r>
            <a:r>
              <a:rPr lang="en-US" sz="3200" dirty="0"/>
              <a:t> interchangeably </a:t>
            </a:r>
          </a:p>
          <a:p>
            <a:pPr marL="0" indent="0">
              <a:buNone/>
            </a:pPr>
            <a:r>
              <a:rPr lang="en-US" sz="3200" dirty="0"/>
              <a:t>More correct: an element consists of both tags and the content between them </a:t>
            </a:r>
          </a:p>
          <a:p>
            <a:pPr marL="0" indent="0" algn="ctr">
              <a:buNone/>
            </a:pPr>
            <a:r>
              <a:rPr lang="en-US" sz="3200" dirty="0"/>
              <a:t>&lt;title&gt;Template&lt;/title&gt;</a:t>
            </a:r>
            <a:endParaRPr lang="en-US" sz="3600" dirty="0"/>
          </a:p>
        </p:txBody>
      </p:sp>
      <p:sp>
        <p:nvSpPr>
          <p:cNvPr id="4" name="TextBox 3"/>
          <p:cNvSpPr txBox="1"/>
          <p:nvPr/>
        </p:nvSpPr>
        <p:spPr>
          <a:xfrm>
            <a:off x="3387437" y="4104410"/>
            <a:ext cx="640368" cy="523220"/>
          </a:xfrm>
          <a:prstGeom prst="rect">
            <a:avLst/>
          </a:prstGeom>
          <a:noFill/>
        </p:spPr>
        <p:txBody>
          <a:bodyPr wrap="none" rtlCol="0">
            <a:spAutoFit/>
          </a:bodyPr>
          <a:lstStyle/>
          <a:p>
            <a:r>
              <a:rPr lang="en-US" sz="2800" dirty="0">
                <a:solidFill>
                  <a:srgbClr val="FF0000"/>
                </a:solidFill>
              </a:rPr>
              <a:t>tag</a:t>
            </a:r>
          </a:p>
        </p:txBody>
      </p:sp>
      <p:sp>
        <p:nvSpPr>
          <p:cNvPr id="5" name="TextBox 4"/>
          <p:cNvSpPr txBox="1"/>
          <p:nvPr/>
        </p:nvSpPr>
        <p:spPr>
          <a:xfrm>
            <a:off x="9171710" y="4246419"/>
            <a:ext cx="640368" cy="523220"/>
          </a:xfrm>
          <a:prstGeom prst="rect">
            <a:avLst/>
          </a:prstGeom>
          <a:noFill/>
        </p:spPr>
        <p:txBody>
          <a:bodyPr wrap="none" rtlCol="0">
            <a:spAutoFit/>
          </a:bodyPr>
          <a:lstStyle/>
          <a:p>
            <a:r>
              <a:rPr lang="en-US" sz="2800" dirty="0">
                <a:solidFill>
                  <a:srgbClr val="FF0000"/>
                </a:solidFill>
              </a:rPr>
              <a:t>tag</a:t>
            </a:r>
          </a:p>
        </p:txBody>
      </p:sp>
      <p:sp>
        <p:nvSpPr>
          <p:cNvPr id="6" name="Double Brace 5"/>
          <p:cNvSpPr/>
          <p:nvPr/>
        </p:nvSpPr>
        <p:spPr>
          <a:xfrm rot="16200000">
            <a:off x="5893375" y="1785502"/>
            <a:ext cx="1004459" cy="3958937"/>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699003" y="4285131"/>
            <a:ext cx="1393202" cy="523220"/>
          </a:xfrm>
          <a:prstGeom prst="rect">
            <a:avLst/>
          </a:prstGeom>
          <a:noFill/>
        </p:spPr>
        <p:txBody>
          <a:bodyPr wrap="none" rtlCol="0">
            <a:spAutoFit/>
          </a:bodyPr>
          <a:lstStyle/>
          <a:p>
            <a:r>
              <a:rPr lang="en-US" sz="2800" dirty="0">
                <a:solidFill>
                  <a:srgbClr val="FF0000"/>
                </a:solidFill>
              </a:rPr>
              <a:t>element</a:t>
            </a:r>
          </a:p>
        </p:txBody>
      </p:sp>
      <p:cxnSp>
        <p:nvCxnSpPr>
          <p:cNvPr id="9" name="Straight Arrow Connector 8"/>
          <p:cNvCxnSpPr/>
          <p:nvPr/>
        </p:nvCxnSpPr>
        <p:spPr>
          <a:xfrm flipV="1">
            <a:off x="3927764" y="3855027"/>
            <a:ext cx="592281" cy="3913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8219209" y="3855027"/>
            <a:ext cx="842325" cy="5024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46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93645268-DE39-40B5-BB96-4EB3B772FA79}"/>
              </a:ext>
            </a:extLst>
          </p:cNvPr>
          <p:cNvPicPr>
            <a:picLocks noChangeAspect="1"/>
          </p:cNvPicPr>
          <p:nvPr/>
        </p:nvPicPr>
        <p:blipFill>
          <a:blip r:embed="rId2"/>
          <a:stretch>
            <a:fillRect/>
          </a:stretch>
        </p:blipFill>
        <p:spPr>
          <a:xfrm>
            <a:off x="4400848" y="1407229"/>
            <a:ext cx="7602087" cy="3399308"/>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US" dirty="0"/>
              <a:t>HTML5 Document Structure</a:t>
            </a:r>
          </a:p>
        </p:txBody>
      </p:sp>
      <p:sp>
        <p:nvSpPr>
          <p:cNvPr id="2" name="TextBox 1"/>
          <p:cNvSpPr txBox="1"/>
          <p:nvPr/>
        </p:nvSpPr>
        <p:spPr>
          <a:xfrm>
            <a:off x="384464" y="1579418"/>
            <a:ext cx="3117965" cy="2031325"/>
          </a:xfrm>
          <a:prstGeom prst="rect">
            <a:avLst/>
          </a:prstGeom>
          <a:noFill/>
          <a:ln w="12700">
            <a:solidFill>
              <a:srgbClr val="FF0000"/>
            </a:solidFill>
          </a:ln>
        </p:spPr>
        <p:txBody>
          <a:bodyPr wrap="square" rtlCol="0">
            <a:spAutoFit/>
          </a:bodyPr>
          <a:lstStyle/>
          <a:p>
            <a:r>
              <a:rPr lang="en-US" dirty="0"/>
              <a:t>DOCTYPE declaration – must be the first thing on the page! The &lt;!DOCTYPE&gt; declaration is not an HTML tag; it is an instruction to the web browser about what version of HTML the page is written in</a:t>
            </a:r>
          </a:p>
        </p:txBody>
      </p:sp>
      <p:cxnSp>
        <p:nvCxnSpPr>
          <p:cNvPr id="6" name="Straight Arrow Connector 5"/>
          <p:cNvCxnSpPr>
            <a:cxnSpLocks/>
            <a:stCxn id="2" idx="3"/>
          </p:cNvCxnSpPr>
          <p:nvPr/>
        </p:nvCxnSpPr>
        <p:spPr>
          <a:xfrm flipV="1">
            <a:off x="3502429" y="1690688"/>
            <a:ext cx="969818" cy="904393"/>
          </a:xfrm>
          <a:prstGeom prst="straightConnector1">
            <a:avLst/>
          </a:prstGeom>
          <a:ln w="22225"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49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Document Structure</a:t>
            </a:r>
          </a:p>
        </p:txBody>
      </p:sp>
      <p:sp>
        <p:nvSpPr>
          <p:cNvPr id="3" name="Content Placeholder 2"/>
          <p:cNvSpPr>
            <a:spLocks noGrp="1"/>
          </p:cNvSpPr>
          <p:nvPr>
            <p:ph idx="1"/>
          </p:nvPr>
        </p:nvSpPr>
        <p:spPr/>
        <p:txBody>
          <a:bodyPr/>
          <a:lstStyle/>
          <a:p>
            <a:pPr marL="0" indent="0">
              <a:spcAft>
                <a:spcPts val="1200"/>
              </a:spcAft>
              <a:buNone/>
            </a:pPr>
            <a:r>
              <a:rPr lang="en-US" dirty="0"/>
              <a:t>To begin an HTML document we start with the </a:t>
            </a:r>
            <a:r>
              <a:rPr lang="en-US" dirty="0">
                <a:solidFill>
                  <a:srgbClr val="FF0000"/>
                </a:solidFill>
              </a:rPr>
              <a:t>&lt;!DOCTYPE html&gt; </a:t>
            </a:r>
            <a:r>
              <a:rPr lang="en-US" dirty="0"/>
              <a:t>declaration  </a:t>
            </a:r>
          </a:p>
          <a:p>
            <a:pPr marL="0" indent="0">
              <a:spcAft>
                <a:spcPts val="1200"/>
              </a:spcAft>
              <a:buNone/>
            </a:pPr>
            <a:r>
              <a:rPr lang="en-US" dirty="0"/>
              <a:t>This declaration is not a tag  </a:t>
            </a:r>
          </a:p>
          <a:p>
            <a:pPr marL="0" indent="0">
              <a:spcAft>
                <a:spcPts val="1200"/>
              </a:spcAft>
              <a:buNone/>
            </a:pPr>
            <a:r>
              <a:rPr lang="en-US" dirty="0"/>
              <a:t>Rather it is an indication to the browser that this document is a specific type of HTML  </a:t>
            </a:r>
          </a:p>
          <a:p>
            <a:pPr marL="0" indent="0">
              <a:spcAft>
                <a:spcPts val="1200"/>
              </a:spcAft>
              <a:buNone/>
            </a:pPr>
            <a:r>
              <a:rPr lang="en-US" dirty="0"/>
              <a:t>In this case &lt;!DOCTYPE html&gt; signifies that this is an HTML5 document</a:t>
            </a:r>
          </a:p>
        </p:txBody>
      </p:sp>
    </p:spTree>
    <p:extLst>
      <p:ext uri="{BB962C8B-B14F-4D97-AF65-F5344CB8AC3E}">
        <p14:creationId xmlns:p14="http://schemas.microsoft.com/office/powerpoint/2010/main" val="55395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HTML5 Document Structure</a:t>
            </a:r>
          </a:p>
        </p:txBody>
      </p:sp>
      <p:sp>
        <p:nvSpPr>
          <p:cNvPr id="3" name="Content Placeholder 2"/>
          <p:cNvSpPr>
            <a:spLocks noGrp="1"/>
          </p:cNvSpPr>
          <p:nvPr>
            <p:ph idx="1"/>
          </p:nvPr>
        </p:nvSpPr>
        <p:spPr>
          <a:xfrm>
            <a:off x="838200" y="1690688"/>
            <a:ext cx="11963400" cy="3880773"/>
          </a:xfrm>
        </p:spPr>
        <p:txBody>
          <a:bodyPr>
            <a:normAutofit/>
          </a:bodyPr>
          <a:lstStyle/>
          <a:p>
            <a:pPr marL="0" indent="0">
              <a:spcBef>
                <a:spcPts val="600"/>
              </a:spcBef>
              <a:spcAft>
                <a:spcPts val="1200"/>
              </a:spcAft>
              <a:buNone/>
            </a:pPr>
            <a:r>
              <a:rPr lang="en-US" dirty="0">
                <a:solidFill>
                  <a:srgbClr val="FF0000"/>
                </a:solidFill>
              </a:rPr>
              <a:t>HTML 5</a:t>
            </a:r>
            <a:r>
              <a:rPr lang="en-US" dirty="0"/>
              <a:t>: 	&lt;!DOCTYPE html&gt;</a:t>
            </a:r>
          </a:p>
          <a:p>
            <a:pPr marL="0" indent="0">
              <a:spcBef>
                <a:spcPts val="600"/>
              </a:spcBef>
              <a:spcAft>
                <a:spcPts val="1200"/>
              </a:spcAft>
              <a:buNone/>
            </a:pPr>
            <a:r>
              <a:rPr lang="en-US" dirty="0">
                <a:solidFill>
                  <a:srgbClr val="FF0000"/>
                </a:solidFill>
              </a:rPr>
              <a:t>XHTML (The old standard): </a:t>
            </a:r>
          </a:p>
          <a:p>
            <a:pPr marL="0" indent="0">
              <a:spcBef>
                <a:spcPts val="600"/>
              </a:spcBef>
              <a:spcAft>
                <a:spcPts val="1200"/>
              </a:spcAft>
              <a:buNone/>
            </a:pPr>
            <a:r>
              <a:rPr lang="en-US" dirty="0"/>
              <a:t>&lt;!DOCTYPE html PUBLIC "-//W3C//DTD XHTML 1.0 Transitional//EN"</a:t>
            </a:r>
            <a:br>
              <a:rPr lang="en-US" dirty="0"/>
            </a:br>
            <a:r>
              <a:rPr lang="en-US" dirty="0"/>
              <a:t>"http://www.w3.org/TR/xhtml1/DTD/xhtml1-transitional.dtd"&gt;</a:t>
            </a:r>
            <a:br>
              <a:rPr lang="en-US" dirty="0"/>
            </a:br>
            <a:r>
              <a:rPr lang="en-US" sz="2000" dirty="0"/>
              <a:t> </a:t>
            </a:r>
            <a:br>
              <a:rPr lang="en-US" dirty="0"/>
            </a:br>
            <a:r>
              <a:rPr lang="en-US" dirty="0"/>
              <a:t>&lt;html </a:t>
            </a:r>
            <a:r>
              <a:rPr lang="en-US" dirty="0" err="1"/>
              <a:t>xmlns</a:t>
            </a:r>
            <a:r>
              <a:rPr lang="en-US" dirty="0"/>
              <a:t>="http://www.w3.org/1999/xhtml"&gt;</a:t>
            </a:r>
          </a:p>
        </p:txBody>
      </p:sp>
    </p:spTree>
    <p:extLst>
      <p:ext uri="{BB962C8B-B14F-4D97-AF65-F5344CB8AC3E}">
        <p14:creationId xmlns:p14="http://schemas.microsoft.com/office/powerpoint/2010/main" val="390652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F213D0DF-A6B8-45FA-9165-6C136DBDC5D6}"/>
              </a:ext>
            </a:extLst>
          </p:cNvPr>
          <p:cNvPicPr>
            <a:picLocks noChangeAspect="1"/>
          </p:cNvPicPr>
          <p:nvPr/>
        </p:nvPicPr>
        <p:blipFill>
          <a:blip r:embed="rId2"/>
          <a:stretch>
            <a:fillRect/>
          </a:stretch>
        </p:blipFill>
        <p:spPr>
          <a:xfrm>
            <a:off x="4400848" y="1407229"/>
            <a:ext cx="7602087" cy="3399308"/>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US" dirty="0"/>
              <a:t>HTML5 Document Structure</a:t>
            </a:r>
          </a:p>
        </p:txBody>
      </p:sp>
      <p:sp>
        <p:nvSpPr>
          <p:cNvPr id="2" name="TextBox 1"/>
          <p:cNvSpPr txBox="1"/>
          <p:nvPr/>
        </p:nvSpPr>
        <p:spPr>
          <a:xfrm>
            <a:off x="384464" y="1579418"/>
            <a:ext cx="3467100" cy="1477328"/>
          </a:xfrm>
          <a:prstGeom prst="rect">
            <a:avLst/>
          </a:prstGeom>
          <a:noFill/>
          <a:ln w="12700">
            <a:solidFill>
              <a:srgbClr val="FF0000"/>
            </a:solidFill>
          </a:ln>
        </p:spPr>
        <p:txBody>
          <a:bodyPr wrap="square" rtlCol="0">
            <a:spAutoFit/>
          </a:bodyPr>
          <a:lstStyle/>
          <a:p>
            <a:r>
              <a:rPr lang="en-US" dirty="0"/>
              <a:t>The &lt;html&gt; container open tag. The </a:t>
            </a:r>
            <a:r>
              <a:rPr lang="en-US" dirty="0" err="1"/>
              <a:t>lang</a:t>
            </a:r>
            <a:r>
              <a:rPr lang="en-US" dirty="0"/>
              <a:t>=“</a:t>
            </a:r>
            <a:r>
              <a:rPr lang="en-US" dirty="0" err="1"/>
              <a:t>en</a:t>
            </a:r>
            <a:r>
              <a:rPr lang="en-US" dirty="0"/>
              <a:t>” attribute/value pair tells browsers loading this page that the language on this page is English.</a:t>
            </a:r>
          </a:p>
        </p:txBody>
      </p:sp>
      <p:cxnSp>
        <p:nvCxnSpPr>
          <p:cNvPr id="6" name="Straight Arrow Connector 5"/>
          <p:cNvCxnSpPr>
            <a:cxnSpLocks/>
            <a:stCxn id="2" idx="3"/>
          </p:cNvCxnSpPr>
          <p:nvPr/>
        </p:nvCxnSpPr>
        <p:spPr>
          <a:xfrm flipV="1">
            <a:off x="3851564" y="2006138"/>
            <a:ext cx="631767" cy="311944"/>
          </a:xfrm>
          <a:prstGeom prst="straightConnector1">
            <a:avLst/>
          </a:prstGeom>
          <a:ln w="22225"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21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r>
              <a:rPr lang="en-US" dirty="0"/>
              <a:t>How do we create websites?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200" y="1509465"/>
            <a:ext cx="10515600" cy="2286000"/>
          </a:xfrm>
        </p:spPr>
        <p:txBody>
          <a:bodyPr>
            <a:normAutofit/>
          </a:bodyPr>
          <a:lstStyle/>
          <a:p>
            <a:pPr marL="0" indent="0">
              <a:spcBef>
                <a:spcPts val="600"/>
              </a:spcBef>
              <a:spcAft>
                <a:spcPts val="1200"/>
              </a:spcAft>
              <a:buNone/>
            </a:pPr>
            <a:r>
              <a:rPr lang="en-US" dirty="0"/>
              <a:t>A text editor:</a:t>
            </a:r>
          </a:p>
          <a:p>
            <a:pPr marL="0" indent="0">
              <a:spcBef>
                <a:spcPts val="600"/>
              </a:spcBef>
              <a:spcAft>
                <a:spcPts val="1200"/>
              </a:spcAft>
              <a:buNone/>
            </a:pPr>
            <a:endParaRPr lang="en-US" dirty="0"/>
          </a:p>
        </p:txBody>
      </p:sp>
      <p:pic>
        <p:nvPicPr>
          <p:cNvPr id="2050" name="Picture 2" descr="notepad">
            <a:extLst>
              <a:ext uri="{FF2B5EF4-FFF2-40B4-BE49-F238E27FC236}">
                <a16:creationId xmlns:a16="http://schemas.microsoft.com/office/drawing/2014/main" id="{96F0D454-6DC1-49B9-868A-A99697F4D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393" y="3987914"/>
            <a:ext cx="313247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tepad++">
            <a:extLst>
              <a:ext uri="{FF2B5EF4-FFF2-40B4-BE49-F238E27FC236}">
                <a16:creationId xmlns:a16="http://schemas.microsoft.com/office/drawing/2014/main" id="{2203B0D3-6AC3-41D0-9C5E-315B31A66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363" y="1976234"/>
            <a:ext cx="2325642"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ublime">
            <a:extLst>
              <a:ext uri="{FF2B5EF4-FFF2-40B4-BE49-F238E27FC236}">
                <a16:creationId xmlns:a16="http://schemas.microsoft.com/office/drawing/2014/main" id="{87BE2D09-8F52-4FD9-B475-CCE4751801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8829" y="1976234"/>
            <a:ext cx="1999272"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eany">
            <a:extLst>
              <a:ext uri="{FF2B5EF4-FFF2-40B4-BE49-F238E27FC236}">
                <a16:creationId xmlns:a16="http://schemas.microsoft.com/office/drawing/2014/main" id="{CE045B7E-6826-423C-9C53-0555D67F0B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427" y="3987914"/>
            <a:ext cx="2246728"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im">
            <a:extLst>
              <a:ext uri="{FF2B5EF4-FFF2-40B4-BE49-F238E27FC236}">
                <a16:creationId xmlns:a16="http://schemas.microsoft.com/office/drawing/2014/main" id="{383AFC6F-95BB-464F-9EFB-F869029E17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1801" y="1976234"/>
            <a:ext cx="2003738"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ext wrangler">
            <a:extLst>
              <a:ext uri="{FF2B5EF4-FFF2-40B4-BE49-F238E27FC236}">
                <a16:creationId xmlns:a16="http://schemas.microsoft.com/office/drawing/2014/main" id="{9325D20A-9265-4791-8FC6-F0B06A978D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297" y="1976234"/>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rackets">
            <a:extLst>
              <a:ext uri="{FF2B5EF4-FFF2-40B4-BE49-F238E27FC236}">
                <a16:creationId xmlns:a16="http://schemas.microsoft.com/office/drawing/2014/main" id="{D112A2D4-30BA-4E2D-BB87-59CFF28B2D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61926" y="1976234"/>
            <a:ext cx="201916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Visual Studio Logo transparent PNG - StickPNG">
            <a:extLst>
              <a:ext uri="{FF2B5EF4-FFF2-40B4-BE49-F238E27FC236}">
                <a16:creationId xmlns:a16="http://schemas.microsoft.com/office/drawing/2014/main" id="{C4BB4A64-5D79-4B6D-A6F2-FEFC39F2360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3100" y="3987914"/>
            <a:ext cx="1948826"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99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Document Structure</a:t>
            </a:r>
          </a:p>
        </p:txBody>
      </p:sp>
      <p:sp>
        <p:nvSpPr>
          <p:cNvPr id="3" name="Content Placeholder 2"/>
          <p:cNvSpPr>
            <a:spLocks noGrp="1"/>
          </p:cNvSpPr>
          <p:nvPr>
            <p:ph idx="1"/>
          </p:nvPr>
        </p:nvSpPr>
        <p:spPr/>
        <p:txBody>
          <a:bodyPr/>
          <a:lstStyle/>
          <a:p>
            <a:pPr marL="0" indent="0">
              <a:spcAft>
                <a:spcPts val="1200"/>
              </a:spcAft>
              <a:buNone/>
            </a:pPr>
            <a:r>
              <a:rPr lang="en-US" dirty="0"/>
              <a:t>After the Document Type Declaration, we enter in our first tag – the </a:t>
            </a:r>
            <a:r>
              <a:rPr lang="en-US" b="1" dirty="0">
                <a:latin typeface="Courier New" panose="02070309020205020404" pitchFamily="49" charset="0"/>
                <a:cs typeface="Courier New" panose="02070309020205020404" pitchFamily="49" charset="0"/>
              </a:rPr>
              <a:t>&lt;html&gt;…&lt;/html&gt; </a:t>
            </a:r>
            <a:r>
              <a:rPr lang="en-US" dirty="0"/>
              <a:t>tags</a:t>
            </a:r>
          </a:p>
          <a:p>
            <a:pPr marL="0" indent="0">
              <a:spcAft>
                <a:spcPts val="1200"/>
              </a:spcAft>
              <a:buNone/>
            </a:pPr>
            <a:r>
              <a:rPr lang="en-US" dirty="0"/>
              <a:t>This tag is used to signify to the browser that everything between the opening and closing of this tag is contained within the HTML element</a:t>
            </a:r>
          </a:p>
          <a:p>
            <a:pPr marL="0" indent="0">
              <a:spcAft>
                <a:spcPts val="1200"/>
              </a:spcAft>
              <a:buNone/>
            </a:pPr>
            <a:r>
              <a:rPr lang="en-US" dirty="0"/>
              <a:t>I think of it as the </a:t>
            </a:r>
            <a:r>
              <a:rPr lang="en-US" dirty="0">
                <a:solidFill>
                  <a:srgbClr val="FF0000"/>
                </a:solidFill>
              </a:rPr>
              <a:t>“html container”</a:t>
            </a:r>
          </a:p>
          <a:p>
            <a:pPr marL="0" indent="0">
              <a:buNone/>
            </a:pPr>
            <a:endParaRPr lang="en-US" dirty="0"/>
          </a:p>
        </p:txBody>
      </p:sp>
    </p:spTree>
    <p:extLst>
      <p:ext uri="{BB962C8B-B14F-4D97-AF65-F5344CB8AC3E}">
        <p14:creationId xmlns:p14="http://schemas.microsoft.com/office/powerpoint/2010/main" val="230058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9BD83704-00DB-40A3-B912-D6760195A7B0}"/>
              </a:ext>
            </a:extLst>
          </p:cNvPr>
          <p:cNvPicPr>
            <a:picLocks noChangeAspect="1"/>
          </p:cNvPicPr>
          <p:nvPr/>
        </p:nvPicPr>
        <p:blipFill>
          <a:blip r:embed="rId2"/>
          <a:stretch>
            <a:fillRect/>
          </a:stretch>
        </p:blipFill>
        <p:spPr>
          <a:xfrm>
            <a:off x="4400848" y="1407229"/>
            <a:ext cx="7602087" cy="3399308"/>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US" dirty="0"/>
              <a:t>HTML5 Document Structure</a:t>
            </a:r>
          </a:p>
        </p:txBody>
      </p:sp>
      <p:sp>
        <p:nvSpPr>
          <p:cNvPr id="2" name="TextBox 1"/>
          <p:cNvSpPr txBox="1"/>
          <p:nvPr/>
        </p:nvSpPr>
        <p:spPr>
          <a:xfrm>
            <a:off x="384464" y="1579418"/>
            <a:ext cx="3034838" cy="1754326"/>
          </a:xfrm>
          <a:prstGeom prst="rect">
            <a:avLst/>
          </a:prstGeom>
          <a:noFill/>
          <a:ln w="12700">
            <a:solidFill>
              <a:srgbClr val="FF0000"/>
            </a:solidFill>
          </a:ln>
        </p:spPr>
        <p:txBody>
          <a:bodyPr wrap="square" rtlCol="0">
            <a:spAutoFit/>
          </a:bodyPr>
          <a:lstStyle/>
          <a:p>
            <a:r>
              <a:rPr lang="en-US" dirty="0"/>
              <a:t>The &lt;head&gt; tag. Interestingly, the HTML5 specification now makes this tag optional. Since the vast majority of existing web pages use a head section, in this class, we will also</a:t>
            </a:r>
          </a:p>
        </p:txBody>
      </p:sp>
      <p:cxnSp>
        <p:nvCxnSpPr>
          <p:cNvPr id="6" name="Straight Arrow Connector 5"/>
          <p:cNvCxnSpPr>
            <a:cxnSpLocks/>
            <a:stCxn id="2" idx="3"/>
          </p:cNvCxnSpPr>
          <p:nvPr/>
        </p:nvCxnSpPr>
        <p:spPr>
          <a:xfrm flipV="1">
            <a:off x="3419302" y="2299855"/>
            <a:ext cx="1535083" cy="156726"/>
          </a:xfrm>
          <a:prstGeom prst="straightConnector1">
            <a:avLst/>
          </a:prstGeom>
          <a:ln w="22225"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38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Document Structure</a:t>
            </a:r>
          </a:p>
        </p:txBody>
      </p:sp>
      <p:sp>
        <p:nvSpPr>
          <p:cNvPr id="3" name="Content Placeholder 2"/>
          <p:cNvSpPr>
            <a:spLocks noGrp="1"/>
          </p:cNvSpPr>
          <p:nvPr>
            <p:ph idx="1"/>
          </p:nvPr>
        </p:nvSpPr>
        <p:spPr/>
        <p:txBody>
          <a:bodyPr/>
          <a:lstStyle/>
          <a:p>
            <a:pPr marL="0" indent="0">
              <a:spcAft>
                <a:spcPts val="1200"/>
              </a:spcAft>
              <a:buNone/>
            </a:pPr>
            <a:r>
              <a:rPr lang="en-US" dirty="0"/>
              <a:t>Inside of the </a:t>
            </a:r>
            <a:r>
              <a:rPr lang="en-US" sz="2400" b="1" dirty="0">
                <a:solidFill>
                  <a:srgbClr val="0070C0"/>
                </a:solidFill>
                <a:latin typeface="Courier New" panose="02070309020205020404" pitchFamily="49" charset="0"/>
                <a:cs typeface="Courier New" panose="02070309020205020404" pitchFamily="49" charset="0"/>
              </a:rPr>
              <a:t>&lt;html&gt;</a:t>
            </a:r>
            <a:r>
              <a:rPr lang="en-US" sz="2400" b="1" dirty="0">
                <a:latin typeface="Courier New" panose="02070309020205020404" pitchFamily="49" charset="0"/>
                <a:cs typeface="Courier New" panose="02070309020205020404" pitchFamily="49" charset="0"/>
              </a:rPr>
              <a:t>…</a:t>
            </a:r>
            <a:r>
              <a:rPr lang="en-US" sz="2400" b="1" dirty="0">
                <a:solidFill>
                  <a:srgbClr val="0070C0"/>
                </a:solidFill>
                <a:latin typeface="Courier New" panose="02070309020205020404" pitchFamily="49" charset="0"/>
                <a:cs typeface="Courier New" panose="02070309020205020404" pitchFamily="49" charset="0"/>
              </a:rPr>
              <a:t>&lt;/html&gt; </a:t>
            </a:r>
            <a:r>
              <a:rPr lang="en-US" dirty="0"/>
              <a:t>element there are two sections</a:t>
            </a:r>
          </a:p>
          <a:p>
            <a:pPr marL="0" indent="0">
              <a:spcAft>
                <a:spcPts val="1200"/>
              </a:spcAft>
              <a:buNone/>
            </a:pPr>
            <a:r>
              <a:rPr lang="en-US" dirty="0"/>
              <a:t>The first section is </a:t>
            </a:r>
            <a:r>
              <a:rPr lang="en-US" sz="2400" b="1" dirty="0">
                <a:solidFill>
                  <a:srgbClr val="0070C0"/>
                </a:solidFill>
                <a:latin typeface="Courier New" panose="02070309020205020404" pitchFamily="49" charset="0"/>
                <a:cs typeface="Courier New" panose="02070309020205020404" pitchFamily="49" charset="0"/>
              </a:rPr>
              <a:t>&lt;head&gt;</a:t>
            </a:r>
            <a:r>
              <a:rPr lang="en-US" sz="2400" b="1" dirty="0">
                <a:latin typeface="Courier New" panose="02070309020205020404" pitchFamily="49" charset="0"/>
                <a:cs typeface="Courier New" panose="02070309020205020404" pitchFamily="49" charset="0"/>
              </a:rPr>
              <a:t>…</a:t>
            </a:r>
            <a:r>
              <a:rPr lang="en-US" sz="2400" b="1" dirty="0">
                <a:solidFill>
                  <a:srgbClr val="0070C0"/>
                </a:solidFill>
                <a:latin typeface="Courier New" panose="02070309020205020404" pitchFamily="49" charset="0"/>
                <a:cs typeface="Courier New" panose="02070309020205020404" pitchFamily="49" charset="0"/>
              </a:rPr>
              <a:t>&lt;/head&gt;</a:t>
            </a:r>
          </a:p>
          <a:p>
            <a:pPr marL="0" indent="0">
              <a:spcAft>
                <a:spcPts val="1200"/>
              </a:spcAft>
              <a:buNone/>
            </a:pPr>
            <a:r>
              <a:rPr lang="en-US" dirty="0"/>
              <a:t>Identifies </a:t>
            </a:r>
            <a:r>
              <a:rPr lang="en-US" dirty="0">
                <a:solidFill>
                  <a:srgbClr val="FF0000"/>
                </a:solidFill>
              </a:rPr>
              <a:t>descriptors </a:t>
            </a:r>
            <a:r>
              <a:rPr lang="en-US" dirty="0"/>
              <a:t>for the document  </a:t>
            </a:r>
          </a:p>
          <a:p>
            <a:pPr marL="0" indent="0">
              <a:spcAft>
                <a:spcPts val="1200"/>
              </a:spcAft>
              <a:buNone/>
            </a:pPr>
            <a:r>
              <a:rPr lang="en-US" dirty="0"/>
              <a:t>This can include scripts, stylesheets, meta information, and the title of the document</a:t>
            </a:r>
          </a:p>
          <a:p>
            <a:endParaRPr lang="en-US" dirty="0"/>
          </a:p>
        </p:txBody>
      </p:sp>
    </p:spTree>
    <p:extLst>
      <p:ext uri="{BB962C8B-B14F-4D97-AF65-F5344CB8AC3E}">
        <p14:creationId xmlns:p14="http://schemas.microsoft.com/office/powerpoint/2010/main" val="35764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7AEB5F7A-2AEC-4682-8B7B-99C1944AF2A2}"/>
              </a:ext>
            </a:extLst>
          </p:cNvPr>
          <p:cNvPicPr>
            <a:picLocks noChangeAspect="1"/>
          </p:cNvPicPr>
          <p:nvPr/>
        </p:nvPicPr>
        <p:blipFill>
          <a:blip r:embed="rId2"/>
          <a:stretch>
            <a:fillRect/>
          </a:stretch>
        </p:blipFill>
        <p:spPr>
          <a:xfrm>
            <a:off x="4400848" y="1407229"/>
            <a:ext cx="7602087" cy="3399308"/>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US" dirty="0"/>
              <a:t>HTML5 Document Structure</a:t>
            </a:r>
          </a:p>
        </p:txBody>
      </p:sp>
      <p:sp>
        <p:nvSpPr>
          <p:cNvPr id="2" name="TextBox 1"/>
          <p:cNvSpPr txBox="1"/>
          <p:nvPr/>
        </p:nvSpPr>
        <p:spPr>
          <a:xfrm>
            <a:off x="384464" y="1579418"/>
            <a:ext cx="3190009" cy="1200329"/>
          </a:xfrm>
          <a:prstGeom prst="rect">
            <a:avLst/>
          </a:prstGeom>
          <a:noFill/>
          <a:ln w="12700">
            <a:solidFill>
              <a:srgbClr val="FF0000"/>
            </a:solidFill>
          </a:ln>
        </p:spPr>
        <p:txBody>
          <a:bodyPr wrap="square" rtlCol="0">
            <a:spAutoFit/>
          </a:bodyPr>
          <a:lstStyle/>
          <a:p>
            <a:r>
              <a:rPr lang="en-US" dirty="0"/>
              <a:t>Meta tag(s). Contain information about the document, but don’t display when the page loads</a:t>
            </a:r>
          </a:p>
        </p:txBody>
      </p:sp>
      <p:cxnSp>
        <p:nvCxnSpPr>
          <p:cNvPr id="6" name="Straight Arrow Connector 5"/>
          <p:cNvCxnSpPr>
            <a:cxnSpLocks/>
            <a:stCxn id="2" idx="3"/>
          </p:cNvCxnSpPr>
          <p:nvPr/>
        </p:nvCxnSpPr>
        <p:spPr>
          <a:xfrm>
            <a:off x="3574473" y="2179583"/>
            <a:ext cx="1934094" cy="408446"/>
          </a:xfrm>
          <a:prstGeom prst="straightConnector1">
            <a:avLst/>
          </a:prstGeom>
          <a:ln w="22225"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22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Document Structure</a:t>
            </a:r>
          </a:p>
        </p:txBody>
      </p:sp>
      <p:sp>
        <p:nvSpPr>
          <p:cNvPr id="3" name="Content Placeholder 2"/>
          <p:cNvSpPr>
            <a:spLocks noGrp="1"/>
          </p:cNvSpPr>
          <p:nvPr>
            <p:ph idx="1"/>
          </p:nvPr>
        </p:nvSpPr>
        <p:spPr>
          <a:xfrm>
            <a:off x="838200" y="1484314"/>
            <a:ext cx="10872355" cy="4487863"/>
          </a:xfrm>
        </p:spPr>
        <p:txBody>
          <a:bodyPr/>
          <a:lstStyle/>
          <a:p>
            <a:pPr marL="0" indent="0">
              <a:spcAft>
                <a:spcPts val="1200"/>
              </a:spcAft>
              <a:buNone/>
            </a:pPr>
            <a:r>
              <a:rPr lang="en-US" dirty="0">
                <a:solidFill>
                  <a:srgbClr val="FF0000"/>
                </a:solidFill>
              </a:rPr>
              <a:t>&lt;meta&gt; </a:t>
            </a:r>
            <a:r>
              <a:rPr lang="en-US" dirty="0"/>
              <a:t>tags: provide metadata about the HTML document  </a:t>
            </a:r>
          </a:p>
          <a:p>
            <a:pPr marL="0" indent="0">
              <a:spcAft>
                <a:spcPts val="1200"/>
              </a:spcAft>
              <a:buNone/>
            </a:pPr>
            <a:r>
              <a:rPr lang="en-US" dirty="0"/>
              <a:t>Does not display on the page, but can be parsed by other applications, for example, search engines</a:t>
            </a:r>
          </a:p>
          <a:p>
            <a:pPr marL="0" indent="0">
              <a:spcAft>
                <a:spcPts val="1200"/>
              </a:spcAft>
              <a:buNone/>
            </a:pPr>
            <a:r>
              <a:rPr lang="en-US" dirty="0">
                <a:latin typeface="Courier New" panose="02070309020205020404" pitchFamily="49" charset="0"/>
                <a:cs typeface="Courier New" panose="02070309020205020404" pitchFamily="49" charset="0"/>
              </a:rPr>
              <a:t>'</a:t>
            </a:r>
            <a:r>
              <a:rPr lang="en-US" dirty="0"/>
              <a:t>meta</a:t>
            </a:r>
            <a:r>
              <a:rPr lang="en-US" dirty="0">
                <a:latin typeface="Courier New" panose="02070309020205020404" pitchFamily="49" charset="0"/>
                <a:cs typeface="Courier New" panose="02070309020205020404" pitchFamily="49" charset="0"/>
              </a:rPr>
              <a:t>'</a:t>
            </a:r>
            <a:r>
              <a:rPr lang="en-US" dirty="0"/>
              <a:t> means information about the document that’s contained within the document</a:t>
            </a:r>
          </a:p>
          <a:p>
            <a:pPr marL="0" indent="0">
              <a:buNone/>
            </a:pPr>
            <a:r>
              <a:rPr lang="en-US" dirty="0"/>
              <a:t>	</a:t>
            </a:r>
          </a:p>
        </p:txBody>
      </p:sp>
    </p:spTree>
    <p:extLst>
      <p:ext uri="{BB962C8B-B14F-4D97-AF65-F5344CB8AC3E}">
        <p14:creationId xmlns:p14="http://schemas.microsoft.com/office/powerpoint/2010/main" val="294071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Document Structure</a:t>
            </a:r>
          </a:p>
        </p:txBody>
      </p:sp>
      <p:sp>
        <p:nvSpPr>
          <p:cNvPr id="3" name="Content Placeholder 2"/>
          <p:cNvSpPr>
            <a:spLocks noGrp="1"/>
          </p:cNvSpPr>
          <p:nvPr>
            <p:ph idx="1"/>
          </p:nvPr>
        </p:nvSpPr>
        <p:spPr>
          <a:xfrm>
            <a:off x="838200" y="1338841"/>
            <a:ext cx="10976264" cy="4964112"/>
          </a:xfrm>
        </p:spPr>
        <p:txBody>
          <a:bodyPr/>
          <a:lstStyle/>
          <a:p>
            <a:pPr marL="0" indent="0">
              <a:buNone/>
            </a:pPr>
            <a:r>
              <a:rPr lang="en-US" dirty="0"/>
              <a:t>	</a:t>
            </a:r>
            <a:r>
              <a:rPr lang="en-US" sz="2400" b="1" dirty="0">
                <a:solidFill>
                  <a:srgbClr val="0070C0"/>
                </a:solidFill>
                <a:latin typeface="Courier New" panose="02070309020205020404" pitchFamily="49" charset="0"/>
                <a:cs typeface="Courier New" panose="02070309020205020404" pitchFamily="49" charset="0"/>
              </a:rPr>
              <a:t>&lt;head&gt;</a:t>
            </a:r>
          </a:p>
          <a:p>
            <a:pPr marL="0" indent="0">
              <a:buNone/>
            </a:pPr>
            <a:r>
              <a:rPr lang="en-US" dirty="0"/>
              <a:t>		</a:t>
            </a:r>
            <a:r>
              <a:rPr lang="en-US" sz="2400" b="1" dirty="0">
                <a:solidFill>
                  <a:srgbClr val="0070C0"/>
                </a:solidFill>
                <a:latin typeface="Courier New" panose="02070309020205020404" pitchFamily="49" charset="0"/>
                <a:cs typeface="Courier New" panose="02070309020205020404" pitchFamily="49" charset="0"/>
              </a:rPr>
              <a:t>&lt;meta </a:t>
            </a:r>
            <a:r>
              <a:rPr lang="en-US" sz="2400" b="1" dirty="0">
                <a:solidFill>
                  <a:srgbClr val="FF0000"/>
                </a:solidFill>
                <a:latin typeface="Courier New" panose="02070309020205020404" pitchFamily="49" charset="0"/>
                <a:cs typeface="Courier New" panose="02070309020205020404" pitchFamily="49" charset="0"/>
              </a:rPr>
              <a:t>charset</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“utf-8”</a:t>
            </a:r>
            <a:r>
              <a:rPr lang="en-US" sz="2400" b="1" dirty="0">
                <a:solidFill>
                  <a:srgbClr val="0070C0"/>
                </a:solidFill>
                <a:latin typeface="Courier New" panose="02070309020205020404" pitchFamily="49" charset="0"/>
                <a:cs typeface="Courier New" panose="02070309020205020404" pitchFamily="49" charset="0"/>
              </a:rPr>
              <a:t>&gt;</a:t>
            </a:r>
          </a:p>
          <a:p>
            <a:pPr marL="0" indent="0">
              <a:buNone/>
            </a:pPr>
            <a:r>
              <a:rPr lang="en-US" sz="2400" b="1" dirty="0"/>
              <a:t>	</a:t>
            </a:r>
            <a:r>
              <a:rPr lang="en-US" sz="2400" b="1" dirty="0">
                <a:solidFill>
                  <a:srgbClr val="FFFF00"/>
                </a:solidFill>
              </a:rPr>
              <a:t>	</a:t>
            </a:r>
            <a:r>
              <a:rPr lang="en-US" sz="2400" b="1" dirty="0">
                <a:solidFill>
                  <a:srgbClr val="0070C0"/>
                </a:solidFill>
                <a:latin typeface="Courier New" panose="02070309020205020404" pitchFamily="49" charset="0"/>
                <a:cs typeface="Courier New" panose="02070309020205020404" pitchFamily="49" charset="0"/>
              </a:rPr>
              <a:t>&lt;title&gt;</a:t>
            </a:r>
            <a:r>
              <a:rPr lang="en-US" sz="2400" b="1" dirty="0">
                <a:latin typeface="Courier New" panose="02070309020205020404" pitchFamily="49" charset="0"/>
                <a:cs typeface="Courier New" panose="02070309020205020404" pitchFamily="49" charset="0"/>
              </a:rPr>
              <a:t>Title of the document</a:t>
            </a:r>
            <a:r>
              <a:rPr lang="en-US" sz="2400" b="1" dirty="0">
                <a:solidFill>
                  <a:srgbClr val="0070C0"/>
                </a:solidFill>
                <a:latin typeface="Courier New" panose="02070309020205020404" pitchFamily="49" charset="0"/>
                <a:cs typeface="Courier New" panose="02070309020205020404" pitchFamily="49" charset="0"/>
              </a:rPr>
              <a:t>&lt;/title&gt;</a:t>
            </a:r>
          </a:p>
          <a:p>
            <a:pPr marL="0" indent="0">
              <a:buNone/>
            </a:pPr>
            <a:r>
              <a:rPr lang="en-US" dirty="0"/>
              <a:t>	</a:t>
            </a:r>
            <a:r>
              <a:rPr lang="en-US" sz="2400" b="1" dirty="0">
                <a:solidFill>
                  <a:srgbClr val="0070C0"/>
                </a:solidFill>
                <a:latin typeface="Courier New" panose="02070309020205020404" pitchFamily="49" charset="0"/>
                <a:cs typeface="Courier New" panose="02070309020205020404" pitchFamily="49" charset="0"/>
              </a:rPr>
              <a:t>&lt;/head&gt;</a:t>
            </a:r>
          </a:p>
          <a:p>
            <a:pPr marL="0" indent="0">
              <a:buNone/>
            </a:pPr>
            <a:r>
              <a:rPr lang="en-US" sz="2400" dirty="0"/>
              <a:t>In the above example, meta is using the attribute </a:t>
            </a:r>
            <a:r>
              <a:rPr lang="en-US" sz="2400" dirty="0">
                <a:solidFill>
                  <a:srgbClr val="FF0000"/>
                </a:solidFill>
              </a:rPr>
              <a:t>charset </a:t>
            </a:r>
            <a:r>
              <a:rPr lang="en-US" sz="2400" dirty="0"/>
              <a:t>with the value </a:t>
            </a:r>
            <a:r>
              <a:rPr lang="en-US" sz="2400" dirty="0">
                <a:solidFill>
                  <a:srgbClr val="FF0000"/>
                </a:solidFill>
              </a:rPr>
              <a:t>utf-8</a:t>
            </a:r>
            <a:r>
              <a:rPr lang="en-US" sz="2400" dirty="0"/>
              <a:t>  </a:t>
            </a:r>
          </a:p>
          <a:p>
            <a:pPr marL="0" indent="0">
              <a:buNone/>
            </a:pPr>
            <a:r>
              <a:rPr lang="en-US" sz="2400" dirty="0"/>
              <a:t>It is the character encoding of the document </a:t>
            </a:r>
          </a:p>
          <a:p>
            <a:pPr marL="0" indent="0">
              <a:buNone/>
            </a:pPr>
            <a:r>
              <a:rPr lang="en-US" sz="2400" dirty="0"/>
              <a:t>UTF-8 is the web standard*</a:t>
            </a:r>
          </a:p>
          <a:p>
            <a:pPr marL="0" lvl="1" indent="0" algn="r">
              <a:buNone/>
            </a:pPr>
            <a:r>
              <a:rPr lang="en-US" sz="2000" dirty="0"/>
              <a:t>*utf-8 (</a:t>
            </a:r>
            <a:r>
              <a:rPr lang="en-US" sz="2000" dirty="0">
                <a:solidFill>
                  <a:srgbClr val="FF0000"/>
                </a:solidFill>
              </a:rPr>
              <a:t>Universal Character Set</a:t>
            </a:r>
            <a:r>
              <a:rPr lang="en-US" sz="2000" dirty="0"/>
              <a:t> </a:t>
            </a:r>
            <a:r>
              <a:rPr lang="en-US" sz="2000" dirty="0">
                <a:solidFill>
                  <a:srgbClr val="FF0000"/>
                </a:solidFill>
              </a:rPr>
              <a:t>+ Transformation Format</a:t>
            </a:r>
            <a:r>
              <a:rPr lang="en-US" sz="2000" dirty="0"/>
              <a:t>—8-byte</a:t>
            </a:r>
            <a:br>
              <a:rPr lang="en-US" sz="2000" dirty="0"/>
            </a:br>
            <a:r>
              <a:rPr lang="en-US" sz="2000" dirty="0"/>
              <a:t>1,112,064 “characters” can be potentially coded by UTF-8)</a:t>
            </a:r>
          </a:p>
        </p:txBody>
      </p:sp>
    </p:spTree>
    <p:extLst>
      <p:ext uri="{BB962C8B-B14F-4D97-AF65-F5344CB8AC3E}">
        <p14:creationId xmlns:p14="http://schemas.microsoft.com/office/powerpoint/2010/main" val="374805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Document Structure</a:t>
            </a:r>
          </a:p>
        </p:txBody>
      </p:sp>
      <p:sp>
        <p:nvSpPr>
          <p:cNvPr id="3" name="Content Placeholder 2"/>
          <p:cNvSpPr>
            <a:spLocks noGrp="1"/>
          </p:cNvSpPr>
          <p:nvPr>
            <p:ph idx="1"/>
          </p:nvPr>
        </p:nvSpPr>
        <p:spPr>
          <a:xfrm>
            <a:off x="838200" y="1338841"/>
            <a:ext cx="11353800" cy="4964112"/>
          </a:xfrm>
        </p:spPr>
        <p:txBody>
          <a:bodyPr/>
          <a:lstStyle/>
          <a:p>
            <a:pPr marL="0" indent="0">
              <a:buNone/>
            </a:pPr>
            <a:r>
              <a:rPr lang="en-US" dirty="0"/>
              <a:t>Other meta tags:</a:t>
            </a:r>
          </a:p>
          <a:p>
            <a:pPr marL="0" indent="0">
              <a:buNone/>
            </a:pPr>
            <a:r>
              <a:rPr lang="en-US" dirty="0"/>
              <a:t>	</a:t>
            </a:r>
            <a:r>
              <a:rPr lang="en-US" sz="2400" b="1" dirty="0">
                <a:solidFill>
                  <a:srgbClr val="0070C0"/>
                </a:solidFill>
                <a:latin typeface="Courier New" panose="02070309020205020404" pitchFamily="49" charset="0"/>
                <a:cs typeface="Courier New" panose="02070309020205020404" pitchFamily="49" charset="0"/>
              </a:rPr>
              <a:t>&lt;meta </a:t>
            </a:r>
            <a:r>
              <a:rPr lang="en-US" sz="2400" b="1" dirty="0">
                <a:solidFill>
                  <a:srgbClr val="FF0000"/>
                </a:solidFill>
                <a:latin typeface="Courier New" panose="02070309020205020404" pitchFamily="49" charset="0"/>
                <a:cs typeface="Courier New" panose="02070309020205020404" pitchFamily="49" charset="0"/>
              </a:rPr>
              <a:t>name</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author</a:t>
            </a:r>
            <a:r>
              <a:rPr lang="en-US" sz="2400" b="1" dirty="0">
                <a:latin typeface="Courier New" panose="02070309020205020404" pitchFamily="49" charset="0"/>
                <a:cs typeface="Courier New" panose="02070309020205020404" pitchFamily="49" charset="0"/>
              </a:rPr>
              <a:t>” </a:t>
            </a:r>
            <a:r>
              <a:rPr lang="en-US" sz="2400" b="1" dirty="0">
                <a:solidFill>
                  <a:srgbClr val="FF0000"/>
                </a:solidFill>
                <a:latin typeface="Courier New" panose="02070309020205020404" pitchFamily="49" charset="0"/>
                <a:cs typeface="Courier New" panose="02070309020205020404" pitchFamily="49" charset="0"/>
              </a:rPr>
              <a:t>content</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Jack Ramsey</a:t>
            </a:r>
            <a:r>
              <a:rPr lang="en-US" sz="2400" b="1" dirty="0">
                <a:latin typeface="Courier New" panose="02070309020205020404" pitchFamily="49" charset="0"/>
                <a:cs typeface="Courier New" panose="02070309020205020404" pitchFamily="49" charset="0"/>
              </a:rPr>
              <a:t>”</a:t>
            </a:r>
            <a:r>
              <a:rPr lang="en-US" sz="2400" b="1" dirty="0">
                <a:solidFill>
                  <a:srgbClr val="0070C0"/>
                </a:solidFill>
                <a:latin typeface="Courier New" panose="02070309020205020404" pitchFamily="49" charset="0"/>
                <a:cs typeface="Courier New" panose="02070309020205020404" pitchFamily="49" charset="0"/>
              </a:rPr>
              <a:t>&gt;</a:t>
            </a:r>
          </a:p>
          <a:p>
            <a:pPr marL="0" indent="0">
              <a:buNone/>
            </a:pPr>
            <a:r>
              <a:rPr lang="en-US" sz="2400" b="1"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&lt;meta </a:t>
            </a:r>
            <a:r>
              <a:rPr lang="en-US" sz="2400" b="1" dirty="0">
                <a:solidFill>
                  <a:srgbClr val="FF0000"/>
                </a:solidFill>
                <a:latin typeface="Courier New" panose="02070309020205020404" pitchFamily="49" charset="0"/>
                <a:cs typeface="Courier New" panose="02070309020205020404" pitchFamily="49" charset="0"/>
              </a:rPr>
              <a:t>name</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description</a:t>
            </a:r>
            <a:r>
              <a:rPr lang="en-US" sz="2400" b="1" dirty="0">
                <a:latin typeface="Courier New" panose="02070309020205020404" pitchFamily="49" charset="0"/>
                <a:cs typeface="Courier New" panose="02070309020205020404" pitchFamily="49" charset="0"/>
              </a:rPr>
              <a:t>” </a:t>
            </a:r>
            <a:r>
              <a:rPr lang="en-US" sz="2400" b="1" dirty="0">
                <a:solidFill>
                  <a:srgbClr val="FF0000"/>
                </a:solidFill>
                <a:latin typeface="Courier New" panose="02070309020205020404" pitchFamily="49" charset="0"/>
                <a:cs typeface="Courier New" panose="02070309020205020404" pitchFamily="49" charset="0"/>
              </a:rPr>
              <a:t>content</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template page</a:t>
            </a:r>
            <a:r>
              <a:rPr lang="en-US" sz="2400" b="1" dirty="0">
                <a:latin typeface="Courier New" panose="02070309020205020404" pitchFamily="49" charset="0"/>
                <a:cs typeface="Courier New" panose="02070309020205020404" pitchFamily="49" charset="0"/>
              </a:rPr>
              <a:t>”</a:t>
            </a:r>
            <a:r>
              <a:rPr lang="en-US" sz="2400" b="1" dirty="0">
                <a:solidFill>
                  <a:srgbClr val="0070C0"/>
                </a:solidFill>
                <a:latin typeface="Courier New" panose="02070309020205020404" pitchFamily="49" charset="0"/>
                <a:cs typeface="Courier New" panose="02070309020205020404" pitchFamily="49" charset="0"/>
              </a:rPr>
              <a:t>&gt;</a:t>
            </a:r>
          </a:p>
          <a:p>
            <a:pPr marL="0" indent="0">
              <a:buNone/>
            </a:pPr>
            <a:r>
              <a:rPr lang="en-US" sz="2400" b="1"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&lt;meta </a:t>
            </a:r>
            <a:r>
              <a:rPr lang="en-US" sz="2400" b="1" dirty="0">
                <a:solidFill>
                  <a:srgbClr val="FF0000"/>
                </a:solidFill>
                <a:latin typeface="Courier New" panose="02070309020205020404" pitchFamily="49" charset="0"/>
                <a:cs typeface="Courier New" panose="02070309020205020404" pitchFamily="49" charset="0"/>
              </a:rPr>
              <a:t>name</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keywords</a:t>
            </a:r>
            <a:r>
              <a:rPr lang="en-US" sz="2400" b="1" dirty="0">
                <a:latin typeface="Courier New" panose="02070309020205020404" pitchFamily="49" charset="0"/>
                <a:cs typeface="Courier New" panose="02070309020205020404" pitchFamily="49" charset="0"/>
              </a:rPr>
              <a:t>” </a:t>
            </a:r>
            <a:r>
              <a:rPr lang="en-US" sz="2400" b="1" dirty="0">
                <a:solidFill>
                  <a:srgbClr val="FF0000"/>
                </a:solidFill>
                <a:latin typeface="Courier New" panose="02070309020205020404" pitchFamily="49" charset="0"/>
                <a:cs typeface="Courier New" panose="02070309020205020404" pitchFamily="49" charset="0"/>
              </a:rPr>
              <a:t>content</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template, starting page</a:t>
            </a:r>
            <a:r>
              <a:rPr lang="en-US" sz="2400" b="1" dirty="0">
                <a:latin typeface="Courier New" panose="02070309020205020404" pitchFamily="49" charset="0"/>
                <a:cs typeface="Courier New" panose="02070309020205020404" pitchFamily="49" charset="0"/>
              </a:rPr>
              <a:t>”</a:t>
            </a:r>
            <a:r>
              <a:rPr lang="en-US" sz="2400" b="1" dirty="0">
                <a:solidFill>
                  <a:srgbClr val="0070C0"/>
                </a:solidFill>
                <a:latin typeface="Courier New" panose="02070309020205020404" pitchFamily="49" charset="0"/>
                <a:cs typeface="Courier New" panose="02070309020205020404" pitchFamily="49" charset="0"/>
              </a:rPr>
              <a:t>&gt;</a:t>
            </a:r>
          </a:p>
          <a:p>
            <a:pPr marL="0" indent="0">
              <a:buNone/>
            </a:pPr>
            <a:r>
              <a:rPr lang="en-US" sz="2400" b="1"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&lt;meta </a:t>
            </a:r>
            <a:r>
              <a:rPr lang="en-US" sz="2400" b="1" dirty="0">
                <a:solidFill>
                  <a:srgbClr val="FF0000"/>
                </a:solidFill>
                <a:latin typeface="Courier New" panose="02070309020205020404" pitchFamily="49" charset="0"/>
                <a:cs typeface="Courier New" panose="02070309020205020404" pitchFamily="49" charset="0"/>
              </a:rPr>
              <a:t>name</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last modified</a:t>
            </a:r>
            <a:r>
              <a:rPr lang="en-US" sz="2400" b="1" dirty="0">
                <a:latin typeface="Courier New" panose="02070309020205020404" pitchFamily="49" charset="0"/>
                <a:cs typeface="Courier New" panose="02070309020205020404" pitchFamily="49" charset="0"/>
              </a:rPr>
              <a:t>” </a:t>
            </a:r>
            <a:r>
              <a:rPr lang="en-US" sz="2400" b="1" dirty="0">
                <a:solidFill>
                  <a:srgbClr val="FF0000"/>
                </a:solidFill>
                <a:latin typeface="Courier New" panose="02070309020205020404" pitchFamily="49" charset="0"/>
                <a:cs typeface="Courier New" panose="02070309020205020404" pitchFamily="49" charset="0"/>
              </a:rPr>
              <a:t>content</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1/21/2016</a:t>
            </a:r>
            <a:r>
              <a:rPr lang="en-US" sz="2400" b="1" dirty="0">
                <a:latin typeface="Courier New" panose="02070309020205020404" pitchFamily="49" charset="0"/>
                <a:cs typeface="Courier New" panose="02070309020205020404" pitchFamily="49" charset="0"/>
              </a:rPr>
              <a:t>”</a:t>
            </a:r>
            <a:r>
              <a:rPr lang="en-US" sz="2400" b="1" dirty="0">
                <a:solidFill>
                  <a:srgbClr val="0070C0"/>
                </a:solidFill>
                <a:latin typeface="Courier New" panose="02070309020205020404" pitchFamily="49" charset="0"/>
                <a:cs typeface="Courier New" panose="02070309020205020404" pitchFamily="49" charset="0"/>
              </a:rPr>
              <a:t>&gt;</a:t>
            </a:r>
          </a:p>
          <a:p>
            <a:pPr marL="0" indent="0">
              <a:buNone/>
            </a:pPr>
            <a:r>
              <a:rPr lang="en-US" sz="2400" b="1"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&lt;meta </a:t>
            </a:r>
            <a:r>
              <a:rPr lang="en-US" sz="2400" b="1" dirty="0">
                <a:solidFill>
                  <a:srgbClr val="FF0000"/>
                </a:solidFill>
                <a:latin typeface="Courier New" panose="02070309020205020404" pitchFamily="49" charset="0"/>
                <a:cs typeface="Courier New" panose="02070309020205020404" pitchFamily="49" charset="0"/>
              </a:rPr>
              <a:t>http-</a:t>
            </a:r>
            <a:r>
              <a:rPr lang="en-US" sz="2400" b="1" dirty="0" err="1">
                <a:solidFill>
                  <a:srgbClr val="FF0000"/>
                </a:solidFill>
                <a:latin typeface="Courier New" panose="02070309020205020404" pitchFamily="49" charset="0"/>
                <a:cs typeface="Courier New" panose="02070309020205020404" pitchFamily="49" charset="0"/>
              </a:rPr>
              <a:t>equiv</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refresh</a:t>
            </a:r>
            <a:r>
              <a:rPr lang="en-US" sz="2400" b="1" dirty="0">
                <a:latin typeface="Courier New" panose="02070309020205020404" pitchFamily="49" charset="0"/>
                <a:cs typeface="Courier New" panose="02070309020205020404" pitchFamily="49" charset="0"/>
              </a:rPr>
              <a:t>" </a:t>
            </a:r>
            <a:r>
              <a:rPr lang="en-US" sz="2400" b="1" dirty="0">
                <a:solidFill>
                  <a:srgbClr val="FF0000"/>
                </a:solidFill>
                <a:latin typeface="Courier New" panose="02070309020205020404" pitchFamily="49" charset="0"/>
                <a:cs typeface="Courier New" panose="02070309020205020404" pitchFamily="49" charset="0"/>
              </a:rPr>
              <a:t>content</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30</a:t>
            </a:r>
            <a:r>
              <a:rPr lang="en-US" sz="2400" b="1" dirty="0">
                <a:latin typeface="Courier New" panose="02070309020205020404" pitchFamily="49" charset="0"/>
                <a:cs typeface="Courier New" panose="02070309020205020404" pitchFamily="49" charset="0"/>
              </a:rPr>
              <a:t>"</a:t>
            </a:r>
            <a:r>
              <a:rPr lang="en-US" sz="2400" b="1" dirty="0">
                <a:solidFill>
                  <a:srgbClr val="0070C0"/>
                </a:solidFill>
                <a:latin typeface="Courier New" panose="02070309020205020404" pitchFamily="49" charset="0"/>
                <a:cs typeface="Courier New" panose="02070309020205020404" pitchFamily="49" charset="0"/>
              </a:rPr>
              <a:t>&gt;</a:t>
            </a:r>
            <a:r>
              <a:rPr lang="en-US" sz="2400" b="1" dirty="0">
                <a:latin typeface="Courier New" panose="02070309020205020404" pitchFamily="49" charset="0"/>
                <a:cs typeface="Courier New" panose="02070309020205020404" pitchFamily="49" charset="0"/>
              </a:rPr>
              <a:t> </a:t>
            </a:r>
            <a:r>
              <a:rPr lang="en-US" dirty="0"/>
              <a:t>	</a:t>
            </a:r>
          </a:p>
        </p:txBody>
      </p:sp>
    </p:spTree>
    <p:extLst>
      <p:ext uri="{BB962C8B-B14F-4D97-AF65-F5344CB8AC3E}">
        <p14:creationId xmlns:p14="http://schemas.microsoft.com/office/powerpoint/2010/main" val="255123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8D801C5E-816D-4158-BD05-9D75D98AB092}"/>
              </a:ext>
            </a:extLst>
          </p:cNvPr>
          <p:cNvPicPr>
            <a:picLocks noChangeAspect="1"/>
          </p:cNvPicPr>
          <p:nvPr/>
        </p:nvPicPr>
        <p:blipFill>
          <a:blip r:embed="rId2"/>
          <a:stretch>
            <a:fillRect/>
          </a:stretch>
        </p:blipFill>
        <p:spPr>
          <a:xfrm>
            <a:off x="4400848" y="1407229"/>
            <a:ext cx="7602087" cy="3399308"/>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US" dirty="0"/>
              <a:t>HTML5 Document Structure</a:t>
            </a:r>
          </a:p>
        </p:txBody>
      </p:sp>
      <p:sp>
        <p:nvSpPr>
          <p:cNvPr id="2" name="TextBox 1"/>
          <p:cNvSpPr txBox="1"/>
          <p:nvPr/>
        </p:nvSpPr>
        <p:spPr>
          <a:xfrm>
            <a:off x="384464" y="1579418"/>
            <a:ext cx="2746663" cy="923330"/>
          </a:xfrm>
          <a:prstGeom prst="rect">
            <a:avLst/>
          </a:prstGeom>
          <a:noFill/>
          <a:ln w="12700">
            <a:solidFill>
              <a:srgbClr val="FF0000"/>
            </a:solidFill>
          </a:ln>
        </p:spPr>
        <p:txBody>
          <a:bodyPr wrap="square" rtlCol="0">
            <a:spAutoFit/>
          </a:bodyPr>
          <a:lstStyle/>
          <a:p>
            <a:r>
              <a:rPr lang="en-US" dirty="0"/>
              <a:t>The title tag. All of the pages we create in this class will have titles.</a:t>
            </a:r>
          </a:p>
        </p:txBody>
      </p:sp>
      <p:cxnSp>
        <p:nvCxnSpPr>
          <p:cNvPr id="6" name="Straight Arrow Connector 5"/>
          <p:cNvCxnSpPr>
            <a:cxnSpLocks/>
            <a:stCxn id="2" idx="3"/>
          </p:cNvCxnSpPr>
          <p:nvPr/>
        </p:nvCxnSpPr>
        <p:spPr>
          <a:xfrm>
            <a:off x="3131127" y="2041083"/>
            <a:ext cx="2355273" cy="824037"/>
          </a:xfrm>
          <a:prstGeom prst="straightConnector1">
            <a:avLst/>
          </a:prstGeom>
          <a:ln w="22225"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86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Document Structure</a:t>
            </a:r>
          </a:p>
        </p:txBody>
      </p:sp>
      <p:sp>
        <p:nvSpPr>
          <p:cNvPr id="3" name="Content Placeholder 2"/>
          <p:cNvSpPr>
            <a:spLocks noGrp="1"/>
          </p:cNvSpPr>
          <p:nvPr>
            <p:ph idx="1"/>
          </p:nvPr>
        </p:nvSpPr>
        <p:spPr>
          <a:xfrm>
            <a:off x="838199" y="1386465"/>
            <a:ext cx="10786241" cy="4487863"/>
          </a:xfrm>
        </p:spPr>
        <p:txBody>
          <a:bodyPr/>
          <a:lstStyle/>
          <a:p>
            <a:pPr marL="0" indent="0">
              <a:lnSpc>
                <a:spcPct val="100000"/>
              </a:lnSpc>
              <a:spcBef>
                <a:spcPts val="0"/>
              </a:spcBef>
              <a:spcAft>
                <a:spcPts val="600"/>
              </a:spcAft>
              <a:buNone/>
            </a:pPr>
            <a:r>
              <a:rPr lang="en-US" sz="2400" dirty="0"/>
              <a:t>The &lt;title&gt; element: title of the document  </a:t>
            </a:r>
          </a:p>
          <a:p>
            <a:pPr marL="0" indent="0">
              <a:lnSpc>
                <a:spcPct val="100000"/>
              </a:lnSpc>
              <a:spcBef>
                <a:spcPts val="0"/>
              </a:spcBef>
              <a:spcAft>
                <a:spcPts val="600"/>
              </a:spcAft>
              <a:buNone/>
            </a:pPr>
            <a:r>
              <a:rPr lang="en-US" sz="2400" dirty="0"/>
              <a:t>Not necessarily the file name or any titles that are used in the document</a:t>
            </a:r>
          </a:p>
          <a:p>
            <a:pPr marL="0" indent="0" defTabSz="682625">
              <a:lnSpc>
                <a:spcPct val="100000"/>
              </a:lnSpc>
              <a:spcBef>
                <a:spcPts val="0"/>
              </a:spcBef>
              <a:spcAft>
                <a:spcPts val="600"/>
              </a:spcAft>
              <a:buNone/>
            </a:pPr>
            <a:r>
              <a:rPr lang="en-US" sz="2400" dirty="0"/>
              <a:t>	</a:t>
            </a:r>
            <a:r>
              <a:rPr lang="en-US" sz="2000" b="1" dirty="0">
                <a:solidFill>
                  <a:srgbClr val="0070C0"/>
                </a:solidFill>
                <a:latin typeface="Courier New" panose="02070309020205020404" pitchFamily="49" charset="0"/>
                <a:cs typeface="Courier New" panose="02070309020205020404" pitchFamily="49" charset="0"/>
              </a:rPr>
              <a:t>&lt;head&gt;</a:t>
            </a:r>
          </a:p>
          <a:p>
            <a:pPr marL="0" indent="0" defTabSz="682625">
              <a:lnSpc>
                <a:spcPct val="100000"/>
              </a:lnSpc>
              <a:spcBef>
                <a:spcPts val="0"/>
              </a:spcBef>
              <a:spcAft>
                <a:spcPts val="600"/>
              </a:spcAft>
              <a:buNone/>
            </a:pP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&lt;meta </a:t>
            </a:r>
            <a:r>
              <a:rPr lang="en-US" sz="2000" b="1" dirty="0">
                <a:solidFill>
                  <a:srgbClr val="FF0000"/>
                </a:solidFill>
                <a:latin typeface="Courier New" panose="02070309020205020404" pitchFamily="49" charset="0"/>
                <a:cs typeface="Courier New" panose="02070309020205020404" pitchFamily="49" charset="0"/>
              </a:rPr>
              <a:t>charset</a:t>
            </a:r>
            <a:r>
              <a:rPr lang="en-US" sz="2000" b="1" dirty="0">
                <a:latin typeface="Courier New" panose="02070309020205020404" pitchFamily="49" charset="0"/>
                <a:cs typeface="Courier New" panose="02070309020205020404" pitchFamily="49" charset="0"/>
              </a:rPr>
              <a:t>=“</a:t>
            </a:r>
            <a:r>
              <a:rPr lang="en-US" sz="2000" b="1" dirty="0">
                <a:solidFill>
                  <a:srgbClr val="7030A0"/>
                </a:solidFill>
                <a:latin typeface="Courier New" panose="02070309020205020404" pitchFamily="49" charset="0"/>
                <a:cs typeface="Courier New" panose="02070309020205020404" pitchFamily="49" charset="0"/>
              </a:rPr>
              <a:t>UTF-8</a:t>
            </a:r>
            <a:r>
              <a:rPr lang="en-US" sz="2000" b="1" dirty="0">
                <a:latin typeface="Courier New" panose="02070309020205020404" pitchFamily="49" charset="0"/>
                <a:cs typeface="Courier New" panose="02070309020205020404" pitchFamily="49" charset="0"/>
              </a:rPr>
              <a:t>”&gt;</a:t>
            </a:r>
          </a:p>
          <a:p>
            <a:pPr marL="0" indent="0" defTabSz="682625">
              <a:lnSpc>
                <a:spcPct val="100000"/>
              </a:lnSpc>
              <a:spcBef>
                <a:spcPts val="0"/>
              </a:spcBef>
              <a:spcAft>
                <a:spcPts val="600"/>
              </a:spcAft>
              <a:buNone/>
            </a:pP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&lt;title&gt;</a:t>
            </a:r>
            <a:r>
              <a:rPr lang="en-US" sz="2000" b="1" dirty="0">
                <a:latin typeface="Courier New" panose="02070309020205020404" pitchFamily="49" charset="0"/>
                <a:cs typeface="Courier New" panose="02070309020205020404" pitchFamily="49" charset="0"/>
              </a:rPr>
              <a:t>Title of the document</a:t>
            </a:r>
            <a:r>
              <a:rPr lang="en-US" sz="2000" b="1" dirty="0">
                <a:solidFill>
                  <a:srgbClr val="0070C0"/>
                </a:solidFill>
                <a:latin typeface="Courier New" panose="02070309020205020404" pitchFamily="49" charset="0"/>
                <a:cs typeface="Courier New" panose="02070309020205020404" pitchFamily="49" charset="0"/>
              </a:rPr>
              <a:t>&lt;/title&gt;</a:t>
            </a:r>
          </a:p>
          <a:p>
            <a:pPr marL="0" indent="0" defTabSz="682625">
              <a:lnSpc>
                <a:spcPct val="100000"/>
              </a:lnSpc>
              <a:spcBef>
                <a:spcPts val="0"/>
              </a:spcBef>
              <a:spcAft>
                <a:spcPts val="600"/>
              </a:spcAft>
              <a:buNone/>
            </a:pP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&lt;/head&gt;</a:t>
            </a:r>
          </a:p>
          <a:p>
            <a:pPr marL="0" indent="0">
              <a:lnSpc>
                <a:spcPct val="100000"/>
              </a:lnSpc>
              <a:spcBef>
                <a:spcPts val="0"/>
              </a:spcBef>
              <a:spcAft>
                <a:spcPts val="600"/>
              </a:spcAft>
              <a:buNone/>
            </a:pPr>
            <a:r>
              <a:rPr lang="en-US" sz="2400" dirty="0"/>
              <a:t>Always nested inside of the </a:t>
            </a:r>
            <a:r>
              <a:rPr lang="en-US" sz="2400" dirty="0">
                <a:solidFill>
                  <a:srgbClr val="FF0000"/>
                </a:solidFill>
              </a:rPr>
              <a:t>head</a:t>
            </a:r>
            <a:r>
              <a:rPr lang="en-US" sz="2400" dirty="0"/>
              <a:t> element</a:t>
            </a:r>
          </a:p>
          <a:p>
            <a:pPr marL="0" indent="0">
              <a:lnSpc>
                <a:spcPct val="100000"/>
              </a:lnSpc>
              <a:spcBef>
                <a:spcPts val="0"/>
              </a:spcBef>
              <a:spcAft>
                <a:spcPts val="600"/>
              </a:spcAft>
              <a:buNone/>
            </a:pPr>
            <a:r>
              <a:rPr lang="en-US" sz="2400" dirty="0"/>
              <a:t>Displays in the browser’s tab or top bar</a:t>
            </a:r>
          </a:p>
        </p:txBody>
      </p:sp>
      <p:pic>
        <p:nvPicPr>
          <p:cNvPr id="4" name="Picture 3"/>
          <p:cNvPicPr>
            <a:picLocks noChangeAspect="1"/>
          </p:cNvPicPr>
          <p:nvPr/>
        </p:nvPicPr>
        <p:blipFill rotWithShape="1">
          <a:blip r:embed="rId2" cstate="print"/>
          <a:srcRect r="56126"/>
          <a:stretch/>
        </p:blipFill>
        <p:spPr>
          <a:xfrm>
            <a:off x="6803543" y="3610851"/>
            <a:ext cx="5161284" cy="1542970"/>
          </a:xfrm>
          <a:prstGeom prst="rect">
            <a:avLst/>
          </a:prstGeom>
          <a:ln>
            <a:solidFill>
              <a:srgbClr val="0070C0"/>
            </a:solidFill>
          </a:ln>
        </p:spPr>
      </p:pic>
      <p:sp>
        <p:nvSpPr>
          <p:cNvPr id="6" name="Oval 5"/>
          <p:cNvSpPr/>
          <p:nvPr/>
        </p:nvSpPr>
        <p:spPr>
          <a:xfrm>
            <a:off x="7217936" y="3641038"/>
            <a:ext cx="3668826" cy="6075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24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p:tgtEl>
                                          <p:spTgt spid="4"/>
                                        </p:tgtEl>
                                      </p:cBhvr>
                                    </p:animEffect>
                                  </p:childTnLst>
                                </p:cTn>
                              </p:par>
                            </p:childTnLst>
                          </p:cTn>
                        </p:par>
                        <p:par>
                          <p:cTn id="8" fill="hold">
                            <p:stCondLst>
                              <p:cond delay="800"/>
                            </p:stCondLst>
                            <p:childTnLst>
                              <p:par>
                                <p:cTn id="9" presetID="21" presetClass="entr" presetSubtype="1" fill="hold" grpId="0" nodeType="afterEffect">
                                  <p:stCondLst>
                                    <p:cond delay="30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2E22FCC7-E203-463D-BC96-CE1A43DAF99B}"/>
              </a:ext>
            </a:extLst>
          </p:cNvPr>
          <p:cNvPicPr>
            <a:picLocks noChangeAspect="1"/>
          </p:cNvPicPr>
          <p:nvPr/>
        </p:nvPicPr>
        <p:blipFill>
          <a:blip r:embed="rId2"/>
          <a:stretch>
            <a:fillRect/>
          </a:stretch>
        </p:blipFill>
        <p:spPr>
          <a:xfrm>
            <a:off x="4400848" y="1407229"/>
            <a:ext cx="7602087" cy="3399308"/>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US" dirty="0"/>
              <a:t>HTML5 Document Structure</a:t>
            </a:r>
          </a:p>
        </p:txBody>
      </p:sp>
      <p:sp>
        <p:nvSpPr>
          <p:cNvPr id="2" name="TextBox 1"/>
          <p:cNvSpPr txBox="1"/>
          <p:nvPr/>
        </p:nvSpPr>
        <p:spPr>
          <a:xfrm>
            <a:off x="384464" y="1579418"/>
            <a:ext cx="2785456" cy="1200329"/>
          </a:xfrm>
          <a:prstGeom prst="rect">
            <a:avLst/>
          </a:prstGeom>
          <a:noFill/>
          <a:ln w="12700">
            <a:solidFill>
              <a:srgbClr val="FF0000"/>
            </a:solidFill>
          </a:ln>
        </p:spPr>
        <p:txBody>
          <a:bodyPr wrap="square" rtlCol="0">
            <a:spAutoFit/>
          </a:bodyPr>
          <a:lstStyle/>
          <a:p>
            <a:r>
              <a:rPr lang="en-US" dirty="0"/>
              <a:t>Closing head tag. The head element is a container element, so it has to have a closing tag</a:t>
            </a:r>
          </a:p>
        </p:txBody>
      </p:sp>
      <p:cxnSp>
        <p:nvCxnSpPr>
          <p:cNvPr id="6" name="Straight Arrow Connector 5"/>
          <p:cNvCxnSpPr>
            <a:cxnSpLocks/>
            <a:stCxn id="2" idx="3"/>
          </p:cNvCxnSpPr>
          <p:nvPr/>
        </p:nvCxnSpPr>
        <p:spPr>
          <a:xfrm>
            <a:off x="3169920" y="2179583"/>
            <a:ext cx="1828800" cy="990337"/>
          </a:xfrm>
          <a:prstGeom prst="straightConnector1">
            <a:avLst/>
          </a:prstGeom>
          <a:ln w="22225"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85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r>
              <a:rPr lang="en-US" dirty="0"/>
              <a:t>Visual Studio Code</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p:txBody>
          <a:bodyPr>
            <a:normAutofit/>
          </a:bodyPr>
          <a:lstStyle/>
          <a:p>
            <a:pPr marL="0" indent="0">
              <a:spcBef>
                <a:spcPts val="600"/>
              </a:spcBef>
              <a:spcAft>
                <a:spcPts val="1200"/>
              </a:spcAft>
              <a:buNone/>
            </a:pPr>
            <a:r>
              <a:rPr lang="en-US" dirty="0"/>
              <a:t>This semester we’ll be using Microsoft’s Visual Studio </a:t>
            </a:r>
            <a:br>
              <a:rPr lang="en-US" dirty="0"/>
            </a:br>
            <a:r>
              <a:rPr lang="en-US" dirty="0"/>
              <a:t>Code for our work</a:t>
            </a:r>
          </a:p>
          <a:p>
            <a:pPr marL="0" indent="0">
              <a:spcBef>
                <a:spcPts val="600"/>
              </a:spcBef>
              <a:spcAft>
                <a:spcPts val="1200"/>
              </a:spcAft>
              <a:buNone/>
            </a:pPr>
            <a:r>
              <a:rPr lang="en-US" dirty="0"/>
              <a:t>Arguably the best Integrated Development Environment</a:t>
            </a:r>
          </a:p>
          <a:p>
            <a:pPr marL="0" indent="0">
              <a:spcBef>
                <a:spcPts val="600"/>
              </a:spcBef>
              <a:spcAft>
                <a:spcPts val="1200"/>
              </a:spcAft>
              <a:buNone/>
            </a:pPr>
            <a:r>
              <a:rPr lang="en-US" dirty="0"/>
              <a:t>Free</a:t>
            </a:r>
          </a:p>
          <a:p>
            <a:pPr marL="0" indent="0">
              <a:spcBef>
                <a:spcPts val="600"/>
              </a:spcBef>
              <a:spcAft>
                <a:spcPts val="1200"/>
              </a:spcAft>
              <a:buNone/>
            </a:pPr>
            <a:r>
              <a:rPr lang="en-US" dirty="0"/>
              <a:t>Lots of nice features</a:t>
            </a:r>
          </a:p>
          <a:p>
            <a:pPr marL="0" indent="0">
              <a:spcBef>
                <a:spcPts val="600"/>
              </a:spcBef>
              <a:spcAft>
                <a:spcPts val="1200"/>
              </a:spcAft>
              <a:buNone/>
            </a:pPr>
            <a:r>
              <a:rPr lang="en-US" dirty="0"/>
              <a:t>Available from </a:t>
            </a:r>
            <a:r>
              <a:rPr lang="en-US" dirty="0">
                <a:hlinkClick r:id="rId2"/>
              </a:rPr>
              <a:t>https://code.visualstudio.com/download</a:t>
            </a:r>
            <a:endParaRPr lang="en-US" dirty="0"/>
          </a:p>
        </p:txBody>
      </p:sp>
      <p:pic>
        <p:nvPicPr>
          <p:cNvPr id="4" name="Picture 16" descr="Visual Studio Logo transparent PNG - StickPNG">
            <a:extLst>
              <a:ext uri="{FF2B5EF4-FFF2-40B4-BE49-F238E27FC236}">
                <a16:creationId xmlns:a16="http://schemas.microsoft.com/office/drawing/2014/main" id="{FC76176A-5426-4886-8DED-130A21660A9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9"/>
          <a:stretch/>
        </p:blipFill>
        <p:spPr bwMode="auto">
          <a:xfrm>
            <a:off x="9061342" y="5165"/>
            <a:ext cx="3103257" cy="3186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92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FD5771C3-1543-41FE-8E21-A7301950763A}"/>
              </a:ext>
            </a:extLst>
          </p:cNvPr>
          <p:cNvPicPr>
            <a:picLocks noChangeAspect="1"/>
          </p:cNvPicPr>
          <p:nvPr/>
        </p:nvPicPr>
        <p:blipFill>
          <a:blip r:embed="rId2"/>
          <a:stretch>
            <a:fillRect/>
          </a:stretch>
        </p:blipFill>
        <p:spPr>
          <a:xfrm>
            <a:off x="4400848" y="1407229"/>
            <a:ext cx="7602087" cy="3399308"/>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US" dirty="0"/>
              <a:t>HTML5 Document Structure</a:t>
            </a:r>
          </a:p>
        </p:txBody>
      </p:sp>
      <p:sp>
        <p:nvSpPr>
          <p:cNvPr id="2" name="TextBox 1"/>
          <p:cNvSpPr txBox="1"/>
          <p:nvPr/>
        </p:nvSpPr>
        <p:spPr>
          <a:xfrm>
            <a:off x="384464" y="1579418"/>
            <a:ext cx="2524991" cy="923330"/>
          </a:xfrm>
          <a:prstGeom prst="rect">
            <a:avLst/>
          </a:prstGeom>
          <a:noFill/>
          <a:ln w="12700">
            <a:solidFill>
              <a:srgbClr val="FF0000"/>
            </a:solidFill>
          </a:ln>
        </p:spPr>
        <p:txBody>
          <a:bodyPr wrap="square" rtlCol="0">
            <a:spAutoFit/>
          </a:bodyPr>
          <a:lstStyle/>
          <a:p>
            <a:r>
              <a:rPr lang="en-US" dirty="0"/>
              <a:t>The body tag. This is where the displayed content will be located</a:t>
            </a:r>
          </a:p>
        </p:txBody>
      </p:sp>
      <p:cxnSp>
        <p:nvCxnSpPr>
          <p:cNvPr id="6" name="Straight Arrow Connector 5"/>
          <p:cNvCxnSpPr>
            <a:cxnSpLocks/>
            <a:stCxn id="2" idx="3"/>
          </p:cNvCxnSpPr>
          <p:nvPr/>
        </p:nvCxnSpPr>
        <p:spPr>
          <a:xfrm>
            <a:off x="2909455" y="2041083"/>
            <a:ext cx="2044930" cy="1533390"/>
          </a:xfrm>
          <a:prstGeom prst="straightConnector1">
            <a:avLst/>
          </a:prstGeom>
          <a:ln w="22225"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23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Document Structure</a:t>
            </a:r>
          </a:p>
        </p:txBody>
      </p:sp>
      <p:sp>
        <p:nvSpPr>
          <p:cNvPr id="3" name="Content Placeholder 2"/>
          <p:cNvSpPr>
            <a:spLocks noGrp="1"/>
          </p:cNvSpPr>
          <p:nvPr>
            <p:ph idx="1"/>
          </p:nvPr>
        </p:nvSpPr>
        <p:spPr>
          <a:xfrm>
            <a:off x="838200" y="1576243"/>
            <a:ext cx="10515600" cy="4351338"/>
          </a:xfrm>
        </p:spPr>
        <p:txBody>
          <a:bodyPr/>
          <a:lstStyle/>
          <a:p>
            <a:pPr marL="0" indent="0">
              <a:spcAft>
                <a:spcPts val="1200"/>
              </a:spcAft>
              <a:buNone/>
            </a:pPr>
            <a:r>
              <a:rPr lang="en-US" dirty="0"/>
              <a:t>The second section of the document is the </a:t>
            </a:r>
            <a:r>
              <a:rPr lang="en-US" sz="2400" b="1" dirty="0">
                <a:solidFill>
                  <a:srgbClr val="0070C0"/>
                </a:solidFill>
                <a:latin typeface="Courier New" panose="02070309020205020404" pitchFamily="49" charset="0"/>
                <a:cs typeface="Courier New" panose="02070309020205020404" pitchFamily="49" charset="0"/>
              </a:rPr>
              <a:t>&lt;body&gt;</a:t>
            </a:r>
            <a:r>
              <a:rPr lang="en-US" sz="2400" b="1" dirty="0">
                <a:latin typeface="Courier New" panose="02070309020205020404" pitchFamily="49" charset="0"/>
                <a:cs typeface="Courier New" panose="02070309020205020404" pitchFamily="49" charset="0"/>
              </a:rPr>
              <a:t>…</a:t>
            </a:r>
            <a:r>
              <a:rPr lang="en-US" sz="2400" b="1" dirty="0">
                <a:solidFill>
                  <a:srgbClr val="0070C0"/>
                </a:solidFill>
                <a:latin typeface="Courier New" panose="02070309020205020404" pitchFamily="49" charset="0"/>
                <a:cs typeface="Courier New" panose="02070309020205020404" pitchFamily="49" charset="0"/>
              </a:rPr>
              <a:t>&lt;/body&gt;  </a:t>
            </a:r>
            <a:endParaRPr lang="en-US" b="1" dirty="0">
              <a:solidFill>
                <a:srgbClr val="0070C0"/>
              </a:solidFill>
              <a:latin typeface="Courier New" panose="02070309020205020404" pitchFamily="49" charset="0"/>
              <a:cs typeface="Courier New" panose="02070309020205020404" pitchFamily="49" charset="0"/>
            </a:endParaRPr>
          </a:p>
          <a:p>
            <a:pPr marL="0" indent="0">
              <a:spcAft>
                <a:spcPts val="1200"/>
              </a:spcAft>
              <a:buNone/>
            </a:pPr>
            <a:r>
              <a:rPr lang="en-US" dirty="0"/>
              <a:t>This section is where various elements, images, tables, forms, text, etc. can be placed to be displayed on the screen</a:t>
            </a:r>
          </a:p>
          <a:p>
            <a:pPr marL="0" indent="0">
              <a:buNone/>
            </a:pPr>
            <a:endParaRPr lang="en-US" dirty="0"/>
          </a:p>
        </p:txBody>
      </p:sp>
    </p:spTree>
    <p:extLst>
      <p:ext uri="{BB962C8B-B14F-4D97-AF65-F5344CB8AC3E}">
        <p14:creationId xmlns:p14="http://schemas.microsoft.com/office/powerpoint/2010/main" val="207235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Document Structure</a:t>
            </a:r>
          </a:p>
        </p:txBody>
      </p:sp>
      <p:sp>
        <p:nvSpPr>
          <p:cNvPr id="3" name="Content Placeholder 2"/>
          <p:cNvSpPr>
            <a:spLocks noGrp="1"/>
          </p:cNvSpPr>
          <p:nvPr>
            <p:ph idx="1"/>
          </p:nvPr>
        </p:nvSpPr>
        <p:spPr/>
        <p:txBody>
          <a:bodyPr/>
          <a:lstStyle/>
          <a:p>
            <a:pPr marL="0" indent="0">
              <a:buNone/>
            </a:pPr>
            <a:r>
              <a:rPr lang="en-US" sz="2400" b="1" dirty="0">
                <a:solidFill>
                  <a:srgbClr val="0070C0"/>
                </a:solidFill>
                <a:latin typeface="Courier New" panose="02070309020205020404" pitchFamily="49" charset="0"/>
                <a:cs typeface="Courier New" panose="02070309020205020404" pitchFamily="49" charset="0"/>
              </a:rPr>
              <a:t>&lt;body&gt;</a:t>
            </a:r>
          </a:p>
          <a:p>
            <a:pPr marL="0" indent="0">
              <a:buNone/>
            </a:pPr>
            <a:r>
              <a:rPr lang="en-US" dirty="0"/>
              <a:t>	</a:t>
            </a:r>
            <a:r>
              <a:rPr lang="en-US" sz="2400" b="1" dirty="0">
                <a:latin typeface="Courier New" panose="02070309020205020404" pitchFamily="49" charset="0"/>
                <a:cs typeface="Courier New" panose="02070309020205020404" pitchFamily="49" charset="0"/>
              </a:rPr>
              <a:t>CONTENT GOES HERE TO BE DISPLAYED ON THE SCREEN </a:t>
            </a:r>
          </a:p>
          <a:p>
            <a:pPr marL="0" indent="0">
              <a:buNone/>
            </a:pPr>
            <a:r>
              <a:rPr lang="en-US" sz="2400" b="1" dirty="0">
                <a:latin typeface="Courier New" panose="02070309020205020404" pitchFamily="49" charset="0"/>
                <a:cs typeface="Courier New" panose="02070309020205020404" pitchFamily="49" charset="0"/>
              </a:rPr>
              <a:t>	Can include text, pictures, video, tables, styling 	code, </a:t>
            </a:r>
            <a:r>
              <a:rPr lang="en-US" sz="2400" b="1" dirty="0" err="1">
                <a:latin typeface="Courier New" panose="02070309020205020404" pitchFamily="49" charset="0"/>
                <a:cs typeface="Courier New" panose="02070309020205020404" pitchFamily="49" charset="0"/>
              </a:rPr>
              <a:t>Javascript</a:t>
            </a:r>
            <a:r>
              <a:rPr lang="en-US" sz="2400" b="1" dirty="0">
                <a:latin typeface="Courier New" panose="02070309020205020404" pitchFamily="49" charset="0"/>
                <a:cs typeface="Courier New" panose="02070309020205020404" pitchFamily="49" charset="0"/>
              </a:rPr>
              <a:t>, etc.</a:t>
            </a:r>
          </a:p>
          <a:p>
            <a:pPr marL="0" indent="0">
              <a:buNone/>
            </a:pPr>
            <a:r>
              <a:rPr lang="en-US" sz="2400" b="1" dirty="0">
                <a:solidFill>
                  <a:srgbClr val="0070C0"/>
                </a:solidFill>
                <a:latin typeface="Courier New" panose="02070309020205020404" pitchFamily="49" charset="0"/>
                <a:cs typeface="Courier New" panose="02070309020205020404" pitchFamily="49" charset="0"/>
              </a:rPr>
              <a:t>&lt;/body&gt;</a:t>
            </a:r>
          </a:p>
          <a:p>
            <a:endParaRPr lang="en-US" dirty="0"/>
          </a:p>
        </p:txBody>
      </p:sp>
    </p:spTree>
    <p:extLst>
      <p:ext uri="{BB962C8B-B14F-4D97-AF65-F5344CB8AC3E}">
        <p14:creationId xmlns:p14="http://schemas.microsoft.com/office/powerpoint/2010/main" val="32559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595E676A-3BE8-4A57-AF7B-A168B14A2331}"/>
              </a:ext>
            </a:extLst>
          </p:cNvPr>
          <p:cNvPicPr>
            <a:picLocks noChangeAspect="1"/>
          </p:cNvPicPr>
          <p:nvPr/>
        </p:nvPicPr>
        <p:blipFill>
          <a:blip r:embed="rId2"/>
          <a:stretch>
            <a:fillRect/>
          </a:stretch>
        </p:blipFill>
        <p:spPr>
          <a:xfrm>
            <a:off x="4400848" y="1407229"/>
            <a:ext cx="7602087" cy="3399308"/>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US" dirty="0"/>
              <a:t>HTML5 Document Structure</a:t>
            </a:r>
          </a:p>
        </p:txBody>
      </p:sp>
      <p:sp>
        <p:nvSpPr>
          <p:cNvPr id="2" name="TextBox 1"/>
          <p:cNvSpPr txBox="1"/>
          <p:nvPr/>
        </p:nvSpPr>
        <p:spPr>
          <a:xfrm>
            <a:off x="384464" y="1579418"/>
            <a:ext cx="2885209" cy="1477328"/>
          </a:xfrm>
          <a:prstGeom prst="rect">
            <a:avLst/>
          </a:prstGeom>
          <a:noFill/>
          <a:ln w="12700">
            <a:solidFill>
              <a:srgbClr val="FF0000"/>
            </a:solidFill>
          </a:ln>
        </p:spPr>
        <p:txBody>
          <a:bodyPr wrap="square" rtlCol="0">
            <a:spAutoFit/>
          </a:bodyPr>
          <a:lstStyle/>
          <a:p>
            <a:r>
              <a:rPr lang="en-US" dirty="0"/>
              <a:t>The closing body and html tag. Again, &lt;body&gt; and &lt;html&gt; are container tags, and so they have to be paired with closing tags.</a:t>
            </a:r>
          </a:p>
        </p:txBody>
      </p:sp>
      <p:cxnSp>
        <p:nvCxnSpPr>
          <p:cNvPr id="6" name="Straight Arrow Connector 5"/>
          <p:cNvCxnSpPr>
            <a:cxnSpLocks/>
            <a:stCxn id="2" idx="3"/>
          </p:cNvCxnSpPr>
          <p:nvPr/>
        </p:nvCxnSpPr>
        <p:spPr>
          <a:xfrm>
            <a:off x="3269673" y="2318082"/>
            <a:ext cx="1729047" cy="1893700"/>
          </a:xfrm>
          <a:prstGeom prst="straightConnector1">
            <a:avLst/>
          </a:prstGeom>
          <a:ln w="22225"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a:stCxn id="2" idx="3"/>
          </p:cNvCxnSpPr>
          <p:nvPr/>
        </p:nvCxnSpPr>
        <p:spPr>
          <a:xfrm>
            <a:off x="3269673" y="2318082"/>
            <a:ext cx="1219200" cy="2226209"/>
          </a:xfrm>
          <a:prstGeom prst="straightConnector1">
            <a:avLst/>
          </a:prstGeom>
          <a:ln w="22225"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HTML Document</a:t>
            </a:r>
          </a:p>
        </p:txBody>
      </p:sp>
      <p:sp>
        <p:nvSpPr>
          <p:cNvPr id="3" name="Content Placeholder 2"/>
          <p:cNvSpPr>
            <a:spLocks noGrp="1"/>
          </p:cNvSpPr>
          <p:nvPr>
            <p:ph idx="1"/>
          </p:nvPr>
        </p:nvSpPr>
        <p:spPr/>
        <p:txBody>
          <a:bodyPr/>
          <a:lstStyle/>
          <a:p>
            <a:pPr marL="0" indent="0">
              <a:spcBef>
                <a:spcPts val="600"/>
              </a:spcBef>
              <a:spcAft>
                <a:spcPts val="1200"/>
              </a:spcAft>
              <a:buNone/>
            </a:pPr>
            <a:r>
              <a:rPr lang="en-US" dirty="0"/>
              <a:t>Text that is not inside of html tags is rendered as “default format” by the browser</a:t>
            </a:r>
          </a:p>
          <a:p>
            <a:pPr marL="0" indent="0">
              <a:spcBef>
                <a:spcPts val="600"/>
              </a:spcBef>
              <a:spcAft>
                <a:spcPts val="1200"/>
              </a:spcAft>
              <a:buNone/>
            </a:pPr>
            <a:r>
              <a:rPr lang="en-US" dirty="0"/>
              <a:t>Spacing:</a:t>
            </a:r>
          </a:p>
          <a:p>
            <a:pPr marL="457200" lvl="1" indent="0">
              <a:spcBef>
                <a:spcPts val="600"/>
              </a:spcBef>
              <a:spcAft>
                <a:spcPts val="1200"/>
              </a:spcAft>
              <a:buNone/>
            </a:pPr>
            <a:r>
              <a:rPr lang="en-US" dirty="0"/>
              <a:t>Multiple spaces, soft and hard returns, and tabs are ignored by the browser</a:t>
            </a:r>
          </a:p>
          <a:p>
            <a:pPr marL="457200" lvl="1" indent="0">
              <a:spcBef>
                <a:spcPts val="600"/>
              </a:spcBef>
              <a:spcAft>
                <a:spcPts val="1200"/>
              </a:spcAft>
              <a:buNone/>
            </a:pPr>
            <a:r>
              <a:rPr lang="en-US" dirty="0"/>
              <a:t>Whitespace makes the code easier to read, but is ignored by browsers</a:t>
            </a:r>
          </a:p>
        </p:txBody>
      </p:sp>
    </p:spTree>
    <p:extLst>
      <p:ext uri="{BB962C8B-B14F-4D97-AF65-F5344CB8AC3E}">
        <p14:creationId xmlns:p14="http://schemas.microsoft.com/office/powerpoint/2010/main" val="381318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52E2252F-5934-4405-9468-95044D04063D}"/>
              </a:ext>
            </a:extLst>
          </p:cNvPr>
          <p:cNvPicPr>
            <a:picLocks noChangeAspect="1"/>
          </p:cNvPicPr>
          <p:nvPr/>
        </p:nvPicPr>
        <p:blipFill>
          <a:blip r:embed="rId2"/>
          <a:stretch>
            <a:fillRect/>
          </a:stretch>
        </p:blipFill>
        <p:spPr>
          <a:xfrm>
            <a:off x="2294957" y="2238501"/>
            <a:ext cx="7602087" cy="3399308"/>
          </a:xfrm>
          <a:prstGeom prst="rect">
            <a:avLst/>
          </a:prstGeom>
        </p:spPr>
      </p:pic>
      <p:sp>
        <p:nvSpPr>
          <p:cNvPr id="2" name="Title 1"/>
          <p:cNvSpPr>
            <a:spLocks noGrp="1"/>
          </p:cNvSpPr>
          <p:nvPr>
            <p:ph type="title"/>
          </p:nvPr>
        </p:nvSpPr>
        <p:spPr/>
        <p:txBody>
          <a:bodyPr/>
          <a:lstStyle/>
          <a:p>
            <a:r>
              <a:rPr lang="en-US" dirty="0"/>
              <a:t>About the HTML Document</a:t>
            </a:r>
          </a:p>
        </p:txBody>
      </p:sp>
      <p:sp>
        <p:nvSpPr>
          <p:cNvPr id="3" name="Content Placeholder 2"/>
          <p:cNvSpPr>
            <a:spLocks noGrp="1"/>
          </p:cNvSpPr>
          <p:nvPr>
            <p:ph idx="1"/>
          </p:nvPr>
        </p:nvSpPr>
        <p:spPr>
          <a:xfrm>
            <a:off x="131618" y="1263650"/>
            <a:ext cx="10515600" cy="4351338"/>
          </a:xfrm>
        </p:spPr>
        <p:txBody>
          <a:bodyPr/>
          <a:lstStyle/>
          <a:p>
            <a:pPr marL="0" indent="0">
              <a:buNone/>
            </a:pPr>
            <a:r>
              <a:rPr lang="en-US" dirty="0"/>
              <a:t>Example of proper spacing:</a:t>
            </a:r>
          </a:p>
        </p:txBody>
      </p:sp>
      <p:sp>
        <p:nvSpPr>
          <p:cNvPr id="5" name="TextBox 4"/>
          <p:cNvSpPr txBox="1"/>
          <p:nvPr/>
        </p:nvSpPr>
        <p:spPr>
          <a:xfrm>
            <a:off x="87283" y="3187238"/>
            <a:ext cx="1666010" cy="830997"/>
          </a:xfrm>
          <a:prstGeom prst="rect">
            <a:avLst/>
          </a:prstGeom>
          <a:noFill/>
        </p:spPr>
        <p:txBody>
          <a:bodyPr wrap="square" rtlCol="0">
            <a:spAutoFit/>
          </a:bodyPr>
          <a:lstStyle/>
          <a:p>
            <a:pPr algn="ctr"/>
            <a:r>
              <a:rPr lang="en-US" sz="2400" dirty="0"/>
              <a:t>Notice the indentation</a:t>
            </a:r>
          </a:p>
        </p:txBody>
      </p:sp>
      <p:cxnSp>
        <p:nvCxnSpPr>
          <p:cNvPr id="7" name="Straight Arrow Connector 6"/>
          <p:cNvCxnSpPr>
            <a:cxnSpLocks/>
            <a:stCxn id="5" idx="3"/>
          </p:cNvCxnSpPr>
          <p:nvPr/>
        </p:nvCxnSpPr>
        <p:spPr>
          <a:xfrm flipV="1">
            <a:off x="1753293" y="2852621"/>
            <a:ext cx="657398" cy="7501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5" idx="3"/>
          </p:cNvCxnSpPr>
          <p:nvPr/>
        </p:nvCxnSpPr>
        <p:spPr>
          <a:xfrm flipV="1">
            <a:off x="1753293" y="3158402"/>
            <a:ext cx="1050867" cy="4443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5" idx="3"/>
          </p:cNvCxnSpPr>
          <p:nvPr/>
        </p:nvCxnSpPr>
        <p:spPr>
          <a:xfrm flipV="1">
            <a:off x="1753293" y="3439319"/>
            <a:ext cx="1621675" cy="1634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5" idx="3"/>
          </p:cNvCxnSpPr>
          <p:nvPr/>
        </p:nvCxnSpPr>
        <p:spPr>
          <a:xfrm>
            <a:off x="1753293" y="3602737"/>
            <a:ext cx="1621675" cy="1634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5" idx="3"/>
          </p:cNvCxnSpPr>
          <p:nvPr/>
        </p:nvCxnSpPr>
        <p:spPr>
          <a:xfrm>
            <a:off x="1753293" y="3602737"/>
            <a:ext cx="1211580" cy="6964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5" idx="3"/>
          </p:cNvCxnSpPr>
          <p:nvPr/>
        </p:nvCxnSpPr>
        <p:spPr>
          <a:xfrm>
            <a:off x="1753293" y="3602737"/>
            <a:ext cx="1682634" cy="11692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5" idx="3"/>
          </p:cNvCxnSpPr>
          <p:nvPr/>
        </p:nvCxnSpPr>
        <p:spPr>
          <a:xfrm>
            <a:off x="1753293" y="3602737"/>
            <a:ext cx="1161703" cy="14514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332324" y="1453671"/>
            <a:ext cx="5217517" cy="1569660"/>
          </a:xfrm>
          <a:prstGeom prst="rect">
            <a:avLst/>
          </a:prstGeom>
          <a:solidFill>
            <a:srgbClr val="002060"/>
          </a:solidFill>
        </p:spPr>
        <p:txBody>
          <a:bodyPr wrap="square" rtlCol="0">
            <a:spAutoFit/>
          </a:bodyPr>
          <a:lstStyle/>
          <a:p>
            <a:r>
              <a:rPr lang="en-US" sz="2400" dirty="0">
                <a:solidFill>
                  <a:schemeClr val="bg1"/>
                </a:solidFill>
              </a:rPr>
              <a:t>The indentation of text is intentional and </a:t>
            </a:r>
            <a:r>
              <a:rPr lang="en-US" sz="2400" u="sng" dirty="0">
                <a:solidFill>
                  <a:schemeClr val="bg1"/>
                </a:solidFill>
              </a:rPr>
              <a:t>required</a:t>
            </a:r>
            <a:r>
              <a:rPr lang="en-US" sz="2400" dirty="0">
                <a:solidFill>
                  <a:schemeClr val="bg1"/>
                </a:solidFill>
              </a:rPr>
              <a:t>. It helps to visually identify what is contained within tags that are the next level to the left</a:t>
            </a:r>
          </a:p>
        </p:txBody>
      </p:sp>
    </p:spTree>
    <p:extLst>
      <p:ext uri="{BB962C8B-B14F-4D97-AF65-F5344CB8AC3E}">
        <p14:creationId xmlns:p14="http://schemas.microsoft.com/office/powerpoint/2010/main" val="268722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BB0940FF-4E9C-4DE6-B805-17FE6A274A97}"/>
              </a:ext>
            </a:extLst>
          </p:cNvPr>
          <p:cNvPicPr>
            <a:picLocks noChangeAspect="1"/>
          </p:cNvPicPr>
          <p:nvPr/>
        </p:nvPicPr>
        <p:blipFill>
          <a:blip r:embed="rId2"/>
          <a:stretch>
            <a:fillRect/>
          </a:stretch>
        </p:blipFill>
        <p:spPr>
          <a:xfrm>
            <a:off x="2294956" y="2238202"/>
            <a:ext cx="7602087" cy="3399308"/>
          </a:xfrm>
          <a:prstGeom prst="rect">
            <a:avLst/>
          </a:prstGeom>
        </p:spPr>
      </p:pic>
      <p:sp>
        <p:nvSpPr>
          <p:cNvPr id="2" name="Title 1"/>
          <p:cNvSpPr>
            <a:spLocks noGrp="1"/>
          </p:cNvSpPr>
          <p:nvPr>
            <p:ph type="title"/>
          </p:nvPr>
        </p:nvSpPr>
        <p:spPr/>
        <p:txBody>
          <a:bodyPr/>
          <a:lstStyle/>
          <a:p>
            <a:r>
              <a:rPr lang="en-US" dirty="0"/>
              <a:t>About the HTML Document</a:t>
            </a:r>
          </a:p>
        </p:txBody>
      </p:sp>
      <p:sp>
        <p:nvSpPr>
          <p:cNvPr id="3" name="Content Placeholder 2"/>
          <p:cNvSpPr>
            <a:spLocks noGrp="1"/>
          </p:cNvSpPr>
          <p:nvPr>
            <p:ph idx="1"/>
          </p:nvPr>
        </p:nvSpPr>
        <p:spPr>
          <a:xfrm>
            <a:off x="131618" y="1263650"/>
            <a:ext cx="10515600" cy="4351338"/>
          </a:xfrm>
        </p:spPr>
        <p:txBody>
          <a:bodyPr/>
          <a:lstStyle/>
          <a:p>
            <a:pPr marL="0" indent="0">
              <a:buNone/>
            </a:pPr>
            <a:r>
              <a:rPr lang="en-US" dirty="0"/>
              <a:t>Parent/child relationship:</a:t>
            </a:r>
          </a:p>
        </p:txBody>
      </p:sp>
      <p:sp>
        <p:nvSpPr>
          <p:cNvPr id="39" name="TextBox 38"/>
          <p:cNvSpPr txBox="1"/>
          <p:nvPr/>
        </p:nvSpPr>
        <p:spPr>
          <a:xfrm>
            <a:off x="6333710" y="1446591"/>
            <a:ext cx="5217517" cy="2308324"/>
          </a:xfrm>
          <a:prstGeom prst="rect">
            <a:avLst/>
          </a:prstGeom>
          <a:solidFill>
            <a:srgbClr val="002060"/>
          </a:solidFill>
        </p:spPr>
        <p:txBody>
          <a:bodyPr wrap="square" rtlCol="0">
            <a:spAutoFit/>
          </a:bodyPr>
          <a:lstStyle/>
          <a:p>
            <a:r>
              <a:rPr lang="en-US" sz="2400" dirty="0">
                <a:solidFill>
                  <a:schemeClr val="bg1"/>
                </a:solidFill>
              </a:rPr>
              <a:t>The indentation causes the elements of the document to take the form of what is referred to as a parent/child relationship. Indented elements are the children of elements that are not indented, or are indented less</a:t>
            </a:r>
          </a:p>
        </p:txBody>
      </p:sp>
    </p:spTree>
    <p:extLst>
      <p:ext uri="{BB962C8B-B14F-4D97-AF65-F5344CB8AC3E}">
        <p14:creationId xmlns:p14="http://schemas.microsoft.com/office/powerpoint/2010/main" val="325737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EDC3E676-C085-410D-9099-623C0950FC11}"/>
              </a:ext>
            </a:extLst>
          </p:cNvPr>
          <p:cNvPicPr>
            <a:picLocks noChangeAspect="1"/>
          </p:cNvPicPr>
          <p:nvPr/>
        </p:nvPicPr>
        <p:blipFill>
          <a:blip r:embed="rId3"/>
          <a:stretch>
            <a:fillRect/>
          </a:stretch>
        </p:blipFill>
        <p:spPr>
          <a:xfrm>
            <a:off x="2294956" y="2238202"/>
            <a:ext cx="7602087" cy="3399308"/>
          </a:xfrm>
          <a:prstGeom prst="rect">
            <a:avLst/>
          </a:prstGeom>
        </p:spPr>
      </p:pic>
      <p:sp>
        <p:nvSpPr>
          <p:cNvPr id="2" name="Title 1"/>
          <p:cNvSpPr>
            <a:spLocks noGrp="1"/>
          </p:cNvSpPr>
          <p:nvPr>
            <p:ph type="title"/>
          </p:nvPr>
        </p:nvSpPr>
        <p:spPr/>
        <p:txBody>
          <a:bodyPr/>
          <a:lstStyle/>
          <a:p>
            <a:r>
              <a:rPr lang="en-US" dirty="0"/>
              <a:t>About the HTML Document</a:t>
            </a:r>
          </a:p>
        </p:txBody>
      </p:sp>
      <p:sp>
        <p:nvSpPr>
          <p:cNvPr id="3" name="Content Placeholder 2"/>
          <p:cNvSpPr>
            <a:spLocks noGrp="1"/>
          </p:cNvSpPr>
          <p:nvPr>
            <p:ph idx="1"/>
          </p:nvPr>
        </p:nvSpPr>
        <p:spPr>
          <a:xfrm>
            <a:off x="131618" y="1263650"/>
            <a:ext cx="10515600" cy="4351338"/>
          </a:xfrm>
        </p:spPr>
        <p:txBody>
          <a:bodyPr/>
          <a:lstStyle/>
          <a:p>
            <a:pPr marL="0" indent="0">
              <a:buNone/>
            </a:pPr>
            <a:r>
              <a:rPr lang="en-US" dirty="0"/>
              <a:t>Parent/child relationship:</a:t>
            </a:r>
          </a:p>
        </p:txBody>
      </p:sp>
      <p:sp>
        <p:nvSpPr>
          <p:cNvPr id="39" name="TextBox 38"/>
          <p:cNvSpPr txBox="1"/>
          <p:nvPr/>
        </p:nvSpPr>
        <p:spPr>
          <a:xfrm>
            <a:off x="6333710" y="1446591"/>
            <a:ext cx="5217517" cy="1938992"/>
          </a:xfrm>
          <a:prstGeom prst="rect">
            <a:avLst/>
          </a:prstGeom>
          <a:solidFill>
            <a:srgbClr val="002060"/>
          </a:solidFill>
        </p:spPr>
        <p:txBody>
          <a:bodyPr wrap="square" rtlCol="0">
            <a:spAutoFit/>
          </a:bodyPr>
          <a:lstStyle/>
          <a:p>
            <a:r>
              <a:rPr lang="en-US" sz="2400" dirty="0">
                <a:solidFill>
                  <a:schemeClr val="bg1"/>
                </a:solidFill>
              </a:rPr>
              <a:t>Thus, in this example, the &lt;head&gt; and &lt;body&gt; elements are children of the &lt;html&gt; element, while the &lt;head&gt; tag is the parent of the &lt;meta&gt; and &lt;title&gt; elements</a:t>
            </a:r>
          </a:p>
        </p:txBody>
      </p:sp>
    </p:spTree>
    <p:extLst>
      <p:ext uri="{BB962C8B-B14F-4D97-AF65-F5344CB8AC3E}">
        <p14:creationId xmlns:p14="http://schemas.microsoft.com/office/powerpoint/2010/main" val="187169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HTML Document</a:t>
            </a:r>
          </a:p>
        </p:txBody>
      </p:sp>
      <p:sp>
        <p:nvSpPr>
          <p:cNvPr id="3" name="Content Placeholder 2"/>
          <p:cNvSpPr>
            <a:spLocks noGrp="1"/>
          </p:cNvSpPr>
          <p:nvPr>
            <p:ph idx="1"/>
          </p:nvPr>
        </p:nvSpPr>
        <p:spPr>
          <a:xfrm>
            <a:off x="838200" y="1690688"/>
            <a:ext cx="10515600" cy="4656858"/>
          </a:xfrm>
        </p:spPr>
        <p:txBody>
          <a:bodyPr>
            <a:normAutofit/>
          </a:bodyPr>
          <a:lstStyle/>
          <a:p>
            <a:pPr marL="0" indent="0">
              <a:spcBef>
                <a:spcPts val="600"/>
              </a:spcBef>
              <a:spcAft>
                <a:spcPts val="1200"/>
              </a:spcAft>
              <a:buNone/>
            </a:pPr>
            <a:r>
              <a:rPr lang="en-US" sz="3500" dirty="0"/>
              <a:t>Comments:</a:t>
            </a:r>
          </a:p>
          <a:p>
            <a:pPr marL="0" indent="0" algn="ctr">
              <a:spcBef>
                <a:spcPts val="600"/>
              </a:spcBef>
              <a:spcAft>
                <a:spcPts val="1200"/>
              </a:spcAft>
              <a:buNone/>
            </a:pPr>
            <a:r>
              <a:rPr lang="en-US" sz="2800" b="1" dirty="0">
                <a:solidFill>
                  <a:schemeClr val="accent6">
                    <a:lumMod val="75000"/>
                  </a:schemeClr>
                </a:solidFill>
                <a:latin typeface="Courier New" panose="02070309020205020404" pitchFamily="49" charset="0"/>
                <a:cs typeface="Courier New" panose="02070309020205020404" pitchFamily="49" charset="0"/>
              </a:rPr>
              <a:t>&lt;!-- this is an example of a comment --&gt;</a:t>
            </a:r>
          </a:p>
          <a:p>
            <a:pPr marL="0" indent="0">
              <a:spcBef>
                <a:spcPts val="600"/>
              </a:spcBef>
              <a:spcAft>
                <a:spcPts val="1200"/>
              </a:spcAft>
              <a:buNone/>
            </a:pPr>
            <a:r>
              <a:rPr lang="en-US" sz="3200" dirty="0"/>
              <a:t>Please note there is a space between after the opening tag and a space before the closing tag</a:t>
            </a:r>
          </a:p>
          <a:p>
            <a:pPr marL="0" indent="0">
              <a:spcBef>
                <a:spcPts val="600"/>
              </a:spcBef>
              <a:spcAft>
                <a:spcPts val="1200"/>
              </a:spcAft>
              <a:buNone/>
            </a:pPr>
            <a:r>
              <a:rPr lang="en-US" sz="3200" dirty="0"/>
              <a:t>Comments begin with the </a:t>
            </a:r>
            <a:r>
              <a:rPr lang="en-US" b="1" dirty="0">
                <a:solidFill>
                  <a:schemeClr val="accent6">
                    <a:lumMod val="75000"/>
                  </a:schemeClr>
                </a:solidFill>
                <a:latin typeface="Courier New" panose="02070309020205020404" pitchFamily="49" charset="0"/>
                <a:cs typeface="Courier New" panose="02070309020205020404" pitchFamily="49" charset="0"/>
              </a:rPr>
              <a:t>&lt;!--</a:t>
            </a:r>
            <a:r>
              <a:rPr lang="en-US" sz="3200" dirty="0"/>
              <a:t> opening tag and end with the </a:t>
            </a:r>
            <a:br>
              <a:rPr lang="en-US" sz="3200" dirty="0"/>
            </a:br>
            <a:r>
              <a:rPr lang="en-US" b="1" dirty="0">
                <a:solidFill>
                  <a:schemeClr val="accent6">
                    <a:lumMod val="75000"/>
                  </a:schemeClr>
                </a:solidFill>
                <a:latin typeface="Courier New" panose="02070309020205020404" pitchFamily="49" charset="0"/>
                <a:cs typeface="Courier New" panose="02070309020205020404" pitchFamily="49" charset="0"/>
              </a:rPr>
              <a:t>--&gt;</a:t>
            </a:r>
            <a:r>
              <a:rPr lang="en-US" sz="3200" dirty="0"/>
              <a:t> closing tag</a:t>
            </a:r>
          </a:p>
        </p:txBody>
      </p:sp>
      <p:cxnSp>
        <p:nvCxnSpPr>
          <p:cNvPr id="5" name="Straight Arrow Connector 4"/>
          <p:cNvCxnSpPr/>
          <p:nvPr/>
        </p:nvCxnSpPr>
        <p:spPr>
          <a:xfrm flipV="1">
            <a:off x="2824418" y="2711668"/>
            <a:ext cx="0" cy="4204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9632541" y="2711668"/>
            <a:ext cx="0" cy="4204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30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HTML Document</a:t>
            </a:r>
          </a:p>
        </p:txBody>
      </p:sp>
      <p:sp>
        <p:nvSpPr>
          <p:cNvPr id="3" name="Content Placeholder 2"/>
          <p:cNvSpPr>
            <a:spLocks noGrp="1"/>
          </p:cNvSpPr>
          <p:nvPr>
            <p:ph idx="1"/>
          </p:nvPr>
        </p:nvSpPr>
        <p:spPr>
          <a:xfrm>
            <a:off x="838200" y="1358179"/>
            <a:ext cx="10695709" cy="5118677"/>
          </a:xfrm>
        </p:spPr>
        <p:txBody>
          <a:bodyPr>
            <a:normAutofit/>
          </a:bodyPr>
          <a:lstStyle/>
          <a:p>
            <a:pPr marL="0" indent="0">
              <a:spcAft>
                <a:spcPts val="1200"/>
              </a:spcAft>
              <a:buNone/>
            </a:pPr>
            <a:r>
              <a:rPr lang="en-US" sz="3500" dirty="0"/>
              <a:t>Comments:</a:t>
            </a:r>
          </a:p>
          <a:p>
            <a:pPr marL="457200" lvl="1" indent="0">
              <a:spcAft>
                <a:spcPts val="1200"/>
              </a:spcAft>
              <a:buNone/>
            </a:pPr>
            <a:r>
              <a:rPr lang="en-US" sz="2800" dirty="0"/>
              <a:t>Not displayed to the screen (generally speaking)  </a:t>
            </a:r>
          </a:p>
          <a:p>
            <a:pPr marL="457200" lvl="1" indent="0">
              <a:spcAft>
                <a:spcPts val="1200"/>
              </a:spcAft>
              <a:buNone/>
            </a:pPr>
            <a:r>
              <a:rPr lang="en-US" sz="2800" dirty="0"/>
              <a:t>Comments are sent to the browser</a:t>
            </a:r>
          </a:p>
          <a:p>
            <a:pPr marL="457200" lvl="1" indent="0">
              <a:spcAft>
                <a:spcPts val="1200"/>
              </a:spcAft>
              <a:buNone/>
            </a:pPr>
            <a:r>
              <a:rPr lang="en-US" sz="2800" b="1" dirty="0">
                <a:solidFill>
                  <a:srgbClr val="FF0000"/>
                </a:solidFill>
              </a:rPr>
              <a:t>DO NOT STORE SECURE INFORMATION IN COMMENTS</a:t>
            </a:r>
            <a:r>
              <a:rPr lang="en-US" sz="2800" dirty="0"/>
              <a:t> </a:t>
            </a:r>
          </a:p>
          <a:p>
            <a:pPr marL="457200" lvl="1" indent="0">
              <a:spcAft>
                <a:spcPts val="1200"/>
              </a:spcAft>
              <a:buNone/>
            </a:pPr>
            <a:r>
              <a:rPr lang="en-US" sz="2800" dirty="0"/>
              <a:t>Passwords, credit card numbers, </a:t>
            </a:r>
            <a:r>
              <a:rPr lang="en-US" sz="2800" dirty="0" err="1"/>
              <a:t>etc</a:t>
            </a:r>
            <a:r>
              <a:rPr lang="en-US" sz="2800" dirty="0"/>
              <a:t> </a:t>
            </a:r>
          </a:p>
          <a:p>
            <a:pPr marL="457200" lvl="1" indent="0">
              <a:spcAft>
                <a:spcPts val="1200"/>
              </a:spcAft>
              <a:buNone/>
            </a:pPr>
            <a:r>
              <a:rPr lang="en-US" sz="2800" dirty="0"/>
              <a:t>Can be seen by viewing the page’s source</a:t>
            </a:r>
          </a:p>
          <a:p>
            <a:pPr marL="457200" lvl="1" indent="0">
              <a:spcAft>
                <a:spcPts val="1200"/>
              </a:spcAft>
              <a:buNone/>
            </a:pPr>
            <a:r>
              <a:rPr lang="en-US" sz="2800" dirty="0"/>
              <a:t>Useful for noting design information and future support of the page</a:t>
            </a:r>
          </a:p>
        </p:txBody>
      </p:sp>
    </p:spTree>
    <p:extLst>
      <p:ext uri="{BB962C8B-B14F-4D97-AF65-F5344CB8AC3E}">
        <p14:creationId xmlns:p14="http://schemas.microsoft.com/office/powerpoint/2010/main" val="198868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nodeType="afterEffect">
                                  <p:stCondLst>
                                    <p:cond delay="0"/>
                                  </p:stCondLst>
                                  <p:childTnLst>
                                    <p:animClr clrSpc="rgb" dir="cw">
                                      <p:cBhvr override="childStyle">
                                        <p:cTn id="6" dur="500" autoRev="1" fill="remove"/>
                                        <p:tgtEl>
                                          <p:spTgt spid="3">
                                            <p:txEl>
                                              <p:pRg st="3" end="3"/>
                                            </p:txEl>
                                          </p:spTgt>
                                        </p:tgtEl>
                                        <p:attrNameLst>
                                          <p:attrName>style.color</p:attrName>
                                        </p:attrNameLst>
                                      </p:cBhvr>
                                      <p:to>
                                        <a:srgbClr val="FF7C80"/>
                                      </p:to>
                                    </p:animClr>
                                    <p:animClr clrSpc="rgb" dir="cw">
                                      <p:cBhvr>
                                        <p:cTn id="7" dur="500" autoRev="1" fill="remove"/>
                                        <p:tgtEl>
                                          <p:spTgt spid="3">
                                            <p:txEl>
                                              <p:pRg st="3" end="3"/>
                                            </p:txEl>
                                          </p:spTgt>
                                        </p:tgtEl>
                                        <p:attrNameLst>
                                          <p:attrName>fillcolor</p:attrName>
                                        </p:attrNameLst>
                                      </p:cBhvr>
                                      <p:to>
                                        <a:srgbClr val="FF7C80"/>
                                      </p:to>
                                    </p:animClr>
                                    <p:set>
                                      <p:cBhvr>
                                        <p:cTn id="8" dur="500" autoRev="1" fill="remove"/>
                                        <p:tgtEl>
                                          <p:spTgt spid="3">
                                            <p:txEl>
                                              <p:pRg st="3" end="3"/>
                                            </p:txEl>
                                          </p:spTgt>
                                        </p:tgtEl>
                                        <p:attrNameLst>
                                          <p:attrName>fill.type</p:attrName>
                                        </p:attrNameLst>
                                      </p:cBhvr>
                                      <p:to>
                                        <p:strVal val="solid"/>
                                      </p:to>
                                    </p:set>
                                    <p:set>
                                      <p:cBhvr>
                                        <p:cTn id="9" dur="500" autoRev="1" fill="remove"/>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r>
              <a:rPr lang="en-US" dirty="0"/>
              <a:t>But you said we need several tools?</a:t>
            </a:r>
            <a:br>
              <a:rPr lang="en-US" dirty="0"/>
            </a:br>
            <a:r>
              <a:rPr lang="en-US" dirty="0"/>
              <a:t>What gives?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p:txBody>
          <a:bodyPr>
            <a:normAutofit/>
          </a:bodyPr>
          <a:lstStyle/>
          <a:p>
            <a:pPr marL="0" indent="0">
              <a:spcBef>
                <a:spcPts val="600"/>
              </a:spcBef>
              <a:spcAft>
                <a:spcPts val="1200"/>
              </a:spcAft>
              <a:buNone/>
            </a:pPr>
            <a:r>
              <a:rPr lang="en-US" dirty="0"/>
              <a:t>Well, yeah</a:t>
            </a:r>
          </a:p>
          <a:p>
            <a:pPr marL="0" indent="0">
              <a:spcBef>
                <a:spcPts val="600"/>
              </a:spcBef>
              <a:spcAft>
                <a:spcPts val="1200"/>
              </a:spcAft>
              <a:buNone/>
            </a:pPr>
            <a:r>
              <a:rPr lang="en-US" dirty="0"/>
              <a:t>But to make a simple page, we just need an editor</a:t>
            </a:r>
          </a:p>
          <a:p>
            <a:pPr marL="0" indent="0">
              <a:spcBef>
                <a:spcPts val="600"/>
              </a:spcBef>
              <a:spcAft>
                <a:spcPts val="1200"/>
              </a:spcAft>
              <a:buNone/>
            </a:pPr>
            <a:r>
              <a:rPr lang="en-US" dirty="0"/>
              <a:t>What if we want to view the page?</a:t>
            </a:r>
          </a:p>
          <a:p>
            <a:pPr marL="0" indent="0">
              <a:spcBef>
                <a:spcPts val="600"/>
              </a:spcBef>
              <a:spcAft>
                <a:spcPts val="1200"/>
              </a:spcAft>
              <a:buNone/>
            </a:pPr>
            <a:r>
              <a:rPr lang="en-US" dirty="0"/>
              <a:t>What if we want to add pictures?</a:t>
            </a:r>
          </a:p>
          <a:p>
            <a:pPr marL="0" indent="0">
              <a:spcBef>
                <a:spcPts val="600"/>
              </a:spcBef>
              <a:spcAft>
                <a:spcPts val="1200"/>
              </a:spcAft>
              <a:buNone/>
            </a:pPr>
            <a:r>
              <a:rPr lang="en-US" dirty="0"/>
              <a:t>What if we want other people to see our page?</a:t>
            </a:r>
          </a:p>
          <a:p>
            <a:pPr marL="0" indent="0">
              <a:spcBef>
                <a:spcPts val="600"/>
              </a:spcBef>
              <a:spcAft>
                <a:spcPts val="1200"/>
              </a:spcAft>
              <a:buNone/>
            </a:pPr>
            <a:r>
              <a:rPr lang="en-US" dirty="0"/>
              <a:t>What if we want to share our source code with others?</a:t>
            </a:r>
          </a:p>
        </p:txBody>
      </p:sp>
    </p:spTree>
    <p:extLst>
      <p:ext uri="{BB962C8B-B14F-4D97-AF65-F5344CB8AC3E}">
        <p14:creationId xmlns:p14="http://schemas.microsoft.com/office/powerpoint/2010/main" val="107492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HTML Document</a:t>
            </a:r>
          </a:p>
        </p:txBody>
      </p:sp>
      <p:sp>
        <p:nvSpPr>
          <p:cNvPr id="3" name="Content Placeholder 2"/>
          <p:cNvSpPr>
            <a:spLocks noGrp="1"/>
          </p:cNvSpPr>
          <p:nvPr>
            <p:ph idx="1"/>
          </p:nvPr>
        </p:nvSpPr>
        <p:spPr>
          <a:xfrm>
            <a:off x="838200" y="1690688"/>
            <a:ext cx="10986655" cy="5118677"/>
          </a:xfrm>
        </p:spPr>
        <p:txBody>
          <a:bodyPr>
            <a:normAutofit/>
          </a:bodyPr>
          <a:lstStyle/>
          <a:p>
            <a:pPr marL="0" indent="0">
              <a:spcBef>
                <a:spcPts val="600"/>
              </a:spcBef>
              <a:spcAft>
                <a:spcPts val="1200"/>
              </a:spcAft>
              <a:buNone/>
            </a:pPr>
            <a:r>
              <a:rPr lang="en-US" sz="3500" dirty="0"/>
              <a:t>Comments – What good are they?</a:t>
            </a:r>
          </a:p>
          <a:p>
            <a:pPr marL="457200" lvl="1" indent="0">
              <a:spcBef>
                <a:spcPts val="600"/>
              </a:spcBef>
              <a:spcAft>
                <a:spcPts val="1200"/>
              </a:spcAft>
              <a:buNone/>
            </a:pPr>
            <a:r>
              <a:rPr lang="en-US" sz="2800" dirty="0"/>
              <a:t>Noting design information </a:t>
            </a:r>
          </a:p>
          <a:p>
            <a:pPr marL="457200" lvl="1" indent="0">
              <a:spcBef>
                <a:spcPts val="600"/>
              </a:spcBef>
              <a:spcAft>
                <a:spcPts val="1200"/>
              </a:spcAft>
              <a:buNone/>
            </a:pPr>
            <a:r>
              <a:rPr lang="en-US" sz="2800" dirty="0"/>
              <a:t>Future support of the page</a:t>
            </a:r>
          </a:p>
          <a:p>
            <a:pPr marL="457200" lvl="1" indent="0">
              <a:spcBef>
                <a:spcPts val="600"/>
              </a:spcBef>
              <a:spcAft>
                <a:spcPts val="1200"/>
              </a:spcAft>
              <a:buNone/>
            </a:pPr>
            <a:r>
              <a:rPr lang="en-US" sz="2800" dirty="0"/>
              <a:t>Page’s author may not be the next person who has to modify it</a:t>
            </a:r>
          </a:p>
        </p:txBody>
      </p:sp>
    </p:spTree>
    <p:extLst>
      <p:ext uri="{BB962C8B-B14F-4D97-AF65-F5344CB8AC3E}">
        <p14:creationId xmlns:p14="http://schemas.microsoft.com/office/powerpoint/2010/main" val="65088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HTML Document</a:t>
            </a:r>
          </a:p>
        </p:txBody>
      </p:sp>
      <p:sp>
        <p:nvSpPr>
          <p:cNvPr id="3" name="Content Placeholder 2"/>
          <p:cNvSpPr>
            <a:spLocks noGrp="1"/>
          </p:cNvSpPr>
          <p:nvPr>
            <p:ph idx="1"/>
          </p:nvPr>
        </p:nvSpPr>
        <p:spPr>
          <a:xfrm>
            <a:off x="602674" y="1307668"/>
            <a:ext cx="11461864" cy="4910714"/>
          </a:xfrm>
        </p:spPr>
        <p:txBody>
          <a:bodyPr>
            <a:normAutofit/>
          </a:bodyPr>
          <a:lstStyle/>
          <a:p>
            <a:pPr marL="0" indent="0">
              <a:buNone/>
            </a:pPr>
            <a:r>
              <a:rPr lang="en-US" dirty="0"/>
              <a:t>Comments:</a:t>
            </a:r>
          </a:p>
          <a:p>
            <a:pPr marL="457200" lvl="1" indent="0">
              <a:buNone/>
            </a:pPr>
            <a:r>
              <a:rPr lang="en-US" dirty="0"/>
              <a:t>For the purposes of this class, every document you submit should have the following comments in the &lt;head&gt; section of your document:</a:t>
            </a:r>
          </a:p>
          <a:p>
            <a:pPr marL="457200" lvl="1" indent="0">
              <a:buNone/>
            </a:pPr>
            <a:endParaRPr lang="en-US" dirty="0"/>
          </a:p>
        </p:txBody>
      </p:sp>
      <p:pic>
        <p:nvPicPr>
          <p:cNvPr id="5" name="Picture 4">
            <a:extLst>
              <a:ext uri="{FF2B5EF4-FFF2-40B4-BE49-F238E27FC236}">
                <a16:creationId xmlns:a16="http://schemas.microsoft.com/office/drawing/2014/main" id="{BBCBEDF1-0B8A-E000-FB57-1D49D11C1330}"/>
              </a:ext>
            </a:extLst>
          </p:cNvPr>
          <p:cNvPicPr>
            <a:picLocks noChangeAspect="1"/>
          </p:cNvPicPr>
          <p:nvPr/>
        </p:nvPicPr>
        <p:blipFill>
          <a:blip r:embed="rId3"/>
          <a:stretch>
            <a:fillRect/>
          </a:stretch>
        </p:blipFill>
        <p:spPr>
          <a:xfrm>
            <a:off x="1334455" y="2779137"/>
            <a:ext cx="8663106" cy="2771195"/>
          </a:xfrm>
          <a:prstGeom prst="rect">
            <a:avLst/>
          </a:prstGeom>
        </p:spPr>
      </p:pic>
    </p:spTree>
    <p:extLst>
      <p:ext uri="{BB962C8B-B14F-4D97-AF65-F5344CB8AC3E}">
        <p14:creationId xmlns:p14="http://schemas.microsoft.com/office/powerpoint/2010/main" val="2278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A01423-9852-4935-9C10-6FE6197AC18B}"/>
              </a:ext>
            </a:extLst>
          </p:cNvPr>
          <p:cNvSpPr/>
          <p:nvPr/>
        </p:nvSpPr>
        <p:spPr>
          <a:xfrm>
            <a:off x="0" y="0"/>
            <a:ext cx="12192000" cy="6046124"/>
          </a:xfrm>
          <a:prstGeom prst="rect">
            <a:avLst/>
          </a:prstGeom>
          <a:solidFill>
            <a:srgbClr val="1E1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5E37B15-53CC-41AB-9830-DA1FACC25BE0}"/>
              </a:ext>
            </a:extLst>
          </p:cNvPr>
          <p:cNvSpPr txBox="1"/>
          <p:nvPr/>
        </p:nvSpPr>
        <p:spPr>
          <a:xfrm>
            <a:off x="135869" y="1604102"/>
            <a:ext cx="2554301" cy="2677656"/>
          </a:xfrm>
          <a:prstGeom prst="rect">
            <a:avLst/>
          </a:prstGeom>
          <a:noFill/>
        </p:spPr>
        <p:txBody>
          <a:bodyPr wrap="square" rtlCol="0">
            <a:spAutoFit/>
          </a:bodyPr>
          <a:lstStyle/>
          <a:p>
            <a:r>
              <a:rPr lang="en-US" sz="2400" dirty="0">
                <a:solidFill>
                  <a:schemeClr val="bg1"/>
                </a:solidFill>
              </a:rPr>
              <a:t>ALL OF OUR ASSIGNMENTS WILL INCLUDE THE APPROPRIATE INFORMATION IN THEIR HEAD ELEMENTS</a:t>
            </a:r>
          </a:p>
        </p:txBody>
      </p:sp>
      <p:pic>
        <p:nvPicPr>
          <p:cNvPr id="7" name="Picture 6">
            <a:extLst>
              <a:ext uri="{FF2B5EF4-FFF2-40B4-BE49-F238E27FC236}">
                <a16:creationId xmlns:a16="http://schemas.microsoft.com/office/drawing/2014/main" id="{4A1931D4-1185-8D4A-35D9-E46EBBBCA70C}"/>
              </a:ext>
            </a:extLst>
          </p:cNvPr>
          <p:cNvPicPr>
            <a:picLocks noChangeAspect="1"/>
          </p:cNvPicPr>
          <p:nvPr/>
        </p:nvPicPr>
        <p:blipFill>
          <a:blip r:embed="rId3"/>
          <a:stretch>
            <a:fillRect/>
          </a:stretch>
        </p:blipFill>
        <p:spPr>
          <a:xfrm>
            <a:off x="3851413" y="464461"/>
            <a:ext cx="7777370" cy="5384333"/>
          </a:xfrm>
          <a:prstGeom prst="rect">
            <a:avLst/>
          </a:prstGeom>
        </p:spPr>
      </p:pic>
      <p:cxnSp>
        <p:nvCxnSpPr>
          <p:cNvPr id="18" name="Straight Arrow Connector 17">
            <a:extLst>
              <a:ext uri="{FF2B5EF4-FFF2-40B4-BE49-F238E27FC236}">
                <a16:creationId xmlns:a16="http://schemas.microsoft.com/office/drawing/2014/main" id="{E8C6DE9C-3BA8-49C7-B2E9-B8E5FFB6DDAB}"/>
              </a:ext>
            </a:extLst>
          </p:cNvPr>
          <p:cNvCxnSpPr>
            <a:cxnSpLocks/>
            <a:stCxn id="17" idx="3"/>
          </p:cNvCxnSpPr>
          <p:nvPr/>
        </p:nvCxnSpPr>
        <p:spPr>
          <a:xfrm flipV="1">
            <a:off x="2690170" y="710648"/>
            <a:ext cx="1196030" cy="2232282"/>
          </a:xfrm>
          <a:prstGeom prst="straightConnector1">
            <a:avLst/>
          </a:prstGeom>
          <a:ln w="28575"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82D6A29-F0BA-4760-A5A8-BDF78067575D}"/>
              </a:ext>
            </a:extLst>
          </p:cNvPr>
          <p:cNvCxnSpPr>
            <a:cxnSpLocks/>
            <a:stCxn id="17" idx="3"/>
          </p:cNvCxnSpPr>
          <p:nvPr/>
        </p:nvCxnSpPr>
        <p:spPr>
          <a:xfrm>
            <a:off x="2690170" y="2942930"/>
            <a:ext cx="1235787" cy="2558379"/>
          </a:xfrm>
          <a:prstGeom prst="straightConnector1">
            <a:avLst/>
          </a:prstGeom>
          <a:ln w="28575"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71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A01423-9852-4935-9C10-6FE6197AC18B}"/>
              </a:ext>
            </a:extLst>
          </p:cNvPr>
          <p:cNvSpPr/>
          <p:nvPr/>
        </p:nvSpPr>
        <p:spPr>
          <a:xfrm>
            <a:off x="0" y="-49697"/>
            <a:ext cx="12192000" cy="6126405"/>
          </a:xfrm>
          <a:prstGeom prst="rect">
            <a:avLst/>
          </a:prstGeom>
          <a:solidFill>
            <a:srgbClr val="1E1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AD508E-FE2E-446C-7114-0C31A100E7C5}"/>
              </a:ext>
            </a:extLst>
          </p:cNvPr>
          <p:cNvPicPr>
            <a:picLocks noChangeAspect="1"/>
          </p:cNvPicPr>
          <p:nvPr/>
        </p:nvPicPr>
        <p:blipFill>
          <a:blip r:embed="rId3"/>
          <a:stretch>
            <a:fillRect/>
          </a:stretch>
        </p:blipFill>
        <p:spPr>
          <a:xfrm>
            <a:off x="2255520" y="0"/>
            <a:ext cx="7680959" cy="6858000"/>
          </a:xfrm>
          <a:prstGeom prst="rect">
            <a:avLst/>
          </a:prstGeom>
        </p:spPr>
      </p:pic>
    </p:spTree>
    <p:extLst>
      <p:ext uri="{BB962C8B-B14F-4D97-AF65-F5344CB8AC3E}">
        <p14:creationId xmlns:p14="http://schemas.microsoft.com/office/powerpoint/2010/main" val="90471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Terms</a:t>
            </a:r>
          </a:p>
        </p:txBody>
      </p:sp>
      <p:sp>
        <p:nvSpPr>
          <p:cNvPr id="3" name="Content Placeholder 2"/>
          <p:cNvSpPr>
            <a:spLocks noGrp="1"/>
          </p:cNvSpPr>
          <p:nvPr>
            <p:ph idx="1"/>
          </p:nvPr>
        </p:nvSpPr>
        <p:spPr>
          <a:xfrm>
            <a:off x="838200" y="1421104"/>
            <a:ext cx="10612582" cy="4926010"/>
          </a:xfrm>
        </p:spPr>
        <p:txBody>
          <a:bodyPr/>
          <a:lstStyle/>
          <a:p>
            <a:pPr marL="0" indent="0">
              <a:spcBef>
                <a:spcPts val="600"/>
              </a:spcBef>
              <a:spcAft>
                <a:spcPts val="1200"/>
              </a:spcAft>
              <a:buNone/>
            </a:pPr>
            <a:r>
              <a:rPr lang="en-US" dirty="0">
                <a:solidFill>
                  <a:srgbClr val="FF0000"/>
                </a:solidFill>
              </a:rPr>
              <a:t>Attributes</a:t>
            </a:r>
            <a:r>
              <a:rPr lang="en-US" dirty="0"/>
              <a:t> – provide additional information about the tag:</a:t>
            </a:r>
          </a:p>
          <a:p>
            <a:pPr marL="457200" lvl="1" indent="0">
              <a:spcBef>
                <a:spcPts val="600"/>
              </a:spcBef>
              <a:spcAft>
                <a:spcPts val="1200"/>
              </a:spcAft>
              <a:buNone/>
            </a:pPr>
            <a:r>
              <a:rPr lang="en-US" dirty="0"/>
              <a:t>&lt;a </a:t>
            </a:r>
            <a:r>
              <a:rPr lang="en-US" dirty="0" err="1">
                <a:solidFill>
                  <a:srgbClr val="FF0000"/>
                </a:solidFill>
              </a:rPr>
              <a:t>href</a:t>
            </a:r>
            <a:r>
              <a:rPr lang="en-US" dirty="0">
                <a:solidFill>
                  <a:srgbClr val="FF0000"/>
                </a:solidFill>
              </a:rPr>
              <a:t>=“http://www.cs.etsu.edu”</a:t>
            </a:r>
            <a:r>
              <a:rPr lang="en-US" dirty="0"/>
              <a:t>&gt;</a:t>
            </a:r>
            <a:r>
              <a:rPr lang="en-US" dirty="0" err="1"/>
              <a:t>Dept</a:t>
            </a:r>
            <a:r>
              <a:rPr lang="en-US" dirty="0"/>
              <a:t> of Computing&lt;/a&gt;</a:t>
            </a:r>
          </a:p>
          <a:p>
            <a:pPr marL="0" indent="0">
              <a:spcBef>
                <a:spcPts val="600"/>
              </a:spcBef>
              <a:spcAft>
                <a:spcPts val="1200"/>
              </a:spcAft>
              <a:buNone/>
            </a:pPr>
            <a:r>
              <a:rPr lang="en-US" dirty="0">
                <a:solidFill>
                  <a:srgbClr val="FF0000"/>
                </a:solidFill>
              </a:rPr>
              <a:t>Tags </a:t>
            </a:r>
            <a:r>
              <a:rPr lang="en-US" dirty="0"/>
              <a:t>– define the structure of the document:</a:t>
            </a:r>
          </a:p>
          <a:p>
            <a:pPr marL="457200" lvl="1" indent="0">
              <a:spcBef>
                <a:spcPts val="600"/>
              </a:spcBef>
              <a:spcAft>
                <a:spcPts val="1200"/>
              </a:spcAft>
              <a:buNone/>
            </a:pPr>
            <a:r>
              <a:rPr lang="en-US" dirty="0">
                <a:solidFill>
                  <a:srgbClr val="FF0000"/>
                </a:solidFill>
              </a:rPr>
              <a:t>&lt;a </a:t>
            </a:r>
            <a:r>
              <a:rPr lang="en-US" dirty="0" err="1"/>
              <a:t>href</a:t>
            </a:r>
            <a:r>
              <a:rPr lang="en-US" dirty="0"/>
              <a:t>=“http://www.cs.etsu.edu”</a:t>
            </a:r>
            <a:r>
              <a:rPr lang="en-US" dirty="0">
                <a:solidFill>
                  <a:srgbClr val="FF0000"/>
                </a:solidFill>
              </a:rPr>
              <a:t>&gt;</a:t>
            </a:r>
            <a:r>
              <a:rPr lang="en-US" dirty="0" err="1"/>
              <a:t>Dept</a:t>
            </a:r>
            <a:r>
              <a:rPr lang="en-US" dirty="0"/>
              <a:t> of Computing</a:t>
            </a:r>
            <a:r>
              <a:rPr lang="en-US" dirty="0">
                <a:solidFill>
                  <a:srgbClr val="FF0000"/>
                </a:solidFill>
              </a:rPr>
              <a:t>&lt;/a&gt;</a:t>
            </a:r>
          </a:p>
          <a:p>
            <a:pPr marL="0" indent="0">
              <a:spcBef>
                <a:spcPts val="600"/>
              </a:spcBef>
              <a:spcAft>
                <a:spcPts val="1200"/>
              </a:spcAft>
              <a:buNone/>
            </a:pPr>
            <a:r>
              <a:rPr lang="en-US" dirty="0">
                <a:solidFill>
                  <a:srgbClr val="FF0000"/>
                </a:solidFill>
              </a:rPr>
              <a:t>Elements </a:t>
            </a:r>
            <a:r>
              <a:rPr lang="en-US" dirty="0"/>
              <a:t>– includes everything from the opening tag to the closing tag:</a:t>
            </a:r>
          </a:p>
          <a:p>
            <a:pPr marL="457200" lvl="1" indent="0">
              <a:spcBef>
                <a:spcPts val="600"/>
              </a:spcBef>
              <a:spcAft>
                <a:spcPts val="1200"/>
              </a:spcAft>
              <a:buNone/>
            </a:pPr>
            <a:r>
              <a:rPr lang="en-US" dirty="0">
                <a:solidFill>
                  <a:srgbClr val="FF0000"/>
                </a:solidFill>
              </a:rPr>
              <a:t>&lt;a </a:t>
            </a:r>
            <a:r>
              <a:rPr lang="en-US" dirty="0" err="1">
                <a:solidFill>
                  <a:srgbClr val="FF0000"/>
                </a:solidFill>
              </a:rPr>
              <a:t>href</a:t>
            </a:r>
            <a:r>
              <a:rPr lang="en-US" dirty="0">
                <a:solidFill>
                  <a:srgbClr val="FF0000"/>
                </a:solidFill>
              </a:rPr>
              <a:t>=“http://www.cs.etsu.edu”&gt;</a:t>
            </a:r>
            <a:r>
              <a:rPr lang="en-US" dirty="0" err="1">
                <a:solidFill>
                  <a:srgbClr val="FF0000"/>
                </a:solidFill>
              </a:rPr>
              <a:t>Dept</a:t>
            </a:r>
            <a:r>
              <a:rPr lang="en-US" dirty="0">
                <a:solidFill>
                  <a:srgbClr val="FF0000"/>
                </a:solidFill>
              </a:rPr>
              <a:t> of Computing&lt;/a&gt;</a:t>
            </a:r>
          </a:p>
        </p:txBody>
      </p:sp>
    </p:spTree>
    <p:extLst>
      <p:ext uri="{BB962C8B-B14F-4D97-AF65-F5344CB8AC3E}">
        <p14:creationId xmlns:p14="http://schemas.microsoft.com/office/powerpoint/2010/main" val="179655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DA1F-6EA3-4343-87B7-8C108F0E0591}"/>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50D9CF8E-388E-4269-89C4-A7D331113AFD}"/>
              </a:ext>
            </a:extLst>
          </p:cNvPr>
          <p:cNvSpPr>
            <a:spLocks noGrp="1"/>
          </p:cNvSpPr>
          <p:nvPr>
            <p:ph idx="1"/>
          </p:nvPr>
        </p:nvSpPr>
        <p:spPr/>
        <p:txBody>
          <a:bodyPr/>
          <a:lstStyle/>
          <a:p>
            <a:pPr marL="0" indent="0">
              <a:buNone/>
            </a:pPr>
            <a:r>
              <a:rPr lang="en-US" dirty="0"/>
              <a:t>1. What information is contained in an HTML document’s &lt;head&gt; section?</a:t>
            </a:r>
          </a:p>
          <a:p>
            <a:pPr marL="514350" indent="-514350">
              <a:buFont typeface="+mj-lt"/>
              <a:buAutoNum type="alphaUcPeriod"/>
            </a:pPr>
            <a:r>
              <a:rPr lang="en-US" dirty="0"/>
              <a:t>Meta information</a:t>
            </a:r>
          </a:p>
          <a:p>
            <a:pPr marL="514350" indent="-514350">
              <a:buFont typeface="+mj-lt"/>
              <a:buAutoNum type="alphaUcPeriod"/>
            </a:pPr>
            <a:r>
              <a:rPr lang="en-US" dirty="0"/>
              <a:t>Comments</a:t>
            </a:r>
          </a:p>
          <a:p>
            <a:pPr marL="514350" indent="-514350">
              <a:buFont typeface="+mj-lt"/>
              <a:buAutoNum type="alphaUcPeriod"/>
            </a:pPr>
            <a:r>
              <a:rPr lang="en-US" dirty="0"/>
              <a:t>Links to external resources</a:t>
            </a:r>
          </a:p>
          <a:p>
            <a:pPr marL="514350" indent="-514350">
              <a:buFont typeface="+mj-lt"/>
              <a:buAutoNum type="alphaUcPeriod"/>
            </a:pPr>
            <a:r>
              <a:rPr lang="en-US" dirty="0"/>
              <a:t>Title</a:t>
            </a:r>
          </a:p>
          <a:p>
            <a:pPr marL="514350" indent="-514350">
              <a:buFont typeface="+mj-lt"/>
              <a:buAutoNum type="alphaUcPeriod"/>
            </a:pPr>
            <a:r>
              <a:rPr lang="en-US" dirty="0"/>
              <a:t>All of the above</a:t>
            </a:r>
          </a:p>
          <a:p>
            <a:pPr marL="514350" indent="-514350">
              <a:buFont typeface="+mj-lt"/>
              <a:buAutoNum type="alphaUcPeriod"/>
            </a:pPr>
            <a:endParaRPr lang="en-US" dirty="0"/>
          </a:p>
        </p:txBody>
      </p:sp>
    </p:spTree>
    <p:extLst>
      <p:ext uri="{BB962C8B-B14F-4D97-AF65-F5344CB8AC3E}">
        <p14:creationId xmlns:p14="http://schemas.microsoft.com/office/powerpoint/2010/main" val="187072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DA1F-6EA3-4343-87B7-8C108F0E0591}"/>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50D9CF8E-388E-4269-89C4-A7D331113AFD}"/>
              </a:ext>
            </a:extLst>
          </p:cNvPr>
          <p:cNvSpPr>
            <a:spLocks noGrp="1"/>
          </p:cNvSpPr>
          <p:nvPr>
            <p:ph idx="1"/>
          </p:nvPr>
        </p:nvSpPr>
        <p:spPr/>
        <p:txBody>
          <a:bodyPr/>
          <a:lstStyle/>
          <a:p>
            <a:pPr marL="0" indent="0">
              <a:buNone/>
            </a:pPr>
            <a:r>
              <a:rPr lang="en-US" dirty="0"/>
              <a:t>2. What is the name of the editor we’ll be using for this class?</a:t>
            </a:r>
          </a:p>
          <a:p>
            <a:pPr marL="514350" indent="-514350">
              <a:buFont typeface="+mj-lt"/>
              <a:buAutoNum type="alphaUcPeriod"/>
            </a:pPr>
            <a:r>
              <a:rPr lang="en-US" dirty="0"/>
              <a:t>Notepad++</a:t>
            </a:r>
          </a:p>
          <a:p>
            <a:pPr marL="514350" indent="-514350">
              <a:buFont typeface="+mj-lt"/>
              <a:buAutoNum type="alphaUcPeriod"/>
            </a:pPr>
            <a:r>
              <a:rPr lang="en-US" dirty="0"/>
              <a:t>Brackets</a:t>
            </a:r>
          </a:p>
          <a:p>
            <a:pPr marL="514350" indent="-514350">
              <a:buFont typeface="+mj-lt"/>
              <a:buAutoNum type="alphaUcPeriod"/>
            </a:pPr>
            <a:r>
              <a:rPr lang="en-US" dirty="0"/>
              <a:t>Sublime</a:t>
            </a:r>
          </a:p>
          <a:p>
            <a:pPr marL="514350" indent="-514350">
              <a:buFont typeface="+mj-lt"/>
              <a:buAutoNum type="alphaUcPeriod"/>
            </a:pPr>
            <a:r>
              <a:rPr lang="en-US" dirty="0"/>
              <a:t>Vim</a:t>
            </a:r>
          </a:p>
          <a:p>
            <a:pPr marL="514350" indent="-514350">
              <a:buFont typeface="+mj-lt"/>
              <a:buAutoNum type="alphaUcPeriod"/>
            </a:pPr>
            <a:r>
              <a:rPr lang="en-US" dirty="0"/>
              <a:t>Nano</a:t>
            </a:r>
          </a:p>
          <a:p>
            <a:pPr marL="514350" indent="-514350">
              <a:buFont typeface="+mj-lt"/>
              <a:buAutoNum type="alphaUcPeriod"/>
            </a:pPr>
            <a:r>
              <a:rPr lang="en-US" dirty="0"/>
              <a:t>Visual Studio Code</a:t>
            </a:r>
          </a:p>
          <a:p>
            <a:pPr marL="514350" indent="-514350">
              <a:buFont typeface="+mj-lt"/>
              <a:buAutoNum type="alphaUcPeriod"/>
            </a:pPr>
            <a:endParaRPr lang="en-US" dirty="0"/>
          </a:p>
        </p:txBody>
      </p:sp>
    </p:spTree>
    <p:extLst>
      <p:ext uri="{BB962C8B-B14F-4D97-AF65-F5344CB8AC3E}">
        <p14:creationId xmlns:p14="http://schemas.microsoft.com/office/powerpoint/2010/main" val="79855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DA1F-6EA3-4343-87B7-8C108F0E0591}"/>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50D9CF8E-388E-4269-89C4-A7D331113AFD}"/>
              </a:ext>
            </a:extLst>
          </p:cNvPr>
          <p:cNvSpPr>
            <a:spLocks noGrp="1"/>
          </p:cNvSpPr>
          <p:nvPr>
            <p:ph idx="1"/>
          </p:nvPr>
        </p:nvSpPr>
        <p:spPr/>
        <p:txBody>
          <a:bodyPr/>
          <a:lstStyle/>
          <a:p>
            <a:pPr marL="0" indent="0">
              <a:buNone/>
            </a:pPr>
            <a:r>
              <a:rPr lang="en-US" dirty="0"/>
              <a:t>3. Which Operating System will we be interacting with this semester?</a:t>
            </a:r>
          </a:p>
          <a:p>
            <a:pPr marL="514350" indent="-514350">
              <a:buFont typeface="+mj-lt"/>
              <a:buAutoNum type="alphaUcPeriod"/>
            </a:pPr>
            <a:r>
              <a:rPr lang="en-US" dirty="0"/>
              <a:t>Mac OS</a:t>
            </a:r>
          </a:p>
          <a:p>
            <a:pPr marL="514350" indent="-514350">
              <a:buFont typeface="+mj-lt"/>
              <a:buAutoNum type="alphaUcPeriod"/>
            </a:pPr>
            <a:r>
              <a:rPr lang="en-US" dirty="0"/>
              <a:t>Windows</a:t>
            </a:r>
          </a:p>
          <a:p>
            <a:pPr marL="514350" indent="-514350">
              <a:buFont typeface="+mj-lt"/>
              <a:buAutoNum type="alphaUcPeriod"/>
            </a:pPr>
            <a:r>
              <a:rPr lang="en-US" dirty="0"/>
              <a:t>OS/2</a:t>
            </a:r>
          </a:p>
          <a:p>
            <a:pPr marL="514350" indent="-514350">
              <a:buFont typeface="+mj-lt"/>
              <a:buAutoNum type="alphaUcPeriod"/>
            </a:pPr>
            <a:r>
              <a:rPr lang="en-US" dirty="0"/>
              <a:t>MINIX</a:t>
            </a:r>
          </a:p>
          <a:p>
            <a:pPr marL="514350" indent="-514350">
              <a:buFont typeface="+mj-lt"/>
              <a:buAutoNum type="alphaUcPeriod"/>
            </a:pPr>
            <a:r>
              <a:rPr lang="en-US" dirty="0"/>
              <a:t>Linux</a:t>
            </a:r>
          </a:p>
          <a:p>
            <a:pPr marL="514350" indent="-514350">
              <a:buFont typeface="+mj-lt"/>
              <a:buAutoNum type="alphaUcPeriod"/>
            </a:pPr>
            <a:r>
              <a:rPr lang="en-US" dirty="0"/>
              <a:t>B and E above</a:t>
            </a:r>
          </a:p>
          <a:p>
            <a:pPr marL="514350" indent="-514350">
              <a:buFont typeface="+mj-lt"/>
              <a:buAutoNum type="alphaUcPeriod"/>
            </a:pPr>
            <a:r>
              <a:rPr lang="en-US" dirty="0"/>
              <a:t>A and B above</a:t>
            </a:r>
          </a:p>
          <a:p>
            <a:pPr marL="514350" indent="-514350">
              <a:buFont typeface="+mj-lt"/>
              <a:buAutoNum type="alphaUcPeriod"/>
            </a:pPr>
            <a:endParaRPr lang="en-US" dirty="0"/>
          </a:p>
        </p:txBody>
      </p:sp>
    </p:spTree>
    <p:extLst>
      <p:ext uri="{BB962C8B-B14F-4D97-AF65-F5344CB8AC3E}">
        <p14:creationId xmlns:p14="http://schemas.microsoft.com/office/powerpoint/2010/main" val="31412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DA1F-6EA3-4343-87B7-8C108F0E0591}"/>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50D9CF8E-388E-4269-89C4-A7D331113AFD}"/>
              </a:ext>
            </a:extLst>
          </p:cNvPr>
          <p:cNvSpPr>
            <a:spLocks noGrp="1"/>
          </p:cNvSpPr>
          <p:nvPr>
            <p:ph idx="1"/>
          </p:nvPr>
        </p:nvSpPr>
        <p:spPr/>
        <p:txBody>
          <a:bodyPr>
            <a:normAutofit/>
          </a:bodyPr>
          <a:lstStyle/>
          <a:p>
            <a:pPr marL="0" indent="0">
              <a:buNone/>
            </a:pPr>
            <a:r>
              <a:rPr lang="en-US" dirty="0"/>
              <a:t>4. Why is it important to use lower-case letters (only) in file &amp; folder names?</a:t>
            </a:r>
          </a:p>
          <a:p>
            <a:pPr marL="514350" indent="-514350">
              <a:buFont typeface="+mj-lt"/>
              <a:buAutoNum type="alphaUcPeriod"/>
            </a:pPr>
            <a:r>
              <a:rPr lang="en-US" dirty="0"/>
              <a:t>Windows is case sensitive</a:t>
            </a:r>
          </a:p>
          <a:p>
            <a:pPr marL="514350" indent="-514350">
              <a:buFont typeface="+mj-lt"/>
              <a:buAutoNum type="alphaUcPeriod"/>
            </a:pPr>
            <a:r>
              <a:rPr lang="en-US" dirty="0"/>
              <a:t>Linux is case sensitive</a:t>
            </a:r>
          </a:p>
          <a:p>
            <a:pPr marL="514350" indent="-514350">
              <a:buFont typeface="+mj-lt"/>
              <a:buAutoNum type="alphaUcPeriod"/>
            </a:pPr>
            <a:r>
              <a:rPr lang="en-US" dirty="0"/>
              <a:t>Mac OS is case sensitive</a:t>
            </a:r>
          </a:p>
          <a:p>
            <a:pPr marL="514350" indent="-514350">
              <a:buFont typeface="+mj-lt"/>
              <a:buAutoNum type="alphaUcPeriod"/>
            </a:pPr>
            <a:r>
              <a:rPr lang="en-US" dirty="0"/>
              <a:t>It isn’t important. Don’t worry about it</a:t>
            </a:r>
          </a:p>
          <a:p>
            <a:pPr marL="514350" indent="-514350">
              <a:buFont typeface="+mj-lt"/>
              <a:buAutoNum type="alphaUcPeriod"/>
            </a:pPr>
            <a:endParaRPr lang="en-US" dirty="0"/>
          </a:p>
        </p:txBody>
      </p:sp>
    </p:spTree>
    <p:extLst>
      <p:ext uri="{BB962C8B-B14F-4D97-AF65-F5344CB8AC3E}">
        <p14:creationId xmlns:p14="http://schemas.microsoft.com/office/powerpoint/2010/main" val="316134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DA1F-6EA3-4343-87B7-8C108F0E0591}"/>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50D9CF8E-388E-4269-89C4-A7D331113AFD}"/>
              </a:ext>
            </a:extLst>
          </p:cNvPr>
          <p:cNvSpPr>
            <a:spLocks noGrp="1"/>
          </p:cNvSpPr>
          <p:nvPr>
            <p:ph idx="1"/>
          </p:nvPr>
        </p:nvSpPr>
        <p:spPr/>
        <p:txBody>
          <a:bodyPr>
            <a:normAutofit/>
          </a:bodyPr>
          <a:lstStyle/>
          <a:p>
            <a:pPr marL="0" indent="0">
              <a:buNone/>
            </a:pPr>
            <a:r>
              <a:rPr lang="en-US" dirty="0"/>
              <a:t>5. HTML documents have to be compiled before they can be viewed</a:t>
            </a:r>
          </a:p>
          <a:p>
            <a:pPr marL="514350" indent="-514350">
              <a:buFont typeface="+mj-lt"/>
              <a:buAutoNum type="alphaUcPeriod"/>
            </a:pPr>
            <a:r>
              <a:rPr lang="en-US" dirty="0"/>
              <a:t>True</a:t>
            </a:r>
          </a:p>
          <a:p>
            <a:pPr marL="514350" indent="-514350">
              <a:buFont typeface="+mj-lt"/>
              <a:buAutoNum type="alphaUcPeriod"/>
            </a:pPr>
            <a:r>
              <a:rPr lang="en-US" dirty="0"/>
              <a:t>False</a:t>
            </a:r>
          </a:p>
          <a:p>
            <a:pPr marL="514350" indent="-514350">
              <a:buFont typeface="+mj-lt"/>
              <a:buAutoNum type="alphaUcPeriod"/>
            </a:pPr>
            <a:endParaRPr lang="en-US" dirty="0"/>
          </a:p>
        </p:txBody>
      </p:sp>
    </p:spTree>
    <p:extLst>
      <p:ext uri="{BB962C8B-B14F-4D97-AF65-F5344CB8AC3E}">
        <p14:creationId xmlns:p14="http://schemas.microsoft.com/office/powerpoint/2010/main" val="404218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r>
              <a:rPr lang="en-US" dirty="0"/>
              <a:t>To view a page</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a:xfrm>
            <a:off x="838200" y="1825625"/>
            <a:ext cx="9960980" cy="4351338"/>
          </a:xfrm>
        </p:spPr>
        <p:txBody>
          <a:bodyPr>
            <a:normAutofit/>
          </a:bodyPr>
          <a:lstStyle/>
          <a:p>
            <a:pPr marL="0" indent="0">
              <a:spcBef>
                <a:spcPts val="600"/>
              </a:spcBef>
              <a:spcAft>
                <a:spcPts val="1200"/>
              </a:spcAft>
              <a:buNone/>
            </a:pPr>
            <a:r>
              <a:rPr lang="en-US" dirty="0"/>
              <a:t>We’ll need a browser</a:t>
            </a:r>
          </a:p>
          <a:p>
            <a:pPr marL="0" indent="0">
              <a:spcBef>
                <a:spcPts val="600"/>
              </a:spcBef>
              <a:spcAft>
                <a:spcPts val="1200"/>
              </a:spcAft>
              <a:buNone/>
            </a:pPr>
            <a:r>
              <a:rPr lang="en-US" dirty="0"/>
              <a:t>As you know, a web browser is an </a:t>
            </a:r>
            <a:br>
              <a:rPr lang="en-US" dirty="0"/>
            </a:br>
            <a:r>
              <a:rPr lang="en-US" dirty="0"/>
              <a:t>application used to, well, browse the web</a:t>
            </a:r>
          </a:p>
          <a:p>
            <a:pPr marL="0" indent="0">
              <a:spcBef>
                <a:spcPts val="600"/>
              </a:spcBef>
              <a:spcAft>
                <a:spcPts val="1200"/>
              </a:spcAft>
              <a:buNone/>
            </a:pPr>
            <a:r>
              <a:rPr lang="en-US" dirty="0"/>
              <a:t>There are many flavors</a:t>
            </a:r>
          </a:p>
          <a:p>
            <a:pPr marL="0" indent="0">
              <a:spcBef>
                <a:spcPts val="600"/>
              </a:spcBef>
              <a:spcAft>
                <a:spcPts val="1200"/>
              </a:spcAft>
              <a:buNone/>
            </a:pPr>
            <a:r>
              <a:rPr lang="en-US" dirty="0"/>
              <a:t>You're likely most familiar with Internet Explorer - </a:t>
            </a:r>
            <a:r>
              <a:rPr lang="en-US" dirty="0" err="1"/>
              <a:t>Ewwwwww</a:t>
            </a:r>
            <a:r>
              <a:rPr lang="en-US" dirty="0"/>
              <a:t>! </a:t>
            </a:r>
          </a:p>
          <a:p>
            <a:pPr marL="0" indent="0">
              <a:spcBef>
                <a:spcPts val="600"/>
              </a:spcBef>
              <a:spcAft>
                <a:spcPts val="1200"/>
              </a:spcAft>
              <a:buNone/>
            </a:pPr>
            <a:r>
              <a:rPr lang="en-US" dirty="0"/>
              <a:t>All of the development for this site was done using Google Chrome </a:t>
            </a:r>
          </a:p>
          <a:p>
            <a:pPr marL="0" indent="0">
              <a:spcBef>
                <a:spcPts val="600"/>
              </a:spcBef>
              <a:spcAft>
                <a:spcPts val="1200"/>
              </a:spcAft>
              <a:buNone/>
            </a:pPr>
            <a:r>
              <a:rPr lang="en-US" dirty="0"/>
              <a:t>Much of it was tested with Firefox as well </a:t>
            </a:r>
          </a:p>
        </p:txBody>
      </p:sp>
      <p:pic>
        <p:nvPicPr>
          <p:cNvPr id="5" name="Picture 4" descr="A picture containing clipart&#10;&#10;Description automatically generated">
            <a:extLst>
              <a:ext uri="{FF2B5EF4-FFF2-40B4-BE49-F238E27FC236}">
                <a16:creationId xmlns:a16="http://schemas.microsoft.com/office/drawing/2014/main" id="{E207BC2C-C533-4A4D-AC59-50736CDAA9EF}"/>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438" t="7342" r="51646" b="1713"/>
          <a:stretch/>
        </p:blipFill>
        <p:spPr>
          <a:xfrm>
            <a:off x="6783402" y="5225356"/>
            <a:ext cx="492828" cy="548640"/>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6C6DE2CA-89E1-48B6-B5E9-A10B42390DA7}"/>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1955" t="8276" r="4871"/>
          <a:stretch/>
        </p:blipFill>
        <p:spPr>
          <a:xfrm>
            <a:off x="9890554" y="4001294"/>
            <a:ext cx="480396" cy="548640"/>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513666F0-98FB-4822-8F96-B6D05DC7B7B8}"/>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438" t="7342" r="51646" b="1713"/>
          <a:stretch/>
        </p:blipFill>
        <p:spPr>
          <a:xfrm>
            <a:off x="10407421" y="4608007"/>
            <a:ext cx="492828" cy="548640"/>
          </a:xfrm>
          <a:prstGeom prst="rect">
            <a:avLst/>
          </a:prstGeom>
        </p:spPr>
      </p:pic>
      <p:pic>
        <p:nvPicPr>
          <p:cNvPr id="3074" name="Picture 2" descr="browsers">
            <a:extLst>
              <a:ext uri="{FF2B5EF4-FFF2-40B4-BE49-F238E27FC236}">
                <a16:creationId xmlns:a16="http://schemas.microsoft.com/office/drawing/2014/main" id="{1D9C3EB2-939C-4119-808B-9C41EF77BF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4195" y="-1"/>
            <a:ext cx="5560921" cy="3587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37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DA1F-6EA3-4343-87B7-8C108F0E0591}"/>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50D9CF8E-388E-4269-89C4-A7D331113AFD}"/>
              </a:ext>
            </a:extLst>
          </p:cNvPr>
          <p:cNvSpPr>
            <a:spLocks noGrp="1"/>
          </p:cNvSpPr>
          <p:nvPr>
            <p:ph idx="1"/>
          </p:nvPr>
        </p:nvSpPr>
        <p:spPr/>
        <p:txBody>
          <a:bodyPr>
            <a:normAutofit/>
          </a:bodyPr>
          <a:lstStyle/>
          <a:p>
            <a:pPr marL="0" indent="0">
              <a:buNone/>
            </a:pPr>
            <a:r>
              <a:rPr lang="en-US" dirty="0"/>
              <a:t>6. What is the current “official” version of HTML?</a:t>
            </a:r>
          </a:p>
          <a:p>
            <a:pPr marL="514350" indent="-514350">
              <a:buFont typeface="+mj-lt"/>
              <a:buAutoNum type="alphaUcPeriod"/>
            </a:pPr>
            <a:r>
              <a:rPr lang="en-US" dirty="0"/>
              <a:t>1</a:t>
            </a:r>
          </a:p>
          <a:p>
            <a:pPr marL="514350" indent="-514350">
              <a:buFont typeface="+mj-lt"/>
              <a:buAutoNum type="alphaUcPeriod"/>
            </a:pPr>
            <a:r>
              <a:rPr lang="en-US" dirty="0"/>
              <a:t>2</a:t>
            </a:r>
          </a:p>
          <a:p>
            <a:pPr marL="514350" indent="-514350">
              <a:buFont typeface="+mj-lt"/>
              <a:buAutoNum type="alphaUcPeriod"/>
            </a:pPr>
            <a:r>
              <a:rPr lang="en-US" dirty="0"/>
              <a:t>4</a:t>
            </a:r>
          </a:p>
          <a:p>
            <a:pPr marL="514350" indent="-514350">
              <a:buFont typeface="+mj-lt"/>
              <a:buAutoNum type="alphaUcPeriod"/>
            </a:pPr>
            <a:r>
              <a:rPr lang="en-US" dirty="0"/>
              <a:t>5</a:t>
            </a:r>
          </a:p>
          <a:p>
            <a:pPr marL="514350" indent="-514350">
              <a:buFont typeface="+mj-lt"/>
              <a:buAutoNum type="alphaUcPeriod"/>
            </a:pPr>
            <a:r>
              <a:rPr lang="en-US" dirty="0"/>
              <a:t>XHTML</a:t>
            </a:r>
          </a:p>
          <a:p>
            <a:pPr marL="514350" indent="-514350">
              <a:buFont typeface="+mj-lt"/>
              <a:buAutoNum type="alphaUcPeriod"/>
            </a:pPr>
            <a:endParaRPr lang="en-US" dirty="0"/>
          </a:p>
        </p:txBody>
      </p:sp>
    </p:spTree>
    <p:extLst>
      <p:ext uri="{BB962C8B-B14F-4D97-AF65-F5344CB8AC3E}">
        <p14:creationId xmlns:p14="http://schemas.microsoft.com/office/powerpoint/2010/main" val="297158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DA1F-6EA3-4343-87B7-8C108F0E0591}"/>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50D9CF8E-388E-4269-89C4-A7D331113AFD}"/>
              </a:ext>
            </a:extLst>
          </p:cNvPr>
          <p:cNvSpPr>
            <a:spLocks noGrp="1"/>
          </p:cNvSpPr>
          <p:nvPr>
            <p:ph idx="1"/>
          </p:nvPr>
        </p:nvSpPr>
        <p:spPr/>
        <p:txBody>
          <a:bodyPr>
            <a:normAutofit/>
          </a:bodyPr>
          <a:lstStyle/>
          <a:p>
            <a:pPr marL="0" indent="0">
              <a:buNone/>
            </a:pPr>
            <a:r>
              <a:rPr lang="en-US" dirty="0"/>
              <a:t>7. Which element could we use to italicize text?</a:t>
            </a:r>
          </a:p>
          <a:p>
            <a:pPr marL="514350" indent="-514350">
              <a:buFont typeface="+mj-lt"/>
              <a:buAutoNum type="alphaUcPeriod"/>
            </a:pPr>
            <a:r>
              <a:rPr lang="en-US" dirty="0"/>
              <a:t>&lt;</a:t>
            </a:r>
            <a:r>
              <a:rPr lang="en-US" dirty="0" err="1"/>
              <a:t>em</a:t>
            </a:r>
            <a:r>
              <a:rPr lang="en-US" dirty="0"/>
              <a:t>&gt;</a:t>
            </a:r>
          </a:p>
          <a:p>
            <a:pPr marL="514350" indent="-514350">
              <a:buFont typeface="+mj-lt"/>
              <a:buAutoNum type="alphaUcPeriod"/>
            </a:pPr>
            <a:r>
              <a:rPr lang="en-US" dirty="0"/>
              <a:t>&lt;it&gt;</a:t>
            </a:r>
          </a:p>
          <a:p>
            <a:pPr marL="514350" indent="-514350">
              <a:buFont typeface="+mj-lt"/>
              <a:buAutoNum type="alphaUcPeriod"/>
            </a:pPr>
            <a:r>
              <a:rPr lang="en-US" dirty="0"/>
              <a:t>&lt;</a:t>
            </a:r>
            <a:r>
              <a:rPr lang="en-US" dirty="0" err="1"/>
              <a:t>i</a:t>
            </a:r>
            <a:r>
              <a:rPr lang="en-US" dirty="0"/>
              <a:t>&gt;</a:t>
            </a:r>
          </a:p>
          <a:p>
            <a:pPr marL="514350" indent="-514350">
              <a:buFont typeface="+mj-lt"/>
              <a:buAutoNum type="alphaUcPeriod"/>
            </a:pPr>
            <a:r>
              <a:rPr lang="en-US" dirty="0"/>
              <a:t>&lt;italic&gt;</a:t>
            </a:r>
          </a:p>
          <a:p>
            <a:pPr marL="514350" indent="-514350">
              <a:buFont typeface="+mj-lt"/>
              <a:buAutoNum type="alphaUcPeriod"/>
            </a:pPr>
            <a:r>
              <a:rPr lang="en-US" dirty="0"/>
              <a:t>A &amp; C above</a:t>
            </a:r>
          </a:p>
        </p:txBody>
      </p:sp>
    </p:spTree>
    <p:extLst>
      <p:ext uri="{BB962C8B-B14F-4D97-AF65-F5344CB8AC3E}">
        <p14:creationId xmlns:p14="http://schemas.microsoft.com/office/powerpoint/2010/main" val="402028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DA1F-6EA3-4343-87B7-8C108F0E0591}"/>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50D9CF8E-388E-4269-89C4-A7D331113AFD}"/>
              </a:ext>
            </a:extLst>
          </p:cNvPr>
          <p:cNvSpPr>
            <a:spLocks noGrp="1"/>
          </p:cNvSpPr>
          <p:nvPr>
            <p:ph idx="1"/>
          </p:nvPr>
        </p:nvSpPr>
        <p:spPr/>
        <p:txBody>
          <a:bodyPr>
            <a:normAutofit/>
          </a:bodyPr>
          <a:lstStyle/>
          <a:p>
            <a:pPr marL="0" indent="0">
              <a:buNone/>
            </a:pPr>
            <a:r>
              <a:rPr lang="en-US" dirty="0"/>
              <a:t>8. In HTML, what is an </a:t>
            </a:r>
            <a:r>
              <a:rPr lang="en-US" dirty="0">
                <a:solidFill>
                  <a:srgbClr val="FF0000"/>
                </a:solidFill>
              </a:rPr>
              <a:t>attribute</a:t>
            </a:r>
            <a:r>
              <a:rPr lang="en-US" dirty="0"/>
              <a:t>?</a:t>
            </a:r>
          </a:p>
          <a:p>
            <a:pPr marL="514350" indent="-514350">
              <a:buFont typeface="+mj-lt"/>
              <a:buAutoNum type="alphaUcPeriod"/>
            </a:pPr>
            <a:r>
              <a:rPr lang="en-US" dirty="0"/>
              <a:t>Additional information about an element that is enclosed in its opening tag</a:t>
            </a:r>
          </a:p>
          <a:p>
            <a:pPr marL="514350" indent="-514350">
              <a:buFont typeface="+mj-lt"/>
              <a:buAutoNum type="alphaUcPeriod"/>
            </a:pPr>
            <a:r>
              <a:rPr lang="en-US" dirty="0" err="1"/>
              <a:t>href</a:t>
            </a:r>
            <a:endParaRPr lang="en-US" dirty="0"/>
          </a:p>
          <a:p>
            <a:pPr marL="514350" indent="-514350">
              <a:buFont typeface="+mj-lt"/>
              <a:buAutoNum type="alphaUcPeriod"/>
            </a:pPr>
            <a:r>
              <a:rPr lang="en-US" dirty="0"/>
              <a:t>May be required for the element to work</a:t>
            </a:r>
          </a:p>
          <a:p>
            <a:pPr marL="514350" indent="-514350">
              <a:buFont typeface="+mj-lt"/>
              <a:buAutoNum type="alphaUcPeriod"/>
            </a:pPr>
            <a:r>
              <a:rPr lang="en-US" dirty="0"/>
              <a:t>All of the above</a:t>
            </a:r>
          </a:p>
        </p:txBody>
      </p:sp>
    </p:spTree>
    <p:extLst>
      <p:ext uri="{BB962C8B-B14F-4D97-AF65-F5344CB8AC3E}">
        <p14:creationId xmlns:p14="http://schemas.microsoft.com/office/powerpoint/2010/main" val="321256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DA1F-6EA3-4343-87B7-8C108F0E0591}"/>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50D9CF8E-388E-4269-89C4-A7D331113AFD}"/>
              </a:ext>
            </a:extLst>
          </p:cNvPr>
          <p:cNvSpPr>
            <a:spLocks noGrp="1"/>
          </p:cNvSpPr>
          <p:nvPr>
            <p:ph idx="1"/>
          </p:nvPr>
        </p:nvSpPr>
        <p:spPr/>
        <p:txBody>
          <a:bodyPr>
            <a:normAutofit/>
          </a:bodyPr>
          <a:lstStyle/>
          <a:p>
            <a:pPr marL="0" indent="0">
              <a:buNone/>
            </a:pPr>
            <a:r>
              <a:rPr lang="en-US" dirty="0"/>
              <a:t>9. What’s the first thing (line #1) that appears in an HTML document?</a:t>
            </a:r>
          </a:p>
          <a:p>
            <a:pPr marL="514350" indent="-514350">
              <a:buFont typeface="+mj-lt"/>
              <a:buAutoNum type="alphaUcPeriod"/>
            </a:pPr>
            <a:r>
              <a:rPr lang="en-US" dirty="0"/>
              <a:t>&lt;html lang=“</a:t>
            </a:r>
            <a:r>
              <a:rPr lang="en-US" dirty="0" err="1"/>
              <a:t>en</a:t>
            </a:r>
            <a:r>
              <a:rPr lang="en-US" dirty="0"/>
              <a:t>”&gt;</a:t>
            </a:r>
          </a:p>
          <a:p>
            <a:pPr marL="514350" indent="-514350">
              <a:buFont typeface="+mj-lt"/>
              <a:buAutoNum type="alphaUcPeriod"/>
            </a:pPr>
            <a:r>
              <a:rPr lang="en-US" dirty="0"/>
              <a:t>&lt;!DOCTYPE html&gt;</a:t>
            </a:r>
          </a:p>
          <a:p>
            <a:pPr marL="514350" indent="-514350">
              <a:buFont typeface="+mj-lt"/>
              <a:buAutoNum type="alphaUcPeriod"/>
            </a:pPr>
            <a:r>
              <a:rPr lang="en-US" dirty="0"/>
              <a:t>&lt;head&gt;</a:t>
            </a:r>
          </a:p>
          <a:p>
            <a:pPr marL="514350" indent="-514350">
              <a:buFont typeface="+mj-lt"/>
              <a:buAutoNum type="alphaUcPeriod"/>
            </a:pPr>
            <a:r>
              <a:rPr lang="en-US" dirty="0"/>
              <a:t>&lt;body&gt;</a:t>
            </a:r>
          </a:p>
        </p:txBody>
      </p:sp>
    </p:spTree>
    <p:extLst>
      <p:ext uri="{BB962C8B-B14F-4D97-AF65-F5344CB8AC3E}">
        <p14:creationId xmlns:p14="http://schemas.microsoft.com/office/powerpoint/2010/main" val="115492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DA1F-6EA3-4343-87B7-8C108F0E0591}"/>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50D9CF8E-388E-4269-89C4-A7D331113AFD}"/>
              </a:ext>
            </a:extLst>
          </p:cNvPr>
          <p:cNvSpPr>
            <a:spLocks noGrp="1"/>
          </p:cNvSpPr>
          <p:nvPr>
            <p:ph idx="1"/>
          </p:nvPr>
        </p:nvSpPr>
        <p:spPr/>
        <p:txBody>
          <a:bodyPr>
            <a:normAutofit/>
          </a:bodyPr>
          <a:lstStyle/>
          <a:p>
            <a:pPr marL="0" indent="0">
              <a:buNone/>
            </a:pPr>
            <a:r>
              <a:rPr lang="en-US" dirty="0"/>
              <a:t>10. In the following screen shot, which element is &lt;title&gt;’s parent?</a:t>
            </a:r>
          </a:p>
          <a:p>
            <a:pPr marL="514350" indent="-514350">
              <a:buFont typeface="+mj-lt"/>
              <a:buAutoNum type="alphaUcPeriod"/>
            </a:pPr>
            <a:r>
              <a:rPr lang="en-US" dirty="0"/>
              <a:t>&lt;html lang=“</a:t>
            </a:r>
            <a:r>
              <a:rPr lang="en-US" dirty="0" err="1"/>
              <a:t>en</a:t>
            </a:r>
            <a:r>
              <a:rPr lang="en-US" dirty="0"/>
              <a:t>”&gt;</a:t>
            </a:r>
          </a:p>
          <a:p>
            <a:pPr marL="514350" indent="-514350">
              <a:buFont typeface="+mj-lt"/>
              <a:buAutoNum type="alphaUcPeriod"/>
            </a:pPr>
            <a:r>
              <a:rPr lang="en-US" dirty="0"/>
              <a:t>&lt;!DOCTYPE html&gt;</a:t>
            </a:r>
          </a:p>
          <a:p>
            <a:pPr marL="514350" indent="-514350">
              <a:buFont typeface="+mj-lt"/>
              <a:buAutoNum type="alphaUcPeriod"/>
            </a:pPr>
            <a:r>
              <a:rPr lang="en-US" dirty="0"/>
              <a:t>&lt;head&gt;</a:t>
            </a:r>
          </a:p>
          <a:p>
            <a:pPr marL="514350" indent="-514350">
              <a:buFont typeface="+mj-lt"/>
              <a:buAutoNum type="alphaUcPeriod"/>
            </a:pPr>
            <a:r>
              <a:rPr lang="en-US" dirty="0"/>
              <a:t>&lt;body&gt;</a:t>
            </a:r>
          </a:p>
        </p:txBody>
      </p:sp>
      <p:pic>
        <p:nvPicPr>
          <p:cNvPr id="4" name="Picture 3" descr="Text&#10;&#10;Description automatically generated">
            <a:extLst>
              <a:ext uri="{FF2B5EF4-FFF2-40B4-BE49-F238E27FC236}">
                <a16:creationId xmlns:a16="http://schemas.microsoft.com/office/drawing/2014/main" id="{EAC3F7F1-4E1E-421B-8C06-AB6A8ED23675}"/>
              </a:ext>
            </a:extLst>
          </p:cNvPr>
          <p:cNvPicPr>
            <a:picLocks noChangeAspect="1"/>
          </p:cNvPicPr>
          <p:nvPr/>
        </p:nvPicPr>
        <p:blipFill>
          <a:blip r:embed="rId2"/>
          <a:stretch>
            <a:fillRect/>
          </a:stretch>
        </p:blipFill>
        <p:spPr>
          <a:xfrm>
            <a:off x="4461686" y="2545149"/>
            <a:ext cx="7602087" cy="3399308"/>
          </a:xfrm>
          <a:prstGeom prst="rect">
            <a:avLst/>
          </a:prstGeom>
        </p:spPr>
      </p:pic>
    </p:spTree>
    <p:extLst>
      <p:ext uri="{BB962C8B-B14F-4D97-AF65-F5344CB8AC3E}">
        <p14:creationId xmlns:p14="http://schemas.microsoft.com/office/powerpoint/2010/main" val="266861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DA1F-6EA3-4343-87B7-8C108F0E0591}"/>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50D9CF8E-388E-4269-89C4-A7D331113AFD}"/>
              </a:ext>
            </a:extLst>
          </p:cNvPr>
          <p:cNvSpPr>
            <a:spLocks noGrp="1"/>
          </p:cNvSpPr>
          <p:nvPr>
            <p:ph idx="1"/>
          </p:nvPr>
        </p:nvSpPr>
        <p:spPr/>
        <p:txBody>
          <a:bodyPr>
            <a:normAutofit/>
          </a:bodyPr>
          <a:lstStyle/>
          <a:p>
            <a:pPr marL="0" indent="0">
              <a:buNone/>
            </a:pPr>
            <a:r>
              <a:rPr lang="en-US" dirty="0"/>
              <a:t>11. In HTML, what symbols do we use to denote comments?</a:t>
            </a:r>
          </a:p>
          <a:p>
            <a:pPr marL="514350" indent="-514350">
              <a:buFont typeface="+mj-lt"/>
              <a:buAutoNum type="alphaUcPeriod"/>
            </a:pPr>
            <a:r>
              <a:rPr lang="en-US" dirty="0"/>
              <a:t>//</a:t>
            </a:r>
          </a:p>
          <a:p>
            <a:pPr marL="514350" indent="-514350">
              <a:buFont typeface="+mj-lt"/>
              <a:buAutoNum type="alphaUcPeriod"/>
            </a:pPr>
            <a:r>
              <a:rPr lang="en-US" dirty="0"/>
              <a:t>/*  */</a:t>
            </a:r>
          </a:p>
          <a:p>
            <a:pPr marL="514350" indent="-514350">
              <a:buFont typeface="+mj-lt"/>
              <a:buAutoNum type="alphaUcPeriod"/>
            </a:pPr>
            <a:r>
              <a:rPr lang="en-US" dirty="0"/>
              <a:t>#</a:t>
            </a:r>
          </a:p>
          <a:p>
            <a:pPr marL="514350" indent="-514350">
              <a:buFont typeface="+mj-lt"/>
              <a:buAutoNum type="alphaUcPeriod"/>
            </a:pPr>
            <a:r>
              <a:rPr lang="en-US" dirty="0"/>
              <a:t>&lt;!--  </a:t>
            </a:r>
            <a:r>
              <a:rPr lang="en-US" dirty="0">
                <a:sym typeface="Wingdings" panose="05000000000000000000" pitchFamily="2" charset="2"/>
              </a:rPr>
              <a:t>--&gt;</a:t>
            </a:r>
            <a:endParaRPr lang="en-US" dirty="0"/>
          </a:p>
        </p:txBody>
      </p:sp>
    </p:spTree>
    <p:extLst>
      <p:ext uri="{BB962C8B-B14F-4D97-AF65-F5344CB8AC3E}">
        <p14:creationId xmlns:p14="http://schemas.microsoft.com/office/powerpoint/2010/main" val="189742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Sources</a:t>
            </a:r>
          </a:p>
        </p:txBody>
      </p:sp>
      <p:sp>
        <p:nvSpPr>
          <p:cNvPr id="6" name="Content Placeholder 5"/>
          <p:cNvSpPr>
            <a:spLocks noGrp="1"/>
          </p:cNvSpPr>
          <p:nvPr>
            <p:ph idx="1"/>
          </p:nvPr>
        </p:nvSpPr>
        <p:spPr>
          <a:xfrm>
            <a:off x="838200" y="1464400"/>
            <a:ext cx="8984674" cy="4586439"/>
          </a:xfrm>
        </p:spPr>
        <p:txBody>
          <a:bodyPr>
            <a:normAutofit/>
          </a:bodyPr>
          <a:lstStyle/>
          <a:p>
            <a:r>
              <a:rPr lang="en-US" sz="1600" dirty="0"/>
              <a:t>HTML Image, Retrieved from http://www.techiwarehouse.com/cat/25/HTML</a:t>
            </a:r>
          </a:p>
          <a:p>
            <a:r>
              <a:rPr lang="en-US" sz="1600" dirty="0"/>
              <a:t>“A history of HTML”, World Wide Web Consortium, Retrieved from http://www.w3.org/People/Raggett/book4/ch02.html</a:t>
            </a:r>
          </a:p>
          <a:p>
            <a:r>
              <a:rPr lang="en-US" sz="1600" dirty="0"/>
              <a:t>“All Standards and Drafts”, World Wide Web Consortium, Retrieved from http://www.w3.org/TR/#tr_HTML</a:t>
            </a:r>
          </a:p>
          <a:p>
            <a:r>
              <a:rPr lang="en-US" sz="1600" dirty="0"/>
              <a:t>“HTML Element”, W3Schools, Retrieved From http://www.w3schools.com/html/html_elements.asp</a:t>
            </a:r>
          </a:p>
          <a:p>
            <a:r>
              <a:rPr lang="en-US" sz="1600" dirty="0"/>
              <a:t>“W3schools.com – the world’s largest web development site”, W3Schools, Retrieved from http://www.w3schools.com/</a:t>
            </a:r>
          </a:p>
          <a:p>
            <a:pPr marL="0" indent="0">
              <a:buNone/>
            </a:pPr>
            <a:endParaRPr lang="en-US" sz="1400" dirty="0"/>
          </a:p>
        </p:txBody>
      </p:sp>
    </p:spTree>
    <p:extLst>
      <p:ext uri="{BB962C8B-B14F-4D97-AF65-F5344CB8AC3E}">
        <p14:creationId xmlns:p14="http://schemas.microsoft.com/office/powerpoint/2010/main" val="223346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68"/>
            <a:ext cx="10515600" cy="701675"/>
          </a:xfrm>
        </p:spPr>
        <p:txBody>
          <a:bodyPr/>
          <a:lstStyle/>
          <a:p>
            <a:r>
              <a:rPr lang="en-US" dirty="0"/>
              <a:t>Copyrights</a:t>
            </a:r>
          </a:p>
        </p:txBody>
      </p:sp>
      <p:sp>
        <p:nvSpPr>
          <p:cNvPr id="3" name="Content Placeholder 2"/>
          <p:cNvSpPr>
            <a:spLocks noGrp="1"/>
          </p:cNvSpPr>
          <p:nvPr>
            <p:ph sz="quarter" idx="1"/>
          </p:nvPr>
        </p:nvSpPr>
        <p:spPr>
          <a:xfrm>
            <a:off x="179942" y="2038120"/>
            <a:ext cx="11832115" cy="3371161"/>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a:t>
            </a:r>
            <a:r>
              <a:rPr lang="en-GB" sz="1100" dirty="0" err="1"/>
              <a:t>i</a:t>
            </a:r>
            <a:r>
              <a:rPr lang="en-GB" sz="1100" dirty="0"/>
              <a:t>, System i5, System p, System p5, System x, System z, System z10, System z9, z10, z9, </a:t>
            </a:r>
            <a:r>
              <a:rPr lang="en-GB" sz="1100" dirty="0" err="1"/>
              <a:t>iSeries</a:t>
            </a:r>
            <a:r>
              <a:rPr lang="en-GB" sz="1100" dirty="0"/>
              <a:t>, </a:t>
            </a:r>
            <a:r>
              <a:rPr lang="en-GB" sz="1100" dirty="0" err="1"/>
              <a:t>pSeries</a:t>
            </a:r>
            <a:r>
              <a:rPr lang="en-GB" sz="1100" dirty="0"/>
              <a:t>, </a:t>
            </a:r>
            <a:r>
              <a:rPr lang="en-GB" sz="1100" dirty="0" err="1"/>
              <a:t>xSeries</a:t>
            </a:r>
            <a:r>
              <a:rPr lang="en-GB" sz="1100" dirty="0"/>
              <a:t>, </a:t>
            </a:r>
            <a:r>
              <a:rPr lang="en-GB" sz="1100" dirty="0" err="1"/>
              <a:t>zSeries</a:t>
            </a:r>
            <a:r>
              <a:rPr lang="en-GB" sz="1100" dirty="0"/>
              <a:t>, </a:t>
            </a:r>
            <a:r>
              <a:rPr lang="en-GB" sz="1100" dirty="0" err="1"/>
              <a:t>eServer</a:t>
            </a:r>
            <a:r>
              <a:rPr lang="en-GB" sz="1100" dirty="0"/>
              <a:t>, z/VM, z/OS, i5/OS, S/390, OS/390, OS/400, AS/400, S/390 Parallel Enterprise Server, </a:t>
            </a:r>
            <a:r>
              <a:rPr lang="en-GB" sz="1100" dirty="0" err="1"/>
              <a:t>PowerVM</a:t>
            </a:r>
            <a:r>
              <a:rPr lang="en-GB" sz="1100" dirty="0"/>
              <a:t>, Power Architecture, POWER6+, POWER6, POWER5+, POWER5, POWER, </a:t>
            </a:r>
            <a:r>
              <a:rPr lang="en-GB" sz="1100" dirty="0" err="1"/>
              <a:t>OpenPower</a:t>
            </a:r>
            <a:r>
              <a:rPr lang="en-GB" sz="1100" dirty="0"/>
              <a:t>, PowerPC, </a:t>
            </a:r>
            <a:r>
              <a:rPr lang="en-GB" sz="1100" dirty="0" err="1"/>
              <a:t>BatchPipes</a:t>
            </a:r>
            <a:r>
              <a:rPr lang="en-GB" sz="1100" dirty="0"/>
              <a:t>, </a:t>
            </a:r>
            <a:r>
              <a:rPr lang="en-GB" sz="1100" dirty="0" err="1"/>
              <a:t>BladeCenter</a:t>
            </a:r>
            <a:r>
              <a:rPr lang="en-GB" sz="1100" dirty="0"/>
              <a:t>, System Storage, GPFS, HACMP, RETAIN, DB2 Connect, RACF, Redbooks, OS/2, Parallel </a:t>
            </a:r>
            <a:r>
              <a:rPr lang="en-GB" sz="1100" dirty="0" err="1"/>
              <a:t>Sysplex</a:t>
            </a:r>
            <a:r>
              <a:rPr lang="en-GB" sz="1100" dirty="0"/>
              <a:t>, MVS/ESA, AIX, Intelligent Miner, </a:t>
            </a:r>
            <a:r>
              <a:rPr lang="en-GB" sz="1100" dirty="0" err="1"/>
              <a:t>WebSphere</a:t>
            </a:r>
            <a:r>
              <a:rPr lang="en-GB" sz="1100" dirty="0"/>
              <a:t>, </a:t>
            </a:r>
            <a:r>
              <a:rPr lang="en-GB" sz="1100" dirty="0" err="1"/>
              <a:t>Netfinity</a:t>
            </a:r>
            <a:r>
              <a:rPr lang="en-GB" sz="1100" dirty="0"/>
              <a:t>, Tivoli and Informix are trademarks or registered trademarks of IBM Corporation.</a:t>
            </a:r>
            <a:endParaRPr lang="de-DE" sz="1100" dirty="0"/>
          </a:p>
          <a:p>
            <a:pPr marL="0" indent="0">
              <a:spcBef>
                <a:spcPct val="50000"/>
              </a:spcBef>
            </a:pPr>
            <a:r>
              <a:rPr lang="en-GB" sz="1100" dirty="0"/>
              <a:t>Linux is the registered trademark of </a:t>
            </a:r>
            <a:r>
              <a:rPr lang="en-GB" sz="1100" dirty="0" err="1"/>
              <a:t>Linus</a:t>
            </a:r>
            <a:r>
              <a:rPr lang="en-GB" sz="1100" dirty="0"/>
              <a:t> </a:t>
            </a:r>
            <a:r>
              <a:rPr lang="en-GB" sz="1100" dirty="0" err="1"/>
              <a:t>Torvalds</a:t>
            </a:r>
            <a:r>
              <a:rPr lang="en-GB" sz="1100" dirty="0"/>
              <a:t>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a:t>
            </a:r>
            <a:r>
              <a:rPr lang="en-GB" sz="1100" dirty="0" err="1"/>
              <a:t>PartnerEdge</a:t>
            </a:r>
            <a:r>
              <a:rPr lang="en-GB" sz="1100" dirty="0"/>
              <a:t>, </a:t>
            </a:r>
            <a:r>
              <a:rPr lang="en-GB" sz="1100" dirty="0" err="1"/>
              <a:t>ByDesign</a:t>
            </a:r>
            <a:r>
              <a:rPr lang="en-GB" sz="1100" dirty="0"/>
              <a:t>, SAP Business </a:t>
            </a:r>
            <a:r>
              <a:rPr lang="en-GB" sz="1100" dirty="0" err="1"/>
              <a:t>ByDesign</a:t>
            </a:r>
            <a:r>
              <a:rPr lang="en-GB" sz="1100" dirty="0"/>
              <a:t>,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a:t>
            </a:r>
            <a:r>
              <a:rPr lang="en-GB" sz="1100" dirty="0" err="1"/>
              <a:t>BusinessObjects</a:t>
            </a:r>
            <a:r>
              <a:rPr lang="en-GB" sz="1100" dirty="0"/>
              <a:t>, Crystal Reports, Crystal Decisions, Web Intelligence, </a:t>
            </a:r>
            <a:r>
              <a:rPr lang="en-GB" sz="1100" dirty="0" err="1"/>
              <a:t>Xcelsius</a:t>
            </a:r>
            <a:r>
              <a:rPr lang="en-GB" sz="1100" dirty="0"/>
              <a:t>,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err="1"/>
              <a:t>ERPsim</a:t>
            </a:r>
            <a:r>
              <a:rPr lang="en-GB" sz="1100" dirty="0"/>
              <a:t> is a registered copyright of </a:t>
            </a:r>
            <a:r>
              <a:rPr lang="en-GB" sz="1100" dirty="0" err="1"/>
              <a:t>ERPsim</a:t>
            </a:r>
            <a:r>
              <a:rPr lang="en-GB" sz="1100" dirty="0"/>
              <a:t>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4" name="Content Placeholder 6"/>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6" name="Picture 5" descr="sm-C&amp;IS-Logo.jpg"/>
          <p:cNvPicPr>
            <a:picLocks noChangeAspect="1"/>
          </p:cNvPicPr>
          <p:nvPr/>
        </p:nvPicPr>
        <p:blipFill>
          <a:blip r:embed="rId4" cstate="print"/>
          <a:stretch>
            <a:fillRect/>
          </a:stretch>
        </p:blipFill>
        <p:spPr>
          <a:xfrm>
            <a:off x="9551454" y="759243"/>
            <a:ext cx="945096" cy="119712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22606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6892-DCE0-4F74-9A92-E0CF22F3A32B}"/>
              </a:ext>
            </a:extLst>
          </p:cNvPr>
          <p:cNvSpPr>
            <a:spLocks noGrp="1"/>
          </p:cNvSpPr>
          <p:nvPr>
            <p:ph type="title"/>
          </p:nvPr>
        </p:nvSpPr>
        <p:spPr/>
        <p:txBody>
          <a:bodyPr/>
          <a:lstStyle/>
          <a:p>
            <a:r>
              <a:rPr lang="en-US" dirty="0"/>
              <a:t>What about pictures?</a:t>
            </a:r>
          </a:p>
        </p:txBody>
      </p:sp>
      <p:sp>
        <p:nvSpPr>
          <p:cNvPr id="3" name="Content Placeholder 2">
            <a:extLst>
              <a:ext uri="{FF2B5EF4-FFF2-40B4-BE49-F238E27FC236}">
                <a16:creationId xmlns:a16="http://schemas.microsoft.com/office/drawing/2014/main" id="{22617DC0-011F-44EC-8494-7A207A3FA6B5}"/>
              </a:ext>
            </a:extLst>
          </p:cNvPr>
          <p:cNvSpPr>
            <a:spLocks noGrp="1"/>
          </p:cNvSpPr>
          <p:nvPr>
            <p:ph idx="1"/>
          </p:nvPr>
        </p:nvSpPr>
        <p:spPr/>
        <p:txBody>
          <a:bodyPr>
            <a:normAutofit/>
          </a:bodyPr>
          <a:lstStyle/>
          <a:p>
            <a:pPr marL="0" indent="0">
              <a:spcBef>
                <a:spcPts val="600"/>
              </a:spcBef>
              <a:spcAft>
                <a:spcPts val="1200"/>
              </a:spcAft>
              <a:buNone/>
            </a:pPr>
            <a:r>
              <a:rPr lang="en-US" dirty="0"/>
              <a:t>Though Photoshop is probably the best photo editor, we'll be using GIMP</a:t>
            </a:r>
          </a:p>
          <a:p>
            <a:pPr marL="0" indent="0">
              <a:spcBef>
                <a:spcPts val="600"/>
              </a:spcBef>
              <a:spcAft>
                <a:spcPts val="1200"/>
              </a:spcAft>
              <a:buNone/>
            </a:pPr>
            <a:r>
              <a:rPr lang="en-US" dirty="0"/>
              <a:t>Gnu Image Manipulation Program</a:t>
            </a:r>
          </a:p>
          <a:p>
            <a:pPr marL="0" indent="0">
              <a:spcBef>
                <a:spcPts val="600"/>
              </a:spcBef>
              <a:spcAft>
                <a:spcPts val="1200"/>
              </a:spcAft>
              <a:buNone/>
            </a:pPr>
            <a:r>
              <a:rPr lang="en-US" dirty="0"/>
              <a:t>Open source photo editor (free)</a:t>
            </a:r>
          </a:p>
          <a:p>
            <a:pPr marL="0" indent="0">
              <a:spcBef>
                <a:spcPts val="600"/>
              </a:spcBef>
              <a:spcAft>
                <a:spcPts val="1200"/>
              </a:spcAft>
              <a:buNone/>
            </a:pPr>
            <a:r>
              <a:rPr lang="en-US" dirty="0"/>
              <a:t>Almost as good as PS (some argue better)</a:t>
            </a:r>
          </a:p>
          <a:p>
            <a:pPr marL="0" indent="0">
              <a:spcBef>
                <a:spcPts val="600"/>
              </a:spcBef>
              <a:spcAft>
                <a:spcPts val="1200"/>
              </a:spcAft>
              <a:buNone/>
            </a:pPr>
            <a:r>
              <a:rPr lang="en-US" dirty="0"/>
              <a:t>Plenty good enough for our needs, as we'll see</a:t>
            </a:r>
          </a:p>
        </p:txBody>
      </p:sp>
      <p:pic>
        <p:nvPicPr>
          <p:cNvPr id="6146" name="Picture 2" descr="gimp">
            <a:extLst>
              <a:ext uri="{FF2B5EF4-FFF2-40B4-BE49-F238E27FC236}">
                <a16:creationId xmlns:a16="http://schemas.microsoft.com/office/drawing/2014/main" id="{8C0271B5-359E-4EEC-A5B6-A12AF60E3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400" y="1941311"/>
            <a:ext cx="4601582" cy="411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36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8305</TotalTime>
  <Words>4548</Words>
  <Application>Microsoft Office PowerPoint</Application>
  <PresentationFormat>Widescreen</PresentationFormat>
  <Paragraphs>448</Paragraphs>
  <Slides>87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Corbel Light</vt:lpstr>
      <vt:lpstr>Courier New</vt:lpstr>
      <vt:lpstr>Office Theme</vt:lpstr>
      <vt:lpstr>Tools &amp;  The Basics of HTML</vt:lpstr>
      <vt:lpstr>Tools</vt:lpstr>
      <vt:lpstr>How do we create websites?</vt:lpstr>
      <vt:lpstr>How do we create websites?</vt:lpstr>
      <vt:lpstr>How do we create websites?</vt:lpstr>
      <vt:lpstr>Visual Studio Code</vt:lpstr>
      <vt:lpstr>But you said we need several tools? What gives?</vt:lpstr>
      <vt:lpstr>To view a page</vt:lpstr>
      <vt:lpstr>What about pictures?</vt:lpstr>
      <vt:lpstr>What about sharing (publishing)?</vt:lpstr>
      <vt:lpstr>What about sharing source code and files?</vt:lpstr>
      <vt:lpstr>Ninite</vt:lpstr>
      <vt:lpstr>File Explorer</vt:lpstr>
      <vt:lpstr>That's it!</vt:lpstr>
      <vt:lpstr>Operating Systems</vt:lpstr>
      <vt:lpstr>Operating Systems</vt:lpstr>
      <vt:lpstr>Operating Systems</vt:lpstr>
      <vt:lpstr>Operating Systems</vt:lpstr>
      <vt:lpstr>Operating Systems</vt:lpstr>
      <vt:lpstr>Operating Systems</vt:lpstr>
      <vt:lpstr>Operating Systems</vt:lpstr>
      <vt:lpstr>Operating Systems</vt:lpstr>
      <vt:lpstr>Operating Systems</vt:lpstr>
      <vt:lpstr>Operating Systems</vt:lpstr>
      <vt:lpstr>HTML</vt:lpstr>
      <vt:lpstr>What is HTML again?</vt:lpstr>
      <vt:lpstr>What is HTML again?</vt:lpstr>
      <vt:lpstr>.htm vs .html</vt:lpstr>
      <vt:lpstr>.htm vs .html</vt:lpstr>
      <vt:lpstr>History of HTML</vt:lpstr>
      <vt:lpstr>History of HTML</vt:lpstr>
      <vt:lpstr>History of HTML</vt:lpstr>
      <vt:lpstr>History of HTML</vt:lpstr>
      <vt:lpstr>HTML Tags</vt:lpstr>
      <vt:lpstr>HTML Tags</vt:lpstr>
      <vt:lpstr>HTML Tags</vt:lpstr>
      <vt:lpstr>HTML Tags</vt:lpstr>
      <vt:lpstr>HTML Tags</vt:lpstr>
      <vt:lpstr>HTML Tags</vt:lpstr>
      <vt:lpstr>HTML Tags</vt:lpstr>
      <vt:lpstr>HTML Tags</vt:lpstr>
      <vt:lpstr>HTML Tags</vt:lpstr>
      <vt:lpstr>HTML Tags</vt:lpstr>
      <vt:lpstr>HTML Tags</vt:lpstr>
      <vt:lpstr>HTML Tags? Or Elements?</vt:lpstr>
      <vt:lpstr>HTML5 Document Structure</vt:lpstr>
      <vt:lpstr>HTML5 Document Structure</vt:lpstr>
      <vt:lpstr>HTML5 Document Structure</vt:lpstr>
      <vt:lpstr>HTML5 Document Structure</vt:lpstr>
      <vt:lpstr>HTML5 Document Structure</vt:lpstr>
      <vt:lpstr>HTML5 Document Structure</vt:lpstr>
      <vt:lpstr>HTML5 Document Structure</vt:lpstr>
      <vt:lpstr>HTML5 Document Structure</vt:lpstr>
      <vt:lpstr>HTML5 Document Structure</vt:lpstr>
      <vt:lpstr>HTML5 Document Structure</vt:lpstr>
      <vt:lpstr>HTML5 Document Structure</vt:lpstr>
      <vt:lpstr>HTML5 Document Structure</vt:lpstr>
      <vt:lpstr>HTML5 Document Structure</vt:lpstr>
      <vt:lpstr>HTML5 Document Structure</vt:lpstr>
      <vt:lpstr>HTML5 Document Structure</vt:lpstr>
      <vt:lpstr>HTML5 Document Structure</vt:lpstr>
      <vt:lpstr>HTML5 Document Structure</vt:lpstr>
      <vt:lpstr>HTML5 Document Structure</vt:lpstr>
      <vt:lpstr>About the HTML Document</vt:lpstr>
      <vt:lpstr>About the HTML Document</vt:lpstr>
      <vt:lpstr>About the HTML Document</vt:lpstr>
      <vt:lpstr>About the HTML Document</vt:lpstr>
      <vt:lpstr>About the HTML Document</vt:lpstr>
      <vt:lpstr>About the HTML Document</vt:lpstr>
      <vt:lpstr>About the HTML Document</vt:lpstr>
      <vt:lpstr>About the HTML Document</vt:lpstr>
      <vt:lpstr>PowerPoint Presentation</vt:lpstr>
      <vt:lpstr>PowerPoint Presentation</vt:lpstr>
      <vt:lpstr>HTML Terms</vt:lpstr>
      <vt:lpstr>Lecture Quiz</vt:lpstr>
      <vt:lpstr>Lecture Quiz</vt:lpstr>
      <vt:lpstr>Lecture Quiz</vt:lpstr>
      <vt:lpstr>Lecture Quiz</vt:lpstr>
      <vt:lpstr>Lecture Quiz</vt:lpstr>
      <vt:lpstr>Lecture Quiz</vt:lpstr>
      <vt:lpstr>Lecture Quiz</vt:lpstr>
      <vt:lpstr>Lecture Quiz</vt:lpstr>
      <vt:lpstr>Lecture Quiz</vt:lpstr>
      <vt:lpstr>Lecture Quiz</vt:lpstr>
      <vt:lpstr>Lecture Quiz</vt:lpstr>
      <vt:lpstr>Sources</vt:lpstr>
      <vt:lpstr>Copyrights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64</cp:revision>
  <dcterms:created xsi:type="dcterms:W3CDTF">2015-01-07T14:02:51Z</dcterms:created>
  <dcterms:modified xsi:type="dcterms:W3CDTF">2023-08-19T17:54:19Z</dcterms:modified>
</cp:coreProperties>
</file>