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8"/>
  </p:notesMasterIdLst>
  <p:sldIdLst>
    <p:sldId id="268" r:id="rId2"/>
    <p:sldId id="269" r:id="rId3"/>
    <p:sldId id="270" r:id="rId4"/>
    <p:sldId id="257" r:id="rId5"/>
    <p:sldId id="258" r:id="rId6"/>
    <p:sldId id="260" r:id="rId7"/>
    <p:sldId id="271" r:id="rId8"/>
    <p:sldId id="272" r:id="rId9"/>
    <p:sldId id="261" r:id="rId10"/>
    <p:sldId id="273" r:id="rId11"/>
    <p:sldId id="262" r:id="rId12"/>
    <p:sldId id="263" r:id="rId13"/>
    <p:sldId id="277" r:id="rId14"/>
    <p:sldId id="274" r:id="rId15"/>
    <p:sldId id="275" r:id="rId16"/>
    <p:sldId id="264" r:id="rId17"/>
    <p:sldId id="279" r:id="rId18"/>
    <p:sldId id="280" r:id="rId19"/>
    <p:sldId id="281" r:id="rId20"/>
    <p:sldId id="282" r:id="rId21"/>
    <p:sldId id="283" r:id="rId22"/>
    <p:sldId id="284" r:id="rId23"/>
    <p:sldId id="285" r:id="rId24"/>
    <p:sldId id="286" r:id="rId25"/>
    <p:sldId id="287" r:id="rId26"/>
    <p:sldId id="288" r:id="rId27"/>
    <p:sldId id="289" r:id="rId28"/>
    <p:sldId id="290" r:id="rId29"/>
    <p:sldId id="291" r:id="rId30"/>
    <p:sldId id="292" r:id="rId31"/>
    <p:sldId id="294" r:id="rId32"/>
    <p:sldId id="293" r:id="rId33"/>
    <p:sldId id="295" r:id="rId34"/>
    <p:sldId id="296" r:id="rId35"/>
    <p:sldId id="297" r:id="rId36"/>
    <p:sldId id="298" r:id="rId37"/>
    <p:sldId id="299" r:id="rId38"/>
    <p:sldId id="300" r:id="rId39"/>
    <p:sldId id="301" r:id="rId40"/>
    <p:sldId id="302" r:id="rId41"/>
    <p:sldId id="306" r:id="rId42"/>
    <p:sldId id="303" r:id="rId43"/>
    <p:sldId id="304" r:id="rId44"/>
    <p:sldId id="305" r:id="rId45"/>
    <p:sldId id="265" r:id="rId46"/>
    <p:sldId id="278"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4" d="100"/>
          <a:sy n="84" d="100"/>
        </p:scale>
        <p:origin x="53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59133E-5715-4567-B8D8-224B017DC3B7}" type="datetimeFigureOut">
              <a:rPr lang="en-US" smtClean="0"/>
              <a:t>11/8/2021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1BEF6C-4E55-4AE9-A12C-02AD0C9D80F0}" type="slidenum">
              <a:rPr lang="en-US" smtClean="0"/>
              <a:t>‹#›</a:t>
            </a:fld>
            <a:endParaRPr lang="en-US"/>
          </a:p>
        </p:txBody>
      </p:sp>
    </p:spTree>
    <p:extLst>
      <p:ext uri="{BB962C8B-B14F-4D97-AF65-F5344CB8AC3E}">
        <p14:creationId xmlns:p14="http://schemas.microsoft.com/office/powerpoint/2010/main" val="23848265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1911608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63F851E-2928-4682-9B42-D2579E13F8BF}" type="datetimeFigureOut">
              <a:rPr lang="en-US" smtClean="0">
                <a:solidFill>
                  <a:prstClr val="black">
                    <a:tint val="75000"/>
                  </a:prstClr>
                </a:solidFill>
              </a:rPr>
              <a:pPr/>
              <a:t>11/8/2021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9FE998A-8700-4210-9762-D768112401A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70202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3F851E-2928-4682-9B42-D2579E13F8BF}" type="datetimeFigureOut">
              <a:rPr lang="en-US" smtClean="0">
                <a:solidFill>
                  <a:prstClr val="black">
                    <a:tint val="75000"/>
                  </a:prstClr>
                </a:solidFill>
              </a:rPr>
              <a:pPr/>
              <a:t>11/8/2021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9FE998A-8700-4210-9762-D768112401A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71683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3F851E-2928-4682-9B42-D2579E13F8BF}" type="datetimeFigureOut">
              <a:rPr lang="en-US" smtClean="0">
                <a:solidFill>
                  <a:prstClr val="black">
                    <a:tint val="75000"/>
                  </a:prstClr>
                </a:solidFill>
              </a:rPr>
              <a:pPr/>
              <a:t>11/8/2021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9FE998A-8700-4210-9762-D768112401A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62227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3F851E-2928-4682-9B42-D2579E13F8BF}" type="datetimeFigureOut">
              <a:rPr lang="en-US" smtClean="0">
                <a:solidFill>
                  <a:prstClr val="black">
                    <a:tint val="75000"/>
                  </a:prstClr>
                </a:solidFill>
              </a:rPr>
              <a:pPr/>
              <a:t>11/8/2021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9FE998A-8700-4210-9762-D768112401A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06456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3F851E-2928-4682-9B42-D2579E13F8BF}" type="datetimeFigureOut">
              <a:rPr lang="en-US" smtClean="0">
                <a:solidFill>
                  <a:prstClr val="black">
                    <a:tint val="75000"/>
                  </a:prstClr>
                </a:solidFill>
              </a:rPr>
              <a:pPr/>
              <a:t>11/8/2021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9FE998A-8700-4210-9762-D768112401A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88494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3F851E-2928-4682-9B42-D2579E13F8BF}" type="datetimeFigureOut">
              <a:rPr lang="en-US" smtClean="0">
                <a:solidFill>
                  <a:prstClr val="black">
                    <a:tint val="75000"/>
                  </a:prstClr>
                </a:solidFill>
              </a:rPr>
              <a:pPr/>
              <a:t>11/8/2021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9FE998A-8700-4210-9762-D768112401A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68426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3F851E-2928-4682-9B42-D2579E13F8BF}" type="datetimeFigureOut">
              <a:rPr lang="en-US" smtClean="0">
                <a:solidFill>
                  <a:prstClr val="black">
                    <a:tint val="75000"/>
                  </a:prstClr>
                </a:solidFill>
              </a:rPr>
              <a:pPr/>
              <a:t>11/8/2021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B9FE998A-8700-4210-9762-D768112401A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15719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3F851E-2928-4682-9B42-D2579E13F8BF}" type="datetimeFigureOut">
              <a:rPr lang="en-US" smtClean="0">
                <a:solidFill>
                  <a:prstClr val="black">
                    <a:tint val="75000"/>
                  </a:prstClr>
                </a:solidFill>
              </a:rPr>
              <a:pPr/>
              <a:t>11/8/2021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9FE998A-8700-4210-9762-D768112401A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32537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3F851E-2928-4682-9B42-D2579E13F8BF}" type="datetimeFigureOut">
              <a:rPr lang="en-US" smtClean="0">
                <a:solidFill>
                  <a:prstClr val="black">
                    <a:tint val="75000"/>
                  </a:prstClr>
                </a:solidFill>
              </a:rPr>
              <a:pPr/>
              <a:t>11/8/2021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B9FE998A-8700-4210-9762-D768112401A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64110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3F851E-2928-4682-9B42-D2579E13F8BF}" type="datetimeFigureOut">
              <a:rPr lang="en-US" smtClean="0">
                <a:solidFill>
                  <a:prstClr val="black">
                    <a:tint val="75000"/>
                  </a:prstClr>
                </a:solidFill>
              </a:rPr>
              <a:pPr/>
              <a:t>11/8/2021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9FE998A-8700-4210-9762-D768112401A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90467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3F851E-2928-4682-9B42-D2579E13F8BF}" type="datetimeFigureOut">
              <a:rPr lang="en-US" smtClean="0">
                <a:solidFill>
                  <a:prstClr val="black">
                    <a:tint val="75000"/>
                  </a:prstClr>
                </a:solidFill>
              </a:rPr>
              <a:pPr/>
              <a:t>11/8/2021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9FE998A-8700-4210-9762-D768112401A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5657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3F851E-2928-4682-9B42-D2579E13F8BF}" type="datetimeFigureOut">
              <a:rPr lang="en-US" smtClean="0">
                <a:solidFill>
                  <a:prstClr val="black">
                    <a:tint val="75000"/>
                  </a:prstClr>
                </a:solidFill>
              </a:rPr>
              <a:pPr/>
              <a:t>11/8/2021</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FE998A-8700-4210-9762-D768112401A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334588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Abadi Extra Light" panose="020B0204020104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badi Extra Light" panose="020B02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badi Extra Light" panose="020B02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badi Extra Light" panose="020B02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badi Extra Light" panose="020B02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badi Extra Light" panose="020B02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99designs.com/logo-design"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manifoldreality.org/2008/10/20/bugdroid-at-google/"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support.google.com/customsearch/answer/2630969?hl=en"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shopify.com/blog/17016964-5-easy-to-use-online-logo-makers-to-design-your-brand"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www.davidairey.com/" TargetMode="Externa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mashable.com/2014/04/30/logo-design-tips/" TargetMode="External"/><Relationship Id="rId2" Type="http://schemas.openxmlformats.org/officeDocument/2006/relationships/hyperlink" Target="http://www.creativebloq.com/graphic-design/pro-guide-logo-design-21221" TargetMode="External"/><Relationship Id="rId1" Type="http://schemas.openxmlformats.org/officeDocument/2006/relationships/slideLayout" Target="../slideLayouts/slideLayout2.xml"/><Relationship Id="rId5" Type="http://schemas.openxmlformats.org/officeDocument/2006/relationships/hyperlink" Target="http://thenextweb.com/dd/2012/09/08/the-stories-inspiration-behind-world-famous-logos/#gref" TargetMode="External"/><Relationship Id="rId4" Type="http://schemas.openxmlformats.org/officeDocument/2006/relationships/hyperlink" Target="http://www.adweek.com/adfreak/40-brand-logos-hidden-messages-starting-most-famous-one-160798"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mailto:pittares@etsu.edu"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2.jpg"/><Relationship Id="rId4" Type="http://schemas.openxmlformats.org/officeDocument/2006/relationships/image" Target="../media/image51.jpeg"/></Relationships>
</file>

<file path=ppt/slides/_rels/slide5.xml.rels><?xml version="1.0" encoding="UTF-8" standalone="yes"?>
<Relationships xmlns="http://schemas.openxmlformats.org/package/2006/relationships"><Relationship Id="rId8" Type="http://schemas.openxmlformats.org/officeDocument/2006/relationships/image" Target="../media/image8.gif"/><Relationship Id="rId13" Type="http://schemas.openxmlformats.org/officeDocument/2006/relationships/image" Target="../media/image13.jpeg"/><Relationship Id="rId3" Type="http://schemas.openxmlformats.org/officeDocument/2006/relationships/image" Target="../media/image3.gif"/><Relationship Id="rId7" Type="http://schemas.openxmlformats.org/officeDocument/2006/relationships/image" Target="../media/image7.gif"/><Relationship Id="rId12" Type="http://schemas.openxmlformats.org/officeDocument/2006/relationships/image" Target="../media/image12.png"/><Relationship Id="rId2" Type="http://schemas.openxmlformats.org/officeDocument/2006/relationships/image" Target="../media/image2.gif"/><Relationship Id="rId1" Type="http://schemas.openxmlformats.org/officeDocument/2006/relationships/slideLayout" Target="../slideLayouts/slideLayout7.xml"/><Relationship Id="rId6" Type="http://schemas.openxmlformats.org/officeDocument/2006/relationships/image" Target="../media/image6.gif"/><Relationship Id="rId11" Type="http://schemas.openxmlformats.org/officeDocument/2006/relationships/image" Target="../media/image11.jpeg"/><Relationship Id="rId5" Type="http://schemas.openxmlformats.org/officeDocument/2006/relationships/image" Target="../media/image5.gif"/><Relationship Id="rId10" Type="http://schemas.openxmlformats.org/officeDocument/2006/relationships/image" Target="../media/image10.png"/><Relationship Id="rId4" Type="http://schemas.openxmlformats.org/officeDocument/2006/relationships/image" Target="../media/image4.gif"/><Relationship Id="rId9" Type="http://schemas.openxmlformats.org/officeDocument/2006/relationships/image" Target="../media/image9.gif"/><Relationship Id="rId14" Type="http://schemas.openxmlformats.org/officeDocument/2006/relationships/image" Target="../media/image1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Logos</a:t>
            </a:r>
          </a:p>
        </p:txBody>
      </p:sp>
      <p:sp>
        <p:nvSpPr>
          <p:cNvPr id="4" name="Subtitle 3"/>
          <p:cNvSpPr>
            <a:spLocks noGrp="1"/>
          </p:cNvSpPr>
          <p:nvPr>
            <p:ph type="subTitle" idx="1"/>
          </p:nvPr>
        </p:nvSpPr>
        <p:spPr/>
        <p:txBody>
          <a:bodyPr/>
          <a:lstStyle/>
          <a:p>
            <a:r>
              <a:rPr lang="en-US" dirty="0"/>
              <a:t>CSCI 1210</a:t>
            </a:r>
          </a:p>
        </p:txBody>
      </p:sp>
    </p:spTree>
    <p:extLst>
      <p:ext uri="{BB962C8B-B14F-4D97-AF65-F5344CB8AC3E}">
        <p14:creationId xmlns:p14="http://schemas.microsoft.com/office/powerpoint/2010/main" val="3489418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Effective Logo Design</a:t>
            </a:r>
          </a:p>
        </p:txBody>
      </p:sp>
      <p:sp>
        <p:nvSpPr>
          <p:cNvPr id="5" name="Rectangle 2"/>
          <p:cNvSpPr>
            <a:spLocks noGrp="1" noChangeArrowheads="1"/>
          </p:cNvSpPr>
          <p:nvPr>
            <p:ph idx="1"/>
          </p:nvPr>
        </p:nvSpPr>
        <p:spPr bwMode="auto">
          <a:xfrm>
            <a:off x="838200" y="1952298"/>
            <a:ext cx="9714186" cy="89255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lvl="0" indent="0" eaLnBrk="0" fontAlgn="base" hangingPunct="0">
              <a:lnSpc>
                <a:spcPct val="100000"/>
              </a:lnSpc>
              <a:spcBef>
                <a:spcPct val="0"/>
              </a:spcBef>
              <a:spcAft>
                <a:spcPts val="1200"/>
              </a:spcAft>
              <a:buNone/>
            </a:pPr>
            <a:r>
              <a:rPr lang="en-US" altLang="en-US" sz="2400" dirty="0">
                <a:solidFill>
                  <a:srgbClr val="333333"/>
                </a:solidFill>
              </a:rPr>
              <a:t>A logo must be </a:t>
            </a:r>
            <a:r>
              <a:rPr lang="en-US" altLang="en-US" sz="2400" dirty="0">
                <a:solidFill>
                  <a:srgbClr val="FF0000"/>
                </a:solidFill>
              </a:rPr>
              <a:t>appropriate</a:t>
            </a:r>
          </a:p>
          <a:p>
            <a:pPr marL="0" lvl="0" indent="0" eaLnBrk="0" fontAlgn="base" hangingPunct="0">
              <a:lnSpc>
                <a:spcPct val="100000"/>
              </a:lnSpc>
              <a:spcBef>
                <a:spcPct val="0"/>
              </a:spcBef>
              <a:spcAft>
                <a:spcPts val="1200"/>
              </a:spcAft>
              <a:buNone/>
            </a:pPr>
            <a:r>
              <a:rPr lang="en-US" altLang="en-US" sz="2400" dirty="0">
                <a:solidFill>
                  <a:srgbClr val="333333"/>
                </a:solidFill>
              </a:rPr>
              <a:t>How you position the logo should be appropriate for its intended purpose</a:t>
            </a:r>
          </a:p>
        </p:txBody>
      </p:sp>
    </p:spTree>
    <p:extLst>
      <p:ext uri="{BB962C8B-B14F-4D97-AF65-F5344CB8AC3E}">
        <p14:creationId xmlns:p14="http://schemas.microsoft.com/office/powerpoint/2010/main" val="1888644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fade">
                                      <p:cBhvr>
                                        <p:cTn id="11"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Logos: Colors</a:t>
            </a:r>
          </a:p>
        </p:txBody>
      </p:sp>
      <p:sp>
        <p:nvSpPr>
          <p:cNvPr id="3" name="Content Placeholder 2"/>
          <p:cNvSpPr>
            <a:spLocks noGrp="1"/>
          </p:cNvSpPr>
          <p:nvPr>
            <p:ph idx="1"/>
          </p:nvPr>
        </p:nvSpPr>
        <p:spPr>
          <a:xfrm>
            <a:off x="570782" y="2461253"/>
            <a:ext cx="4950433" cy="2956135"/>
          </a:xfrm>
        </p:spPr>
        <p:txBody>
          <a:bodyPr>
            <a:normAutofit/>
          </a:bodyPr>
          <a:lstStyle/>
          <a:p>
            <a:pPr marL="0" indent="0">
              <a:spcAft>
                <a:spcPts val="600"/>
              </a:spcAft>
              <a:buNone/>
            </a:pPr>
            <a:r>
              <a:rPr lang="en-US" sz="2400" dirty="0"/>
              <a:t>Red: energetic, sexy, bold</a:t>
            </a:r>
          </a:p>
          <a:p>
            <a:pPr marL="0" indent="0">
              <a:spcAft>
                <a:spcPts val="600"/>
              </a:spcAft>
              <a:buNone/>
            </a:pPr>
            <a:r>
              <a:rPr lang="en-US" sz="2400" dirty="0"/>
              <a:t>Orange: creative, friendly, youthful</a:t>
            </a:r>
          </a:p>
          <a:p>
            <a:pPr marL="0" indent="0">
              <a:spcAft>
                <a:spcPts val="600"/>
              </a:spcAft>
              <a:buNone/>
            </a:pPr>
            <a:r>
              <a:rPr lang="en-US" sz="2400" dirty="0"/>
              <a:t>Yellow: sunny, inventive, optimism</a:t>
            </a:r>
          </a:p>
          <a:p>
            <a:pPr marL="0" indent="0">
              <a:spcAft>
                <a:spcPts val="600"/>
              </a:spcAft>
              <a:buNone/>
            </a:pPr>
            <a:r>
              <a:rPr lang="en-US" sz="2400" dirty="0"/>
              <a:t>Green: growth, organic, instructional</a:t>
            </a:r>
          </a:p>
          <a:p>
            <a:pPr marL="0" indent="0">
              <a:spcAft>
                <a:spcPts val="600"/>
              </a:spcAft>
              <a:buNone/>
            </a:pPr>
            <a:r>
              <a:rPr lang="en-US" sz="2400" dirty="0"/>
              <a:t>Brown: rural, historical, steady</a:t>
            </a:r>
          </a:p>
          <a:p>
            <a:pPr>
              <a:spcAft>
                <a:spcPts val="600"/>
              </a:spcAft>
            </a:pPr>
            <a:endParaRPr lang="en-US" sz="2400" dirty="0"/>
          </a:p>
          <a:p>
            <a:pPr>
              <a:spcAft>
                <a:spcPts val="600"/>
              </a:spcAft>
            </a:pPr>
            <a:endParaRPr lang="en-US" sz="2400" dirty="0"/>
          </a:p>
        </p:txBody>
      </p:sp>
      <p:sp>
        <p:nvSpPr>
          <p:cNvPr id="4" name="Content Placeholder 2"/>
          <p:cNvSpPr txBox="1">
            <a:spLocks/>
          </p:cNvSpPr>
          <p:nvPr/>
        </p:nvSpPr>
        <p:spPr>
          <a:xfrm>
            <a:off x="5788633" y="2461253"/>
            <a:ext cx="6403367" cy="28784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None/>
            </a:pPr>
            <a:r>
              <a:rPr lang="en-US" sz="2400" dirty="0">
                <a:solidFill>
                  <a:prstClr val="black"/>
                </a:solidFill>
                <a:latin typeface="Abadi Extra Light" panose="020B0204020104020204" pitchFamily="34" charset="0"/>
              </a:rPr>
              <a:t>Blue: professional, medical, tranquil, trustworthy</a:t>
            </a:r>
          </a:p>
          <a:p>
            <a:pPr marL="0" indent="0">
              <a:spcAft>
                <a:spcPts val="600"/>
              </a:spcAft>
              <a:buNone/>
            </a:pPr>
            <a:r>
              <a:rPr lang="en-US" sz="2400" dirty="0">
                <a:solidFill>
                  <a:prstClr val="black"/>
                </a:solidFill>
                <a:latin typeface="Abadi Extra Light" panose="020B0204020104020204" pitchFamily="34" charset="0"/>
              </a:rPr>
              <a:t>Purple: spiritual, wise, evocative</a:t>
            </a:r>
          </a:p>
          <a:p>
            <a:pPr marL="0" indent="0">
              <a:spcAft>
                <a:spcPts val="600"/>
              </a:spcAft>
              <a:buNone/>
            </a:pPr>
            <a:r>
              <a:rPr lang="en-US" sz="2400" dirty="0">
                <a:solidFill>
                  <a:prstClr val="black"/>
                </a:solidFill>
                <a:latin typeface="Abadi Extra Light" panose="020B0204020104020204" pitchFamily="34" charset="0"/>
              </a:rPr>
              <a:t>Black: credible and powerful</a:t>
            </a:r>
          </a:p>
          <a:p>
            <a:pPr marL="0" indent="0">
              <a:spcAft>
                <a:spcPts val="600"/>
              </a:spcAft>
              <a:buNone/>
            </a:pPr>
            <a:r>
              <a:rPr lang="en-US" sz="2400" dirty="0">
                <a:solidFill>
                  <a:prstClr val="black"/>
                </a:solidFill>
                <a:latin typeface="Abadi Extra Light" panose="020B0204020104020204" pitchFamily="34" charset="0"/>
              </a:rPr>
              <a:t>White: simple, clean, pure</a:t>
            </a:r>
          </a:p>
          <a:p>
            <a:pPr marL="0" indent="0">
              <a:spcAft>
                <a:spcPts val="600"/>
              </a:spcAft>
              <a:buNone/>
            </a:pPr>
            <a:r>
              <a:rPr lang="en-US" sz="2400" dirty="0">
                <a:solidFill>
                  <a:prstClr val="black"/>
                </a:solidFill>
                <a:latin typeface="Abadi Extra Light" panose="020B0204020104020204" pitchFamily="34" charset="0"/>
              </a:rPr>
              <a:t>Pink: fun and flirty</a:t>
            </a:r>
          </a:p>
          <a:p>
            <a:endParaRPr lang="en-US" sz="2400" dirty="0">
              <a:solidFill>
                <a:prstClr val="black"/>
              </a:solidFill>
              <a:latin typeface="Abadi Extra Light" panose="020B0204020104020204" pitchFamily="34" charset="0"/>
            </a:endParaRPr>
          </a:p>
        </p:txBody>
      </p:sp>
      <p:sp>
        <p:nvSpPr>
          <p:cNvPr id="5" name="Content Placeholder 2"/>
          <p:cNvSpPr txBox="1">
            <a:spLocks/>
          </p:cNvSpPr>
          <p:nvPr/>
        </p:nvSpPr>
        <p:spPr>
          <a:xfrm>
            <a:off x="838199" y="1690689"/>
            <a:ext cx="10925711" cy="54907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a:solidFill>
                  <a:prstClr val="black"/>
                </a:solidFill>
                <a:latin typeface="Abadi Extra Light" panose="020B0204020104020204" pitchFamily="34" charset="0"/>
              </a:rPr>
              <a:t> Every color has a different implication and can bring nuance to your message</a:t>
            </a:r>
          </a:p>
        </p:txBody>
      </p:sp>
    </p:spTree>
    <p:extLst>
      <p:ext uri="{BB962C8B-B14F-4D97-AF65-F5344CB8AC3E}">
        <p14:creationId xmlns:p14="http://schemas.microsoft.com/office/powerpoint/2010/main" val="1973769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animEffect transition="in" filter="fade">
                                      <p:cBhvr>
                                        <p:cTn id="31" dur="500"/>
                                        <p:tgtEl>
                                          <p:spTgt spid="4">
                                            <p:txEl>
                                              <p:pRg st="0" end="0"/>
                                            </p:tx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animEffect transition="in" filter="fade">
                                      <p:cBhvr>
                                        <p:cTn id="35" dur="500"/>
                                        <p:tgtEl>
                                          <p:spTgt spid="4">
                                            <p:txEl>
                                              <p:pRg st="1" end="1"/>
                                            </p:txEl>
                                          </p:spTgt>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4">
                                            <p:txEl>
                                              <p:pRg st="2" end="2"/>
                                            </p:txEl>
                                          </p:spTgt>
                                        </p:tgtEl>
                                        <p:attrNameLst>
                                          <p:attrName>style.visibility</p:attrName>
                                        </p:attrNameLst>
                                      </p:cBhvr>
                                      <p:to>
                                        <p:strVal val="visible"/>
                                      </p:to>
                                    </p:set>
                                    <p:animEffect transition="in" filter="fade">
                                      <p:cBhvr>
                                        <p:cTn id="39" dur="500"/>
                                        <p:tgtEl>
                                          <p:spTgt spid="4">
                                            <p:txEl>
                                              <p:pRg st="2" end="2"/>
                                            </p:txEl>
                                          </p:spTgt>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4">
                                            <p:txEl>
                                              <p:pRg st="3" end="3"/>
                                            </p:txEl>
                                          </p:spTgt>
                                        </p:tgtEl>
                                        <p:attrNameLst>
                                          <p:attrName>style.visibility</p:attrName>
                                        </p:attrNameLst>
                                      </p:cBhvr>
                                      <p:to>
                                        <p:strVal val="visible"/>
                                      </p:to>
                                    </p:set>
                                    <p:animEffect transition="in" filter="fade">
                                      <p:cBhvr>
                                        <p:cTn id="43" dur="500"/>
                                        <p:tgtEl>
                                          <p:spTgt spid="4">
                                            <p:txEl>
                                              <p:pRg st="3" end="3"/>
                                            </p:txEl>
                                          </p:spTgt>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4">
                                            <p:txEl>
                                              <p:pRg st="4" end="4"/>
                                            </p:txEl>
                                          </p:spTgt>
                                        </p:tgtEl>
                                        <p:attrNameLst>
                                          <p:attrName>style.visibility</p:attrName>
                                        </p:attrNameLst>
                                      </p:cBhvr>
                                      <p:to>
                                        <p:strVal val="visible"/>
                                      </p:to>
                                    </p:set>
                                    <p:animEffect transition="in" filter="fade">
                                      <p:cBhvr>
                                        <p:cTn id="4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uiExpand="1" build="p"/>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Logos: Outsourcing</a:t>
            </a:r>
          </a:p>
        </p:txBody>
      </p:sp>
      <p:sp>
        <p:nvSpPr>
          <p:cNvPr id="3" name="Content Placeholder 2"/>
          <p:cNvSpPr>
            <a:spLocks noGrp="1"/>
          </p:cNvSpPr>
          <p:nvPr>
            <p:ph idx="1"/>
          </p:nvPr>
        </p:nvSpPr>
        <p:spPr>
          <a:xfrm>
            <a:off x="838200" y="1690688"/>
            <a:ext cx="10515600" cy="4351338"/>
          </a:xfrm>
        </p:spPr>
        <p:txBody>
          <a:bodyPr/>
          <a:lstStyle/>
          <a:p>
            <a:pPr marL="0" indent="0">
              <a:buNone/>
            </a:pPr>
            <a:r>
              <a:rPr lang="en-US" dirty="0"/>
              <a:t>If your team lacks the services of a good graphic designer (Hint: hire one!), there are online resources available to create professional logos, for a fee.</a:t>
            </a:r>
          </a:p>
          <a:p>
            <a:pPr marL="0" indent="0">
              <a:buNone/>
            </a:pPr>
            <a:endParaRPr lang="en-US" dirty="0"/>
          </a:p>
          <a:p>
            <a:pPr marL="2168525" indent="0">
              <a:buNone/>
            </a:pPr>
            <a:r>
              <a:rPr lang="en-US" dirty="0">
                <a:hlinkClick r:id="rId2"/>
              </a:rPr>
              <a:t>https://99designs.com/logo-design</a:t>
            </a:r>
            <a:endParaRPr lang="en-US" dirty="0"/>
          </a:p>
        </p:txBody>
      </p:sp>
    </p:spTree>
    <p:extLst>
      <p:ext uri="{BB962C8B-B14F-4D97-AF65-F5344CB8AC3E}">
        <p14:creationId xmlns:p14="http://schemas.microsoft.com/office/powerpoint/2010/main" val="1914340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Logo Backstories - Android</a:t>
            </a:r>
          </a:p>
        </p:txBody>
      </p:sp>
      <p:sp>
        <p:nvSpPr>
          <p:cNvPr id="5" name="Rectangle 2"/>
          <p:cNvSpPr>
            <a:spLocks noGrp="1" noChangeArrowheads="1"/>
          </p:cNvSpPr>
          <p:nvPr>
            <p:ph idx="1"/>
          </p:nvPr>
        </p:nvSpPr>
        <p:spPr bwMode="auto">
          <a:xfrm>
            <a:off x="838200" y="2062614"/>
            <a:ext cx="10730948" cy="28931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marL="0" lvl="0" indent="0" eaLnBrk="0" fontAlgn="base" hangingPunct="0">
              <a:lnSpc>
                <a:spcPct val="100000"/>
              </a:lnSpc>
              <a:spcBef>
                <a:spcPct val="0"/>
              </a:spcBef>
              <a:spcAft>
                <a:spcPts val="1200"/>
              </a:spcAft>
              <a:buNone/>
            </a:pPr>
            <a:r>
              <a:rPr lang="en-US" altLang="en-US" sz="2400" dirty="0">
                <a:solidFill>
                  <a:srgbClr val="333333"/>
                </a:solidFill>
              </a:rPr>
              <a:t>Some speculation it was lifted from video game or Star Wars</a:t>
            </a:r>
          </a:p>
          <a:p>
            <a:pPr marL="0" lvl="0" indent="0" eaLnBrk="0" fontAlgn="base" hangingPunct="0">
              <a:lnSpc>
                <a:spcPct val="100000"/>
              </a:lnSpc>
              <a:spcBef>
                <a:spcPct val="0"/>
              </a:spcBef>
              <a:spcAft>
                <a:spcPts val="1200"/>
              </a:spcAft>
              <a:buNone/>
            </a:pPr>
            <a:r>
              <a:rPr lang="en-US" sz="2400" dirty="0"/>
              <a:t>Irina Blok – the Android designer who thought up the logo – clears up the question of what actually bought the little </a:t>
            </a:r>
            <a:r>
              <a:rPr lang="en-US" sz="2400" dirty="0" err="1">
                <a:hlinkClick r:id="rId2"/>
              </a:rPr>
              <a:t>bugdroid</a:t>
            </a:r>
            <a:r>
              <a:rPr lang="en-US" sz="2400" dirty="0"/>
              <a:t> into existence:</a:t>
            </a:r>
          </a:p>
          <a:p>
            <a:pPr marL="914400" lvl="0" indent="0" eaLnBrk="0" fontAlgn="base" hangingPunct="0">
              <a:lnSpc>
                <a:spcPct val="100000"/>
              </a:lnSpc>
              <a:spcBef>
                <a:spcPct val="0"/>
              </a:spcBef>
              <a:spcAft>
                <a:spcPts val="1200"/>
              </a:spcAft>
              <a:buNone/>
            </a:pPr>
            <a:r>
              <a:rPr lang="en-US" altLang="en-US" sz="2000" dirty="0">
                <a:solidFill>
                  <a:srgbClr val="333333"/>
                </a:solidFill>
              </a:rPr>
              <a:t>“</a:t>
            </a:r>
            <a:r>
              <a:rPr lang="en-US" sz="2400" i="1" dirty="0"/>
              <a:t>This logo is designed to be international symbol for Android, and it is open source, just like the platform itself. There are no cultural references to any other characters or cultural icons… The process was very simple – we talked to the founder of android and did a research on the whole android/robot theme.”</a:t>
            </a:r>
            <a:endParaRPr lang="en-US" altLang="en-US" sz="2400" dirty="0">
              <a:solidFill>
                <a:srgbClr val="333333"/>
              </a:solidFill>
            </a:endParaRPr>
          </a:p>
        </p:txBody>
      </p:sp>
      <p:pic>
        <p:nvPicPr>
          <p:cNvPr id="1026" name="Picture 2" descr="http://static1.businessinsider.com/image/525ac397ecad044e0bc07620-640-480/android-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72801" y="102014"/>
            <a:ext cx="3230033" cy="2422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4847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fade">
                                      <p:cBhvr>
                                        <p:cTn id="11" dur="500"/>
                                        <p:tgtEl>
                                          <p:spTgt spid="5">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Logo Backstories - Apple</a:t>
            </a:r>
          </a:p>
        </p:txBody>
      </p:sp>
      <p:sp>
        <p:nvSpPr>
          <p:cNvPr id="5" name="Rectangle 2"/>
          <p:cNvSpPr>
            <a:spLocks noGrp="1" noChangeArrowheads="1"/>
          </p:cNvSpPr>
          <p:nvPr>
            <p:ph idx="1"/>
          </p:nvPr>
        </p:nvSpPr>
        <p:spPr bwMode="auto">
          <a:xfrm>
            <a:off x="838200" y="1541601"/>
            <a:ext cx="9117241" cy="378565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marL="0" lvl="0" indent="0" eaLnBrk="0" fontAlgn="base" hangingPunct="0">
              <a:lnSpc>
                <a:spcPct val="100000"/>
              </a:lnSpc>
              <a:spcBef>
                <a:spcPct val="0"/>
              </a:spcBef>
              <a:spcAft>
                <a:spcPts val="1200"/>
              </a:spcAft>
              <a:buNone/>
            </a:pPr>
            <a:r>
              <a:rPr lang="en-US" altLang="en-US" sz="2400" dirty="0">
                <a:solidFill>
                  <a:srgbClr val="333333"/>
                </a:solidFill>
              </a:rPr>
              <a:t>Apple’s logo has spawned a number of stories as it evolved over the years</a:t>
            </a:r>
          </a:p>
          <a:p>
            <a:pPr marL="0" lvl="0" indent="0" eaLnBrk="0" fontAlgn="base" hangingPunct="0">
              <a:lnSpc>
                <a:spcPct val="100000"/>
              </a:lnSpc>
              <a:spcBef>
                <a:spcPct val="0"/>
              </a:spcBef>
              <a:spcAft>
                <a:spcPts val="1200"/>
              </a:spcAft>
              <a:buNone/>
            </a:pPr>
            <a:r>
              <a:rPr lang="en-US" altLang="en-US" sz="2400" dirty="0">
                <a:solidFill>
                  <a:srgbClr val="333333"/>
                </a:solidFill>
              </a:rPr>
              <a:t>Original (right, top) Robert Wayne, co-founder of Apple - for 11 days</a:t>
            </a:r>
          </a:p>
          <a:p>
            <a:pPr marL="0" lvl="0" indent="0" eaLnBrk="0" fontAlgn="base" hangingPunct="0">
              <a:lnSpc>
                <a:spcPct val="100000"/>
              </a:lnSpc>
              <a:spcBef>
                <a:spcPct val="0"/>
              </a:spcBef>
              <a:spcAft>
                <a:spcPts val="1200"/>
              </a:spcAft>
              <a:buNone/>
            </a:pPr>
            <a:r>
              <a:rPr lang="en-US" altLang="en-US" sz="2400" dirty="0">
                <a:solidFill>
                  <a:srgbClr val="333333"/>
                </a:solidFill>
              </a:rPr>
              <a:t>Rob </a:t>
            </a:r>
            <a:r>
              <a:rPr lang="en-US" altLang="en-US" sz="2400" dirty="0" err="1">
                <a:solidFill>
                  <a:srgbClr val="333333"/>
                </a:solidFill>
              </a:rPr>
              <a:t>Janoff</a:t>
            </a:r>
            <a:r>
              <a:rPr lang="en-US" altLang="en-US" sz="2400" dirty="0">
                <a:solidFill>
                  <a:srgbClr val="333333"/>
                </a:solidFill>
              </a:rPr>
              <a:t> (right, bottom):</a:t>
            </a:r>
          </a:p>
          <a:p>
            <a:pPr marL="517525" lvl="0" indent="0" eaLnBrk="0" fontAlgn="base" hangingPunct="0">
              <a:lnSpc>
                <a:spcPct val="100000"/>
              </a:lnSpc>
              <a:spcBef>
                <a:spcPct val="0"/>
              </a:spcBef>
              <a:spcAft>
                <a:spcPts val="1200"/>
              </a:spcAft>
              <a:buNone/>
            </a:pPr>
            <a:r>
              <a:rPr lang="en-US" sz="1800" i="1" dirty="0">
                <a:latin typeface="ARS Maquette"/>
              </a:rPr>
              <a:t>“I didn’t have much of a formal brief on the logo assignment, other than “don’t make it cute”. But I did know the selling points of the Apple Computer, and one of the biggest was </a:t>
            </a:r>
            <a:r>
              <a:rPr lang="en-US" sz="1800" i="1" dirty="0" err="1">
                <a:latin typeface="ARS Maquette"/>
              </a:rPr>
              <a:t>colour</a:t>
            </a:r>
            <a:r>
              <a:rPr lang="en-US" sz="1800" i="1" dirty="0">
                <a:latin typeface="ARS Maquette"/>
              </a:rPr>
              <a:t> capability. To me, that looked like </a:t>
            </a:r>
            <a:r>
              <a:rPr lang="en-US" sz="1800" i="1" dirty="0" err="1">
                <a:latin typeface="ARS Maquette"/>
              </a:rPr>
              <a:t>colour</a:t>
            </a:r>
            <a:r>
              <a:rPr lang="en-US" sz="1800" i="1" dirty="0">
                <a:latin typeface="ARS Maquette"/>
              </a:rPr>
              <a:t> bars on a monitor, which became the stripes in the logo. The order of the stripes, I’m sorry to say, had no particular grand plan other than I liked them that way. And, of course, the green stripe would be at the top where the leaf is…The bite is really about scale and the common experience of biting into an apple. It was a happy accident that ‘byte’ is a computer term.”</a:t>
            </a:r>
            <a:endParaRPr lang="en-US" altLang="en-US" sz="2400" dirty="0"/>
          </a:p>
        </p:txBody>
      </p:sp>
      <p:pic>
        <p:nvPicPr>
          <p:cNvPr id="2050" name="Picture 2" descr="http://www.outriderindustries.com/wp-content/uploads/2015/10/apple-elsevier.png"/>
          <p:cNvPicPr>
            <a:picLocks noChangeAspect="1" noChangeArrowheads="1"/>
          </p:cNvPicPr>
          <p:nvPr/>
        </p:nvPicPr>
        <p:blipFill rotWithShape="1">
          <a:blip r:embed="rId2">
            <a:extLst>
              <a:ext uri="{28A0092B-C50C-407E-A947-70E740481C1C}">
                <a14:useLocalDpi xmlns:a14="http://schemas.microsoft.com/office/drawing/2010/main" val="0"/>
              </a:ext>
            </a:extLst>
          </a:blip>
          <a:srcRect r="52628"/>
          <a:stretch/>
        </p:blipFill>
        <p:spPr bwMode="auto">
          <a:xfrm>
            <a:off x="9955441" y="0"/>
            <a:ext cx="2150420" cy="328025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edibleapple.com/wp-content/uploads/2009/04/apple_rainbow_logo.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85061" y="3247439"/>
            <a:ext cx="1522626" cy="16901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9703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fade">
                                      <p:cBhvr>
                                        <p:cTn id="11" dur="500"/>
                                        <p:tgtEl>
                                          <p:spTgt spid="5">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fade">
                                      <p:cBhvr>
                                        <p:cTn id="19"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1189007" y="2067166"/>
            <a:ext cx="5579853" cy="1325563"/>
          </a:xfrm>
        </p:spPr>
        <p:txBody>
          <a:bodyPr/>
          <a:lstStyle/>
          <a:p>
            <a:r>
              <a:rPr lang="en-US" dirty="0"/>
              <a:t>More Hidden Messages</a:t>
            </a:r>
          </a:p>
        </p:txBody>
      </p:sp>
      <p:grpSp>
        <p:nvGrpSpPr>
          <p:cNvPr id="15" name="Group 14"/>
          <p:cNvGrpSpPr/>
          <p:nvPr/>
        </p:nvGrpSpPr>
        <p:grpSpPr>
          <a:xfrm>
            <a:off x="2600685" y="124262"/>
            <a:ext cx="9286875" cy="5408120"/>
            <a:chOff x="2600685" y="124262"/>
            <a:chExt cx="9286875" cy="5408120"/>
          </a:xfrm>
        </p:grpSpPr>
        <p:grpSp>
          <p:nvGrpSpPr>
            <p:cNvPr id="10" name="Group 9"/>
            <p:cNvGrpSpPr/>
            <p:nvPr/>
          </p:nvGrpSpPr>
          <p:grpSpPr>
            <a:xfrm>
              <a:off x="2600685" y="124262"/>
              <a:ext cx="9286875" cy="2619376"/>
              <a:chOff x="828675" y="1690687"/>
              <a:chExt cx="9286875" cy="2619376"/>
            </a:xfrm>
          </p:grpSpPr>
          <p:pic>
            <p:nvPicPr>
              <p:cNvPr id="4" name="Picture 3"/>
              <p:cNvPicPr>
                <a:picLocks noChangeAspect="1"/>
              </p:cNvPicPr>
              <p:nvPr/>
            </p:nvPicPr>
            <p:blipFill>
              <a:blip r:embed="rId2"/>
              <a:stretch>
                <a:fillRect/>
              </a:stretch>
            </p:blipFill>
            <p:spPr>
              <a:xfrm>
                <a:off x="3848100" y="1690688"/>
                <a:ext cx="3162300" cy="2619375"/>
              </a:xfrm>
              <a:prstGeom prst="rect">
                <a:avLst/>
              </a:prstGeom>
              <a:ln>
                <a:solidFill>
                  <a:srgbClr val="0070C0"/>
                </a:solidFill>
              </a:ln>
            </p:spPr>
          </p:pic>
          <p:pic>
            <p:nvPicPr>
              <p:cNvPr id="6" name="Picture 5"/>
              <p:cNvPicPr>
                <a:picLocks noChangeAspect="1"/>
              </p:cNvPicPr>
              <p:nvPr/>
            </p:nvPicPr>
            <p:blipFill rotWithShape="1">
              <a:blip r:embed="rId3"/>
              <a:srcRect t="512" r="313" b="2135"/>
              <a:stretch/>
            </p:blipFill>
            <p:spPr>
              <a:xfrm>
                <a:off x="828675" y="1690687"/>
                <a:ext cx="3038476" cy="2605686"/>
              </a:xfrm>
              <a:prstGeom prst="rect">
                <a:avLst/>
              </a:prstGeom>
              <a:ln>
                <a:solidFill>
                  <a:srgbClr val="0070C0"/>
                </a:solidFill>
              </a:ln>
            </p:spPr>
          </p:pic>
          <p:pic>
            <p:nvPicPr>
              <p:cNvPr id="8" name="Picture 7"/>
              <p:cNvPicPr>
                <a:picLocks noChangeAspect="1"/>
              </p:cNvPicPr>
              <p:nvPr/>
            </p:nvPicPr>
            <p:blipFill rotWithShape="1">
              <a:blip r:embed="rId4"/>
              <a:srcRect b="10130"/>
              <a:stretch/>
            </p:blipFill>
            <p:spPr>
              <a:xfrm>
                <a:off x="7010400" y="1690688"/>
                <a:ext cx="3105150" cy="2619375"/>
              </a:xfrm>
              <a:prstGeom prst="rect">
                <a:avLst/>
              </a:prstGeom>
              <a:ln>
                <a:solidFill>
                  <a:srgbClr val="0070C0"/>
                </a:solidFill>
              </a:ln>
            </p:spPr>
          </p:pic>
        </p:grpSp>
        <p:grpSp>
          <p:nvGrpSpPr>
            <p:cNvPr id="14" name="Group 13"/>
            <p:cNvGrpSpPr/>
            <p:nvPr/>
          </p:nvGrpSpPr>
          <p:grpSpPr>
            <a:xfrm>
              <a:off x="2600685" y="2669911"/>
              <a:ext cx="9286874" cy="2862471"/>
              <a:chOff x="866775" y="3860358"/>
              <a:chExt cx="9286874" cy="2862471"/>
            </a:xfrm>
          </p:grpSpPr>
          <p:pic>
            <p:nvPicPr>
              <p:cNvPr id="9" name="Picture 8"/>
              <p:cNvPicPr>
                <a:picLocks noChangeAspect="1"/>
              </p:cNvPicPr>
              <p:nvPr/>
            </p:nvPicPr>
            <p:blipFill rotWithShape="1">
              <a:blip r:embed="rId5"/>
              <a:srcRect l="2728" t="7539" b="4589"/>
              <a:stretch/>
            </p:blipFill>
            <p:spPr>
              <a:xfrm>
                <a:off x="866775" y="3860358"/>
                <a:ext cx="3057525" cy="2862470"/>
              </a:xfrm>
              <a:prstGeom prst="rect">
                <a:avLst/>
              </a:prstGeom>
              <a:ln>
                <a:solidFill>
                  <a:srgbClr val="0070C0"/>
                </a:solidFill>
              </a:ln>
            </p:spPr>
          </p:pic>
          <p:pic>
            <p:nvPicPr>
              <p:cNvPr id="12" name="Picture 11"/>
              <p:cNvPicPr>
                <a:picLocks noChangeAspect="1"/>
              </p:cNvPicPr>
              <p:nvPr/>
            </p:nvPicPr>
            <p:blipFill rotWithShape="1">
              <a:blip r:embed="rId6"/>
              <a:srcRect t="6537" b="422"/>
              <a:stretch/>
            </p:blipFill>
            <p:spPr>
              <a:xfrm>
                <a:off x="3905251" y="3860359"/>
                <a:ext cx="3142530" cy="2862470"/>
              </a:xfrm>
              <a:prstGeom prst="rect">
                <a:avLst/>
              </a:prstGeom>
              <a:ln>
                <a:solidFill>
                  <a:srgbClr val="0070C0"/>
                </a:solidFill>
              </a:ln>
            </p:spPr>
          </p:pic>
          <p:pic>
            <p:nvPicPr>
              <p:cNvPr id="13" name="Picture 12"/>
              <p:cNvPicPr>
                <a:picLocks noChangeAspect="1"/>
              </p:cNvPicPr>
              <p:nvPr/>
            </p:nvPicPr>
            <p:blipFill rotWithShape="1">
              <a:blip r:embed="rId7"/>
              <a:srcRect b="2110"/>
              <a:stretch/>
            </p:blipFill>
            <p:spPr>
              <a:xfrm>
                <a:off x="7039154" y="3860358"/>
                <a:ext cx="3114495" cy="2862470"/>
              </a:xfrm>
              <a:prstGeom prst="rect">
                <a:avLst/>
              </a:prstGeom>
              <a:ln>
                <a:solidFill>
                  <a:srgbClr val="0070C0"/>
                </a:solidFill>
              </a:ln>
            </p:spPr>
          </p:pic>
        </p:grpSp>
      </p:grpSp>
    </p:spTree>
    <p:extLst>
      <p:ext uri="{BB962C8B-B14F-4D97-AF65-F5344CB8AC3E}">
        <p14:creationId xmlns:p14="http://schemas.microsoft.com/office/powerpoint/2010/main" val="2810875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Ten Minutes With Photoshop</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0350" y="1690688"/>
            <a:ext cx="4171308" cy="320040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6032" y="1690688"/>
            <a:ext cx="4171308" cy="3200400"/>
          </a:xfrm>
          <a:prstGeom prst="rect">
            <a:avLst/>
          </a:prstGeom>
        </p:spPr>
      </p:pic>
    </p:spTree>
    <p:extLst>
      <p:ext uri="{BB962C8B-B14F-4D97-AF65-F5344CB8AC3E}">
        <p14:creationId xmlns:p14="http://schemas.microsoft.com/office/powerpoint/2010/main" val="140643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110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1600"/>
                            </p:stCondLst>
                            <p:childTnLst>
                              <p:par>
                                <p:cTn id="11" presetID="53" presetClass="entr" presetSubtype="16"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Google Search Bar</a:t>
            </a:r>
          </a:p>
        </p:txBody>
      </p:sp>
    </p:spTree>
    <p:extLst>
      <p:ext uri="{BB962C8B-B14F-4D97-AF65-F5344CB8AC3E}">
        <p14:creationId xmlns:p14="http://schemas.microsoft.com/office/powerpoint/2010/main" val="2381189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Google Search Bar</a:t>
            </a:r>
          </a:p>
        </p:txBody>
      </p:sp>
      <p:sp>
        <p:nvSpPr>
          <p:cNvPr id="5" name="Rectangle 2"/>
          <p:cNvSpPr>
            <a:spLocks noGrp="1" noChangeArrowheads="1"/>
          </p:cNvSpPr>
          <p:nvPr>
            <p:ph idx="1"/>
          </p:nvPr>
        </p:nvSpPr>
        <p:spPr bwMode="auto">
          <a:xfrm>
            <a:off x="838200" y="1890742"/>
            <a:ext cx="9714186" cy="101566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lvl="0" indent="0" eaLnBrk="0" fontAlgn="base" hangingPunct="0">
              <a:lnSpc>
                <a:spcPct val="100000"/>
              </a:lnSpc>
              <a:spcBef>
                <a:spcPct val="0"/>
              </a:spcBef>
              <a:spcAft>
                <a:spcPts val="1200"/>
              </a:spcAft>
              <a:buNone/>
            </a:pPr>
            <a:r>
              <a:rPr kumimoji="0" lang="en-US" altLang="en-US" i="0" u="none" strike="noStrike" cap="none" normalizeH="0" baseline="0" dirty="0">
                <a:ln>
                  <a:noFill/>
                </a:ln>
                <a:solidFill>
                  <a:schemeClr val="tx1"/>
                </a:solidFill>
                <a:effectLst/>
              </a:rPr>
              <a:t>You</a:t>
            </a:r>
            <a:r>
              <a:rPr kumimoji="0" lang="en-US" altLang="en-US" i="0" u="none" strike="noStrike" cap="none" normalizeH="0" dirty="0">
                <a:ln>
                  <a:noFill/>
                </a:ln>
                <a:solidFill>
                  <a:schemeClr val="tx1"/>
                </a:solidFill>
                <a:effectLst/>
              </a:rPr>
              <a:t> may want to add a search bar to your website</a:t>
            </a:r>
          </a:p>
          <a:p>
            <a:pPr marL="0" lvl="0" indent="0" eaLnBrk="0" fontAlgn="base" hangingPunct="0">
              <a:lnSpc>
                <a:spcPct val="100000"/>
              </a:lnSpc>
              <a:spcBef>
                <a:spcPct val="0"/>
              </a:spcBef>
              <a:spcAft>
                <a:spcPts val="1200"/>
              </a:spcAft>
              <a:buNone/>
            </a:pPr>
            <a:r>
              <a:rPr lang="en-US" altLang="en-US" dirty="0">
                <a:hlinkClick r:id="rId2"/>
              </a:rPr>
              <a:t>https://support.google.com/customsearch/answer/2630969?hl=en</a:t>
            </a:r>
            <a:endParaRPr kumimoji="0" lang="en-US" altLang="en-US"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790037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fade">
                                      <p:cBhvr>
                                        <p:cTn id="11"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Google Search Bar</a:t>
            </a:r>
          </a:p>
        </p:txBody>
      </p:sp>
      <p:pic>
        <p:nvPicPr>
          <p:cNvPr id="3" name="Content Placeholder 2"/>
          <p:cNvPicPr>
            <a:picLocks noGrp="1" noChangeAspect="1"/>
          </p:cNvPicPr>
          <p:nvPr>
            <p:ph idx="1"/>
          </p:nvPr>
        </p:nvPicPr>
        <p:blipFill>
          <a:blip r:embed="rId2"/>
          <a:stretch>
            <a:fillRect/>
          </a:stretch>
        </p:blipFill>
        <p:spPr>
          <a:xfrm>
            <a:off x="4467497" y="1245847"/>
            <a:ext cx="7724503" cy="5387242"/>
          </a:xfrm>
          <a:prstGeom prst="rect">
            <a:avLst/>
          </a:prstGeom>
          <a:ln>
            <a:solidFill>
              <a:srgbClr val="0070C0"/>
            </a:solidFill>
          </a:ln>
        </p:spPr>
      </p:pic>
      <p:sp>
        <p:nvSpPr>
          <p:cNvPr id="4" name="Rectangle 3"/>
          <p:cNvSpPr/>
          <p:nvPr/>
        </p:nvSpPr>
        <p:spPr>
          <a:xfrm>
            <a:off x="4891670" y="4092032"/>
            <a:ext cx="1032880" cy="14664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665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Logos: 7 Tips</a:t>
            </a:r>
          </a:p>
        </p:txBody>
      </p:sp>
      <p:sp>
        <p:nvSpPr>
          <p:cNvPr id="2" name="Content Placeholder 1"/>
          <p:cNvSpPr>
            <a:spLocks noGrp="1"/>
          </p:cNvSpPr>
          <p:nvPr>
            <p:ph idx="1"/>
          </p:nvPr>
        </p:nvSpPr>
        <p:spPr/>
        <p:txBody>
          <a:bodyPr/>
          <a:lstStyle/>
          <a:p>
            <a:pPr marL="0" indent="0">
              <a:buNone/>
            </a:pPr>
            <a:r>
              <a:rPr lang="en-US" dirty="0"/>
              <a:t>Be creative</a:t>
            </a:r>
          </a:p>
          <a:p>
            <a:pPr marL="0" indent="0">
              <a:buNone/>
            </a:pPr>
            <a:r>
              <a:rPr lang="en-US" dirty="0"/>
              <a:t>Understand the brand</a:t>
            </a:r>
          </a:p>
          <a:p>
            <a:pPr marL="0" indent="0">
              <a:buNone/>
            </a:pPr>
            <a:r>
              <a:rPr lang="en-US" dirty="0"/>
              <a:t>Color is key</a:t>
            </a:r>
          </a:p>
          <a:p>
            <a:pPr marL="0" indent="0">
              <a:buNone/>
            </a:pPr>
            <a:r>
              <a:rPr lang="en-US" dirty="0"/>
              <a:t>What’s in a name? (Can you use a logotype?)</a:t>
            </a:r>
          </a:p>
          <a:p>
            <a:pPr marL="0" indent="0">
              <a:buNone/>
            </a:pPr>
            <a:r>
              <a:rPr lang="en-US" dirty="0"/>
              <a:t>Keep it easy and flexible</a:t>
            </a:r>
          </a:p>
          <a:p>
            <a:pPr marL="0" indent="0">
              <a:buNone/>
            </a:pPr>
            <a:r>
              <a:rPr lang="en-US" dirty="0"/>
              <a:t>Don’t expect instant success</a:t>
            </a:r>
          </a:p>
          <a:p>
            <a:pPr marL="0" indent="0">
              <a:buNone/>
            </a:pPr>
            <a:r>
              <a:rPr lang="en-US" dirty="0"/>
              <a:t>Use online resources and tools</a:t>
            </a:r>
          </a:p>
          <a:p>
            <a:endParaRPr lang="en-US" dirty="0"/>
          </a:p>
        </p:txBody>
      </p:sp>
    </p:spTree>
    <p:extLst>
      <p:ext uri="{BB962C8B-B14F-4D97-AF65-F5344CB8AC3E}">
        <p14:creationId xmlns:p14="http://schemas.microsoft.com/office/powerpoint/2010/main" val="638942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3667125" y="1294606"/>
            <a:ext cx="8524875" cy="5465545"/>
          </a:xfrm>
          <a:prstGeom prst="rect">
            <a:avLst/>
          </a:prstGeom>
          <a:ln>
            <a:solidFill>
              <a:srgbClr val="0070C0"/>
            </a:solidFill>
          </a:ln>
        </p:spPr>
      </p:pic>
      <p:sp>
        <p:nvSpPr>
          <p:cNvPr id="2" name="Title 1"/>
          <p:cNvSpPr>
            <a:spLocks noGrp="1"/>
          </p:cNvSpPr>
          <p:nvPr>
            <p:ph type="title"/>
          </p:nvPr>
        </p:nvSpPr>
        <p:spPr/>
        <p:txBody>
          <a:bodyPr/>
          <a:lstStyle/>
          <a:p>
            <a:r>
              <a:rPr lang="en-US" dirty="0"/>
              <a:t>Google Search Bar</a:t>
            </a:r>
          </a:p>
        </p:txBody>
      </p:sp>
      <p:sp>
        <p:nvSpPr>
          <p:cNvPr id="4" name="Rectangle 3"/>
          <p:cNvSpPr/>
          <p:nvPr/>
        </p:nvSpPr>
        <p:spPr>
          <a:xfrm>
            <a:off x="4671742" y="3429000"/>
            <a:ext cx="1557608" cy="18978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1414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063295" y="1690688"/>
            <a:ext cx="10065409" cy="3760067"/>
          </a:xfrm>
          <a:prstGeom prst="rect">
            <a:avLst/>
          </a:prstGeom>
          <a:ln>
            <a:solidFill>
              <a:srgbClr val="0070C0"/>
            </a:solidFill>
          </a:ln>
        </p:spPr>
      </p:pic>
      <p:sp>
        <p:nvSpPr>
          <p:cNvPr id="2" name="Title 1"/>
          <p:cNvSpPr>
            <a:spLocks noGrp="1"/>
          </p:cNvSpPr>
          <p:nvPr>
            <p:ph type="title"/>
          </p:nvPr>
        </p:nvSpPr>
        <p:spPr/>
        <p:txBody>
          <a:bodyPr/>
          <a:lstStyle/>
          <a:p>
            <a:r>
              <a:rPr lang="en-US" dirty="0"/>
              <a:t>Google Search Bar</a:t>
            </a:r>
          </a:p>
        </p:txBody>
      </p:sp>
      <p:sp>
        <p:nvSpPr>
          <p:cNvPr id="4" name="Rectangle 3"/>
          <p:cNvSpPr/>
          <p:nvPr/>
        </p:nvSpPr>
        <p:spPr>
          <a:xfrm>
            <a:off x="3126597" y="2861385"/>
            <a:ext cx="897148" cy="39681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2551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Google Search Bar</a:t>
            </a:r>
          </a:p>
        </p:txBody>
      </p:sp>
      <p:pic>
        <p:nvPicPr>
          <p:cNvPr id="5" name="Picture 4"/>
          <p:cNvPicPr>
            <a:picLocks noChangeAspect="1"/>
          </p:cNvPicPr>
          <p:nvPr/>
        </p:nvPicPr>
        <p:blipFill>
          <a:blip r:embed="rId2"/>
          <a:stretch>
            <a:fillRect/>
          </a:stretch>
        </p:blipFill>
        <p:spPr>
          <a:xfrm>
            <a:off x="5203190" y="365125"/>
            <a:ext cx="6752842" cy="5295542"/>
          </a:xfrm>
          <a:prstGeom prst="rect">
            <a:avLst/>
          </a:prstGeom>
          <a:ln>
            <a:solidFill>
              <a:srgbClr val="0070C0"/>
            </a:solidFill>
          </a:ln>
        </p:spPr>
      </p:pic>
      <p:sp>
        <p:nvSpPr>
          <p:cNvPr id="4" name="Rectangle 3"/>
          <p:cNvSpPr/>
          <p:nvPr/>
        </p:nvSpPr>
        <p:spPr>
          <a:xfrm>
            <a:off x="5331124" y="1002313"/>
            <a:ext cx="6211019" cy="6883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518249" y="3381555"/>
            <a:ext cx="3299045" cy="461665"/>
          </a:xfrm>
          <a:prstGeom prst="rect">
            <a:avLst/>
          </a:prstGeom>
          <a:noFill/>
        </p:spPr>
        <p:txBody>
          <a:bodyPr wrap="none" rtlCol="0">
            <a:spAutoFit/>
          </a:bodyPr>
          <a:lstStyle/>
          <a:p>
            <a:r>
              <a:rPr lang="en-US" sz="2400" dirty="0"/>
              <a:t>Then click ‘Create’ below</a:t>
            </a:r>
          </a:p>
        </p:txBody>
      </p:sp>
    </p:spTree>
    <p:extLst>
      <p:ext uri="{BB962C8B-B14F-4D97-AF65-F5344CB8AC3E}">
        <p14:creationId xmlns:p14="http://schemas.microsoft.com/office/powerpoint/2010/main" val="1923636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331124" y="1690688"/>
            <a:ext cx="5943600" cy="2486025"/>
          </a:xfrm>
          <a:prstGeom prst="rect">
            <a:avLst/>
          </a:prstGeom>
          <a:ln>
            <a:solidFill>
              <a:srgbClr val="0070C0"/>
            </a:solidFill>
          </a:ln>
        </p:spPr>
      </p:pic>
      <p:sp>
        <p:nvSpPr>
          <p:cNvPr id="2" name="Title 1"/>
          <p:cNvSpPr>
            <a:spLocks noGrp="1"/>
          </p:cNvSpPr>
          <p:nvPr>
            <p:ph type="title"/>
          </p:nvPr>
        </p:nvSpPr>
        <p:spPr/>
        <p:txBody>
          <a:bodyPr/>
          <a:lstStyle/>
          <a:p>
            <a:r>
              <a:rPr lang="en-US" dirty="0"/>
              <a:t>Google Search Bar</a:t>
            </a:r>
          </a:p>
        </p:txBody>
      </p:sp>
      <p:sp>
        <p:nvSpPr>
          <p:cNvPr id="4" name="Rectangle 3"/>
          <p:cNvSpPr/>
          <p:nvPr/>
        </p:nvSpPr>
        <p:spPr>
          <a:xfrm>
            <a:off x="5365629" y="2494683"/>
            <a:ext cx="5840084" cy="6883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4791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Google Search Bar</a:t>
            </a:r>
          </a:p>
        </p:txBody>
      </p:sp>
      <p:sp>
        <p:nvSpPr>
          <p:cNvPr id="4" name="Rectangle 3"/>
          <p:cNvSpPr/>
          <p:nvPr/>
        </p:nvSpPr>
        <p:spPr>
          <a:xfrm>
            <a:off x="6323161" y="2494683"/>
            <a:ext cx="4882551" cy="6883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a:stretch>
            <a:fillRect/>
          </a:stretch>
        </p:blipFill>
        <p:spPr>
          <a:xfrm>
            <a:off x="5559544" y="501500"/>
            <a:ext cx="5886450" cy="5095875"/>
          </a:xfrm>
          <a:prstGeom prst="rect">
            <a:avLst/>
          </a:prstGeom>
          <a:ln>
            <a:solidFill>
              <a:srgbClr val="0070C0"/>
            </a:solidFill>
          </a:ln>
        </p:spPr>
      </p:pic>
    </p:spTree>
    <p:extLst>
      <p:ext uri="{BB962C8B-B14F-4D97-AF65-F5344CB8AC3E}">
        <p14:creationId xmlns:p14="http://schemas.microsoft.com/office/powerpoint/2010/main" val="2916434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Google Search Bar</a:t>
            </a:r>
          </a:p>
        </p:txBody>
      </p:sp>
      <p:sp>
        <p:nvSpPr>
          <p:cNvPr id="4" name="Rectangle 3"/>
          <p:cNvSpPr/>
          <p:nvPr/>
        </p:nvSpPr>
        <p:spPr>
          <a:xfrm>
            <a:off x="3838753" y="2740625"/>
            <a:ext cx="4882551" cy="6883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stretch>
            <a:fillRect/>
          </a:stretch>
        </p:blipFill>
        <p:spPr>
          <a:xfrm>
            <a:off x="1895475" y="1600200"/>
            <a:ext cx="8401050" cy="3657600"/>
          </a:xfrm>
          <a:prstGeom prst="rect">
            <a:avLst/>
          </a:prstGeom>
          <a:ln>
            <a:solidFill>
              <a:srgbClr val="0070C0"/>
            </a:solidFill>
          </a:ln>
        </p:spPr>
      </p:pic>
    </p:spTree>
    <p:extLst>
      <p:ext uri="{BB962C8B-B14F-4D97-AF65-F5344CB8AC3E}">
        <p14:creationId xmlns:p14="http://schemas.microsoft.com/office/powerpoint/2010/main" val="1504599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Google Search Bar</a:t>
            </a:r>
          </a:p>
        </p:txBody>
      </p:sp>
      <p:sp>
        <p:nvSpPr>
          <p:cNvPr id="4" name="Rectangle 3"/>
          <p:cNvSpPr/>
          <p:nvPr/>
        </p:nvSpPr>
        <p:spPr>
          <a:xfrm>
            <a:off x="3838753" y="2740625"/>
            <a:ext cx="4882551" cy="6883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a:stretch>
            <a:fillRect/>
          </a:stretch>
        </p:blipFill>
        <p:spPr>
          <a:xfrm>
            <a:off x="3084751" y="1690688"/>
            <a:ext cx="6859771" cy="2864059"/>
          </a:xfrm>
          <a:prstGeom prst="rect">
            <a:avLst/>
          </a:prstGeom>
          <a:ln>
            <a:solidFill>
              <a:srgbClr val="0070C0"/>
            </a:solidFill>
          </a:ln>
        </p:spPr>
      </p:pic>
    </p:spTree>
    <p:extLst>
      <p:ext uri="{BB962C8B-B14F-4D97-AF65-F5344CB8AC3E}">
        <p14:creationId xmlns:p14="http://schemas.microsoft.com/office/powerpoint/2010/main" val="1751482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Error checking with the Validator</a:t>
            </a:r>
          </a:p>
        </p:txBody>
      </p:sp>
    </p:spTree>
    <p:extLst>
      <p:ext uri="{BB962C8B-B14F-4D97-AF65-F5344CB8AC3E}">
        <p14:creationId xmlns:p14="http://schemas.microsoft.com/office/powerpoint/2010/main" val="2816629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Error checking with the Validator</a:t>
            </a:r>
          </a:p>
        </p:txBody>
      </p:sp>
      <p:sp>
        <p:nvSpPr>
          <p:cNvPr id="4" name="Rectangle 3"/>
          <p:cNvSpPr/>
          <p:nvPr/>
        </p:nvSpPr>
        <p:spPr>
          <a:xfrm>
            <a:off x="3838753" y="2740625"/>
            <a:ext cx="4882551" cy="6883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stretch>
            <a:fillRect/>
          </a:stretch>
        </p:blipFill>
        <p:spPr>
          <a:xfrm>
            <a:off x="460345" y="1690688"/>
            <a:ext cx="11356683" cy="2665652"/>
          </a:xfrm>
          <a:prstGeom prst="rect">
            <a:avLst/>
          </a:prstGeom>
          <a:ln>
            <a:solidFill>
              <a:srgbClr val="0070C0"/>
            </a:solidFill>
          </a:ln>
        </p:spPr>
      </p:pic>
    </p:spTree>
    <p:extLst>
      <p:ext uri="{BB962C8B-B14F-4D97-AF65-F5344CB8AC3E}">
        <p14:creationId xmlns:p14="http://schemas.microsoft.com/office/powerpoint/2010/main" val="1732074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Error checking with the Validator</a:t>
            </a:r>
          </a:p>
        </p:txBody>
      </p:sp>
      <p:sp>
        <p:nvSpPr>
          <p:cNvPr id="4" name="Rectangle 3"/>
          <p:cNvSpPr/>
          <p:nvPr/>
        </p:nvSpPr>
        <p:spPr>
          <a:xfrm>
            <a:off x="3838753" y="2740625"/>
            <a:ext cx="4882551" cy="6883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a:stretch>
            <a:fillRect/>
          </a:stretch>
        </p:blipFill>
        <p:spPr>
          <a:xfrm>
            <a:off x="1833562" y="147637"/>
            <a:ext cx="8524875" cy="6562725"/>
          </a:xfrm>
          <a:prstGeom prst="rect">
            <a:avLst/>
          </a:prstGeom>
          <a:ln>
            <a:solidFill>
              <a:srgbClr val="0070C0"/>
            </a:solidFill>
          </a:ln>
        </p:spPr>
      </p:pic>
    </p:spTree>
    <p:extLst>
      <p:ext uri="{BB962C8B-B14F-4D97-AF65-F5344CB8AC3E}">
        <p14:creationId xmlns:p14="http://schemas.microsoft.com/office/powerpoint/2010/main" val="3022912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Company Recognition</a:t>
            </a:r>
          </a:p>
        </p:txBody>
      </p:sp>
      <p:sp>
        <p:nvSpPr>
          <p:cNvPr id="2" name="Content Placeholder 1"/>
          <p:cNvSpPr>
            <a:spLocks noGrp="1"/>
          </p:cNvSpPr>
          <p:nvPr>
            <p:ph idx="1"/>
          </p:nvPr>
        </p:nvSpPr>
        <p:spPr/>
        <p:txBody>
          <a:bodyPr/>
          <a:lstStyle/>
          <a:p>
            <a:pPr marL="0" indent="0">
              <a:spcAft>
                <a:spcPts val="600"/>
              </a:spcAft>
              <a:buNone/>
            </a:pPr>
            <a:r>
              <a:rPr lang="en-US" dirty="0"/>
              <a:t>Easy visual recognition/identification</a:t>
            </a:r>
          </a:p>
          <a:p>
            <a:pPr marL="0" indent="0">
              <a:spcAft>
                <a:spcPts val="600"/>
              </a:spcAft>
              <a:buNone/>
            </a:pPr>
            <a:r>
              <a:rPr lang="en-US" dirty="0"/>
              <a:t>Web designers may be asked to create/help create logo for company/website</a:t>
            </a:r>
          </a:p>
          <a:p>
            <a:pPr marL="0" indent="0">
              <a:spcAft>
                <a:spcPts val="600"/>
              </a:spcAft>
              <a:buNone/>
            </a:pPr>
            <a:r>
              <a:rPr lang="en-US" dirty="0"/>
              <a:t>Many tools available, some free some not so much</a:t>
            </a:r>
          </a:p>
          <a:p>
            <a:pPr marL="457200" lvl="1" indent="0">
              <a:spcAft>
                <a:spcPts val="600"/>
              </a:spcAft>
              <a:buNone/>
            </a:pPr>
            <a:r>
              <a:rPr lang="en-US" dirty="0"/>
              <a:t>Photoshop/Fireworks (definitely NOT free)</a:t>
            </a:r>
          </a:p>
          <a:p>
            <a:pPr marL="457200" lvl="1" indent="0">
              <a:spcAft>
                <a:spcPts val="600"/>
              </a:spcAft>
              <a:buNone/>
            </a:pPr>
            <a:r>
              <a:rPr lang="en-US" dirty="0"/>
              <a:t>Free online photo editors from syllabus / Google</a:t>
            </a:r>
          </a:p>
          <a:p>
            <a:pPr marL="457200" lvl="1" indent="0">
              <a:spcAft>
                <a:spcPts val="600"/>
              </a:spcAft>
              <a:buNone/>
            </a:pPr>
            <a:r>
              <a:rPr lang="en-US" dirty="0">
                <a:hlinkClick r:id="rId2"/>
              </a:rPr>
              <a:t>http://www.shopify.com/</a:t>
            </a:r>
            <a:endParaRPr lang="en-US" dirty="0"/>
          </a:p>
          <a:p>
            <a:pPr marL="0" indent="0">
              <a:spcAft>
                <a:spcPts val="600"/>
              </a:spcAft>
              <a:buNone/>
            </a:pPr>
            <a:endParaRPr lang="en-US" dirty="0"/>
          </a:p>
        </p:txBody>
      </p:sp>
    </p:spTree>
    <p:extLst>
      <p:ext uri="{BB962C8B-B14F-4D97-AF65-F5344CB8AC3E}">
        <p14:creationId xmlns:p14="http://schemas.microsoft.com/office/powerpoint/2010/main" val="2822727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Error checking with the Validator</a:t>
            </a:r>
          </a:p>
        </p:txBody>
      </p:sp>
      <p:sp>
        <p:nvSpPr>
          <p:cNvPr id="4" name="Rectangle 3"/>
          <p:cNvSpPr/>
          <p:nvPr/>
        </p:nvSpPr>
        <p:spPr>
          <a:xfrm>
            <a:off x="3838753" y="2740625"/>
            <a:ext cx="4882551" cy="6883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a:stretch>
            <a:fillRect/>
          </a:stretch>
        </p:blipFill>
        <p:spPr>
          <a:xfrm>
            <a:off x="1833562" y="147637"/>
            <a:ext cx="8524875" cy="6562725"/>
          </a:xfrm>
          <a:prstGeom prst="rect">
            <a:avLst/>
          </a:prstGeom>
          <a:ln>
            <a:solidFill>
              <a:srgbClr val="0070C0"/>
            </a:solidFill>
          </a:ln>
        </p:spPr>
      </p:pic>
      <p:pic>
        <p:nvPicPr>
          <p:cNvPr id="3" name="Picture 2"/>
          <p:cNvPicPr>
            <a:picLocks noChangeAspect="1"/>
          </p:cNvPicPr>
          <p:nvPr/>
        </p:nvPicPr>
        <p:blipFill>
          <a:blip r:embed="rId3"/>
          <a:stretch>
            <a:fillRect/>
          </a:stretch>
        </p:blipFill>
        <p:spPr>
          <a:xfrm>
            <a:off x="1081087" y="2376487"/>
            <a:ext cx="10029825" cy="2105025"/>
          </a:xfrm>
          <a:prstGeom prst="rect">
            <a:avLst/>
          </a:prstGeom>
          <a:ln>
            <a:solidFill>
              <a:srgbClr val="0070C0"/>
            </a:solidFill>
          </a:ln>
        </p:spPr>
      </p:pic>
      <p:sp>
        <p:nvSpPr>
          <p:cNvPr id="6" name="Rectangle 5"/>
          <p:cNvSpPr/>
          <p:nvPr/>
        </p:nvSpPr>
        <p:spPr>
          <a:xfrm>
            <a:off x="4554747" y="3053751"/>
            <a:ext cx="129396" cy="16390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8810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heel(1)">
                                      <p:cBhvr>
                                        <p:cTn id="1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Error checking with the Validator</a:t>
            </a:r>
          </a:p>
        </p:txBody>
      </p:sp>
      <p:sp>
        <p:nvSpPr>
          <p:cNvPr id="4" name="Rectangle 3"/>
          <p:cNvSpPr/>
          <p:nvPr/>
        </p:nvSpPr>
        <p:spPr>
          <a:xfrm>
            <a:off x="3838753" y="2740625"/>
            <a:ext cx="4882551" cy="6883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554747" y="3053751"/>
            <a:ext cx="129396" cy="16390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a:stretch>
            <a:fillRect/>
          </a:stretch>
        </p:blipFill>
        <p:spPr>
          <a:xfrm>
            <a:off x="1791080" y="2272569"/>
            <a:ext cx="8751953" cy="2312861"/>
          </a:xfrm>
          <a:prstGeom prst="rect">
            <a:avLst/>
          </a:prstGeom>
          <a:ln>
            <a:solidFill>
              <a:srgbClr val="0070C0"/>
            </a:solidFill>
          </a:ln>
        </p:spPr>
      </p:pic>
    </p:spTree>
    <p:extLst>
      <p:ext uri="{BB962C8B-B14F-4D97-AF65-F5344CB8AC3E}">
        <p14:creationId xmlns:p14="http://schemas.microsoft.com/office/powerpoint/2010/main" val="4098652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38753" y="2740625"/>
            <a:ext cx="4882551" cy="6883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a:stretch>
            <a:fillRect/>
          </a:stretch>
        </p:blipFill>
        <p:spPr>
          <a:xfrm>
            <a:off x="1479994" y="1583853"/>
            <a:ext cx="9788184" cy="2939796"/>
          </a:xfrm>
          <a:prstGeom prst="rect">
            <a:avLst/>
          </a:prstGeom>
          <a:ln>
            <a:solidFill>
              <a:srgbClr val="0070C0"/>
            </a:solidFill>
          </a:ln>
        </p:spPr>
      </p:pic>
      <p:sp>
        <p:nvSpPr>
          <p:cNvPr id="2" name="Title 1"/>
          <p:cNvSpPr>
            <a:spLocks noGrp="1"/>
          </p:cNvSpPr>
          <p:nvPr>
            <p:ph type="title"/>
          </p:nvPr>
        </p:nvSpPr>
        <p:spPr/>
        <p:txBody>
          <a:bodyPr/>
          <a:lstStyle/>
          <a:p>
            <a:r>
              <a:rPr lang="en-US" dirty="0"/>
              <a:t>Error checking with the Validator</a:t>
            </a:r>
          </a:p>
        </p:txBody>
      </p:sp>
      <p:pic>
        <p:nvPicPr>
          <p:cNvPr id="9" name="Picture 8"/>
          <p:cNvPicPr>
            <a:picLocks noChangeAspect="1"/>
          </p:cNvPicPr>
          <p:nvPr/>
        </p:nvPicPr>
        <p:blipFill>
          <a:blip r:embed="rId3"/>
          <a:stretch>
            <a:fillRect/>
          </a:stretch>
        </p:blipFill>
        <p:spPr>
          <a:xfrm>
            <a:off x="1031557" y="1896844"/>
            <a:ext cx="10322243" cy="2313813"/>
          </a:xfrm>
          <a:prstGeom prst="rect">
            <a:avLst/>
          </a:prstGeom>
          <a:ln>
            <a:solidFill>
              <a:srgbClr val="0070C0"/>
            </a:solidFill>
          </a:ln>
        </p:spPr>
      </p:pic>
      <p:sp>
        <p:nvSpPr>
          <p:cNvPr id="6" name="Rectangle 5"/>
          <p:cNvSpPr/>
          <p:nvPr/>
        </p:nvSpPr>
        <p:spPr>
          <a:xfrm>
            <a:off x="8421624" y="3364992"/>
            <a:ext cx="210421" cy="22964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3573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heel(1)">
                                      <p:cBhvr>
                                        <p:cTn id="1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38753" y="2740625"/>
            <a:ext cx="4882551" cy="6883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Error checking with the Validator</a:t>
            </a:r>
          </a:p>
        </p:txBody>
      </p:sp>
      <p:sp>
        <p:nvSpPr>
          <p:cNvPr id="6" name="Rectangle 5"/>
          <p:cNvSpPr/>
          <p:nvPr/>
        </p:nvSpPr>
        <p:spPr>
          <a:xfrm>
            <a:off x="8421624" y="3364992"/>
            <a:ext cx="210421" cy="22964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stretch>
            <a:fillRect/>
          </a:stretch>
        </p:blipFill>
        <p:spPr>
          <a:xfrm>
            <a:off x="333946" y="1325689"/>
            <a:ext cx="11268075" cy="4810125"/>
          </a:xfrm>
          <a:prstGeom prst="rect">
            <a:avLst/>
          </a:prstGeom>
          <a:ln>
            <a:solidFill>
              <a:srgbClr val="0070C0"/>
            </a:solidFill>
          </a:ln>
        </p:spPr>
      </p:pic>
    </p:spTree>
    <p:extLst>
      <p:ext uri="{BB962C8B-B14F-4D97-AF65-F5344CB8AC3E}">
        <p14:creationId xmlns:p14="http://schemas.microsoft.com/office/powerpoint/2010/main" val="1097096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38753" y="2740625"/>
            <a:ext cx="4882551" cy="6883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a:stretch>
            <a:fillRect/>
          </a:stretch>
        </p:blipFill>
        <p:spPr>
          <a:xfrm>
            <a:off x="1254061" y="1810321"/>
            <a:ext cx="9611485" cy="2944559"/>
          </a:xfrm>
          <a:prstGeom prst="rect">
            <a:avLst/>
          </a:prstGeom>
          <a:ln>
            <a:solidFill>
              <a:srgbClr val="0070C0"/>
            </a:solidFill>
          </a:ln>
        </p:spPr>
      </p:pic>
      <p:sp>
        <p:nvSpPr>
          <p:cNvPr id="2" name="Title 1"/>
          <p:cNvSpPr>
            <a:spLocks noGrp="1"/>
          </p:cNvSpPr>
          <p:nvPr>
            <p:ph type="title"/>
          </p:nvPr>
        </p:nvSpPr>
        <p:spPr/>
        <p:txBody>
          <a:bodyPr/>
          <a:lstStyle/>
          <a:p>
            <a:r>
              <a:rPr lang="en-US" dirty="0"/>
              <a:t>Error checking with the Validator</a:t>
            </a:r>
          </a:p>
        </p:txBody>
      </p:sp>
      <p:pic>
        <p:nvPicPr>
          <p:cNvPr id="7" name="Picture 6"/>
          <p:cNvPicPr>
            <a:picLocks noChangeAspect="1"/>
          </p:cNvPicPr>
          <p:nvPr/>
        </p:nvPicPr>
        <p:blipFill>
          <a:blip r:embed="rId3"/>
          <a:stretch>
            <a:fillRect/>
          </a:stretch>
        </p:blipFill>
        <p:spPr>
          <a:xfrm>
            <a:off x="435290" y="1084802"/>
            <a:ext cx="11249025" cy="5019675"/>
          </a:xfrm>
          <a:prstGeom prst="rect">
            <a:avLst/>
          </a:prstGeom>
          <a:ln>
            <a:solidFill>
              <a:srgbClr val="0070C0"/>
            </a:solidFill>
          </a:ln>
        </p:spPr>
      </p:pic>
      <p:sp>
        <p:nvSpPr>
          <p:cNvPr id="6" name="Rectangle 5"/>
          <p:cNvSpPr/>
          <p:nvPr/>
        </p:nvSpPr>
        <p:spPr>
          <a:xfrm>
            <a:off x="2478024" y="5678424"/>
            <a:ext cx="1280160" cy="22964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7334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heel(1)">
                                      <p:cBhvr>
                                        <p:cTn id="1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38753" y="2740625"/>
            <a:ext cx="4882551" cy="6883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Error checking with the Validator</a:t>
            </a:r>
          </a:p>
        </p:txBody>
      </p:sp>
      <p:pic>
        <p:nvPicPr>
          <p:cNvPr id="3" name="Picture 2"/>
          <p:cNvPicPr>
            <a:picLocks noChangeAspect="1"/>
          </p:cNvPicPr>
          <p:nvPr/>
        </p:nvPicPr>
        <p:blipFill>
          <a:blip r:embed="rId2"/>
          <a:stretch>
            <a:fillRect/>
          </a:stretch>
        </p:blipFill>
        <p:spPr>
          <a:xfrm>
            <a:off x="2366390" y="1654774"/>
            <a:ext cx="7155903" cy="2862361"/>
          </a:xfrm>
          <a:prstGeom prst="rect">
            <a:avLst/>
          </a:prstGeom>
          <a:ln>
            <a:solidFill>
              <a:srgbClr val="0070C0"/>
            </a:solidFill>
          </a:ln>
        </p:spPr>
      </p:pic>
    </p:spTree>
    <p:extLst>
      <p:ext uri="{BB962C8B-B14F-4D97-AF65-F5344CB8AC3E}">
        <p14:creationId xmlns:p14="http://schemas.microsoft.com/office/powerpoint/2010/main" val="196576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38753" y="2740625"/>
            <a:ext cx="4882551" cy="6883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a:stretch>
            <a:fillRect/>
          </a:stretch>
        </p:blipFill>
        <p:spPr>
          <a:xfrm>
            <a:off x="1073802" y="1690688"/>
            <a:ext cx="10044396" cy="2232088"/>
          </a:xfrm>
          <a:prstGeom prst="rect">
            <a:avLst/>
          </a:prstGeom>
          <a:ln>
            <a:solidFill>
              <a:srgbClr val="0070C0"/>
            </a:solidFill>
          </a:ln>
        </p:spPr>
      </p:pic>
      <p:sp>
        <p:nvSpPr>
          <p:cNvPr id="2" name="Title 1"/>
          <p:cNvSpPr>
            <a:spLocks noGrp="1"/>
          </p:cNvSpPr>
          <p:nvPr>
            <p:ph type="title"/>
          </p:nvPr>
        </p:nvSpPr>
        <p:spPr/>
        <p:txBody>
          <a:bodyPr/>
          <a:lstStyle/>
          <a:p>
            <a:r>
              <a:rPr lang="en-US" dirty="0"/>
              <a:t>Error checking with the Validator</a:t>
            </a:r>
          </a:p>
        </p:txBody>
      </p:sp>
      <p:pic>
        <p:nvPicPr>
          <p:cNvPr id="7" name="Picture 6"/>
          <p:cNvPicPr>
            <a:picLocks noChangeAspect="1"/>
          </p:cNvPicPr>
          <p:nvPr/>
        </p:nvPicPr>
        <p:blipFill>
          <a:blip r:embed="rId3"/>
          <a:stretch>
            <a:fillRect/>
          </a:stretch>
        </p:blipFill>
        <p:spPr>
          <a:xfrm>
            <a:off x="2039683" y="1492377"/>
            <a:ext cx="8303660" cy="3015615"/>
          </a:xfrm>
          <a:prstGeom prst="rect">
            <a:avLst/>
          </a:prstGeom>
          <a:ln>
            <a:solidFill>
              <a:srgbClr val="0070C0"/>
            </a:solidFill>
          </a:ln>
        </p:spPr>
      </p:pic>
      <p:sp>
        <p:nvSpPr>
          <p:cNvPr id="6" name="Rectangle 5"/>
          <p:cNvSpPr/>
          <p:nvPr/>
        </p:nvSpPr>
        <p:spPr>
          <a:xfrm>
            <a:off x="2862072" y="2168318"/>
            <a:ext cx="274320" cy="30056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8084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heel(1)">
                                      <p:cBhvr>
                                        <p:cTn id="1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38753" y="2740625"/>
            <a:ext cx="4882551" cy="6883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Error checking with the Validator</a:t>
            </a:r>
          </a:p>
        </p:txBody>
      </p:sp>
      <p:sp>
        <p:nvSpPr>
          <p:cNvPr id="6" name="Rectangle 5"/>
          <p:cNvSpPr/>
          <p:nvPr/>
        </p:nvSpPr>
        <p:spPr>
          <a:xfrm>
            <a:off x="2862072" y="2168318"/>
            <a:ext cx="274320" cy="30056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stretch>
            <a:fillRect/>
          </a:stretch>
        </p:blipFill>
        <p:spPr>
          <a:xfrm>
            <a:off x="2618612" y="1438274"/>
            <a:ext cx="6126391" cy="4724781"/>
          </a:xfrm>
          <a:prstGeom prst="rect">
            <a:avLst/>
          </a:prstGeom>
          <a:ln>
            <a:solidFill>
              <a:srgbClr val="0070C0"/>
            </a:solidFill>
          </a:ln>
        </p:spPr>
      </p:pic>
    </p:spTree>
    <p:extLst>
      <p:ext uri="{BB962C8B-B14F-4D97-AF65-F5344CB8AC3E}">
        <p14:creationId xmlns:p14="http://schemas.microsoft.com/office/powerpoint/2010/main" val="1723756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38753" y="2740625"/>
            <a:ext cx="4882551" cy="6883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a:stretch>
            <a:fillRect/>
          </a:stretch>
        </p:blipFill>
        <p:spPr>
          <a:xfrm>
            <a:off x="1209164" y="1539049"/>
            <a:ext cx="9773671" cy="3261551"/>
          </a:xfrm>
          <a:prstGeom prst="rect">
            <a:avLst/>
          </a:prstGeom>
          <a:ln>
            <a:solidFill>
              <a:srgbClr val="0070C0"/>
            </a:solidFill>
          </a:ln>
        </p:spPr>
      </p:pic>
      <p:sp>
        <p:nvSpPr>
          <p:cNvPr id="2" name="Title 1"/>
          <p:cNvSpPr>
            <a:spLocks noGrp="1"/>
          </p:cNvSpPr>
          <p:nvPr>
            <p:ph type="title"/>
          </p:nvPr>
        </p:nvSpPr>
        <p:spPr/>
        <p:txBody>
          <a:bodyPr/>
          <a:lstStyle/>
          <a:p>
            <a:r>
              <a:rPr lang="en-US" dirty="0"/>
              <a:t>Error checking with the Validator</a:t>
            </a:r>
          </a:p>
        </p:txBody>
      </p:sp>
      <p:pic>
        <p:nvPicPr>
          <p:cNvPr id="7" name="Picture 6"/>
          <p:cNvPicPr>
            <a:picLocks noChangeAspect="1"/>
          </p:cNvPicPr>
          <p:nvPr/>
        </p:nvPicPr>
        <p:blipFill>
          <a:blip r:embed="rId3"/>
          <a:stretch>
            <a:fillRect/>
          </a:stretch>
        </p:blipFill>
        <p:spPr>
          <a:xfrm>
            <a:off x="2980944" y="1342072"/>
            <a:ext cx="5824728" cy="4757429"/>
          </a:xfrm>
          <a:prstGeom prst="rect">
            <a:avLst/>
          </a:prstGeom>
          <a:ln>
            <a:solidFill>
              <a:srgbClr val="0070C0"/>
            </a:solidFill>
          </a:ln>
        </p:spPr>
      </p:pic>
      <p:sp>
        <p:nvSpPr>
          <p:cNvPr id="6" name="Rectangle 5"/>
          <p:cNvSpPr/>
          <p:nvPr/>
        </p:nvSpPr>
        <p:spPr>
          <a:xfrm>
            <a:off x="6022847" y="3178968"/>
            <a:ext cx="274320" cy="30056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135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heel(1)">
                                      <p:cBhvr>
                                        <p:cTn id="1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38753" y="2740625"/>
            <a:ext cx="4882551" cy="6883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Error checking with the Validator</a:t>
            </a:r>
          </a:p>
        </p:txBody>
      </p:sp>
      <p:sp>
        <p:nvSpPr>
          <p:cNvPr id="6" name="Rectangle 5"/>
          <p:cNvSpPr/>
          <p:nvPr/>
        </p:nvSpPr>
        <p:spPr>
          <a:xfrm>
            <a:off x="6022847" y="3178968"/>
            <a:ext cx="274320" cy="30056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stretch>
            <a:fillRect/>
          </a:stretch>
        </p:blipFill>
        <p:spPr>
          <a:xfrm>
            <a:off x="2883979" y="1338262"/>
            <a:ext cx="5976557" cy="5074871"/>
          </a:xfrm>
          <a:prstGeom prst="rect">
            <a:avLst/>
          </a:prstGeom>
          <a:ln>
            <a:solidFill>
              <a:srgbClr val="0070C0"/>
            </a:solidFill>
          </a:ln>
        </p:spPr>
      </p:pic>
    </p:spTree>
    <p:extLst>
      <p:ext uri="{BB962C8B-B14F-4D97-AF65-F5344CB8AC3E}">
        <p14:creationId xmlns:p14="http://schemas.microsoft.com/office/powerpoint/2010/main" val="837052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68548" y="1420874"/>
            <a:ext cx="6096000" cy="2246769"/>
          </a:xfrm>
          <a:prstGeom prst="rect">
            <a:avLst/>
          </a:prstGeom>
        </p:spPr>
        <p:txBody>
          <a:bodyPr>
            <a:spAutoFit/>
          </a:bodyPr>
          <a:lstStyle/>
          <a:p>
            <a:r>
              <a:rPr lang="en-US" sz="2800" dirty="0">
                <a:solidFill>
                  <a:srgbClr val="222222"/>
                </a:solidFill>
                <a:latin typeface="Lucida Calligraphy" panose="03010101010101010101" pitchFamily="66" charset="0"/>
              </a:rPr>
              <a:t>"What’s important is to create something that you believe is different from anything already out there.” </a:t>
            </a:r>
          </a:p>
          <a:p>
            <a:pPr marL="2968625"/>
            <a:r>
              <a:rPr lang="en-US" sz="2800" dirty="0">
                <a:solidFill>
                  <a:srgbClr val="222222"/>
                </a:solidFill>
                <a:latin typeface="Lucida Calligraphy" panose="03010101010101010101" pitchFamily="66" charset="0"/>
                <a:hlinkClick r:id="rId2"/>
              </a:rPr>
              <a:t>~</a:t>
            </a:r>
            <a:r>
              <a:rPr lang="en-US" sz="2800" dirty="0">
                <a:solidFill>
                  <a:srgbClr val="00AEEF"/>
                </a:solidFill>
                <a:latin typeface="Lucida Calligraphy" panose="03010101010101010101" pitchFamily="66" charset="0"/>
                <a:hlinkClick r:id="rId2"/>
              </a:rPr>
              <a:t>David Airey</a:t>
            </a:r>
            <a:endParaRPr lang="en-US" sz="2800" dirty="0">
              <a:solidFill>
                <a:prstClr val="black"/>
              </a:solidFill>
              <a:latin typeface="Lucida Calligraphy" panose="03010101010101010101" pitchFamily="66" charset="0"/>
            </a:endParaRPr>
          </a:p>
        </p:txBody>
      </p:sp>
    </p:spTree>
    <p:extLst>
      <p:ext uri="{BB962C8B-B14F-4D97-AF65-F5344CB8AC3E}">
        <p14:creationId xmlns:p14="http://schemas.microsoft.com/office/powerpoint/2010/main" val="1855050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38753" y="2740625"/>
            <a:ext cx="4882551" cy="6883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Error checking with the Validator</a:t>
            </a:r>
          </a:p>
        </p:txBody>
      </p:sp>
      <p:pic>
        <p:nvPicPr>
          <p:cNvPr id="5" name="Picture 4"/>
          <p:cNvPicPr>
            <a:picLocks noChangeAspect="1"/>
          </p:cNvPicPr>
          <p:nvPr/>
        </p:nvPicPr>
        <p:blipFill>
          <a:blip r:embed="rId2"/>
          <a:stretch>
            <a:fillRect/>
          </a:stretch>
        </p:blipFill>
        <p:spPr>
          <a:xfrm>
            <a:off x="1409318" y="1458086"/>
            <a:ext cx="10044191" cy="3543681"/>
          </a:xfrm>
          <a:prstGeom prst="rect">
            <a:avLst/>
          </a:prstGeom>
          <a:ln>
            <a:solidFill>
              <a:srgbClr val="0070C0"/>
            </a:solidFill>
          </a:ln>
        </p:spPr>
      </p:pic>
      <p:pic>
        <p:nvPicPr>
          <p:cNvPr id="7" name="Picture 6"/>
          <p:cNvPicPr>
            <a:picLocks noChangeAspect="1"/>
          </p:cNvPicPr>
          <p:nvPr/>
        </p:nvPicPr>
        <p:blipFill>
          <a:blip r:embed="rId3"/>
          <a:stretch>
            <a:fillRect/>
          </a:stretch>
        </p:blipFill>
        <p:spPr>
          <a:xfrm>
            <a:off x="2883979" y="1338262"/>
            <a:ext cx="5976557" cy="5074871"/>
          </a:xfrm>
          <a:prstGeom prst="rect">
            <a:avLst/>
          </a:prstGeom>
          <a:ln>
            <a:solidFill>
              <a:srgbClr val="0070C0"/>
            </a:solidFill>
          </a:ln>
        </p:spPr>
      </p:pic>
      <p:sp>
        <p:nvSpPr>
          <p:cNvPr id="6" name="Rectangle 5"/>
          <p:cNvSpPr/>
          <p:nvPr/>
        </p:nvSpPr>
        <p:spPr>
          <a:xfrm>
            <a:off x="4139182" y="3764543"/>
            <a:ext cx="2188465" cy="26796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5072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heel(1)">
                                      <p:cBhvr>
                                        <p:cTn id="1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target=“_blank”</a:t>
            </a:r>
          </a:p>
        </p:txBody>
      </p:sp>
      <p:sp>
        <p:nvSpPr>
          <p:cNvPr id="3" name="Text Placeholder 2"/>
          <p:cNvSpPr>
            <a:spLocks noGrp="1"/>
          </p:cNvSpPr>
          <p:nvPr>
            <p:ph type="body" idx="1"/>
          </p:nvPr>
        </p:nvSpPr>
        <p:spPr/>
        <p:txBody>
          <a:bodyPr/>
          <a:lstStyle/>
          <a:p>
            <a:r>
              <a:rPr lang="en-US" dirty="0" err="1"/>
              <a:t>rel</a:t>
            </a:r>
            <a:r>
              <a:rPr lang="en-US" dirty="0"/>
              <a:t>=“</a:t>
            </a:r>
            <a:r>
              <a:rPr lang="en-US" dirty="0" err="1"/>
              <a:t>noopen</a:t>
            </a:r>
            <a:r>
              <a:rPr lang="en-US" dirty="0"/>
              <a:t>”</a:t>
            </a:r>
          </a:p>
        </p:txBody>
      </p:sp>
    </p:spTree>
    <p:extLst>
      <p:ext uri="{BB962C8B-B14F-4D97-AF65-F5344CB8AC3E}">
        <p14:creationId xmlns:p14="http://schemas.microsoft.com/office/powerpoint/2010/main" val="2839986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target=“_blank”</a:t>
            </a:r>
          </a:p>
        </p:txBody>
      </p:sp>
      <p:sp>
        <p:nvSpPr>
          <p:cNvPr id="3" name="TextBox 2"/>
          <p:cNvSpPr txBox="1"/>
          <p:nvPr/>
        </p:nvSpPr>
        <p:spPr>
          <a:xfrm>
            <a:off x="1115568" y="1801368"/>
            <a:ext cx="10762923" cy="2677656"/>
          </a:xfrm>
          <a:prstGeom prst="rect">
            <a:avLst/>
          </a:prstGeom>
          <a:noFill/>
        </p:spPr>
        <p:txBody>
          <a:bodyPr wrap="square" rtlCol="0">
            <a:spAutoFit/>
          </a:bodyPr>
          <a:lstStyle/>
          <a:p>
            <a:r>
              <a:rPr lang="en-US" sz="2400" dirty="0">
                <a:latin typeface="Abadi Extra Light" panose="020B0204020104020204" pitchFamily="34" charset="0"/>
              </a:rPr>
              <a:t>Sometimes, when hyperlinking to an external resource, you’ll want the user</a:t>
            </a:r>
          </a:p>
          <a:p>
            <a:r>
              <a:rPr lang="en-US" sz="2400" dirty="0">
                <a:latin typeface="Abadi Extra Light" panose="020B0204020104020204" pitchFamily="34" charset="0"/>
              </a:rPr>
              <a:t>to be able to easily return to your site</a:t>
            </a:r>
          </a:p>
          <a:p>
            <a:endParaRPr lang="en-US" sz="2400" dirty="0">
              <a:latin typeface="Abadi Extra Light" panose="020B0204020104020204" pitchFamily="34" charset="0"/>
            </a:endParaRPr>
          </a:p>
          <a:p>
            <a:r>
              <a:rPr lang="en-US" sz="2400" dirty="0">
                <a:latin typeface="Abadi Extra Light" panose="020B0204020104020204" pitchFamily="34" charset="0"/>
              </a:rPr>
              <a:t>There is an attribute/value pair for the anchor tag that will cause the browser</a:t>
            </a:r>
          </a:p>
          <a:p>
            <a:r>
              <a:rPr lang="en-US" sz="2400" dirty="0">
                <a:latin typeface="Abadi Extra Light" panose="020B0204020104020204" pitchFamily="34" charset="0"/>
              </a:rPr>
              <a:t>to open a new tab instead of overwriting the current one</a:t>
            </a:r>
          </a:p>
          <a:p>
            <a:endParaRPr lang="en-US" sz="2400" dirty="0">
              <a:latin typeface="Abadi Extra Light" panose="020B0204020104020204" pitchFamily="34" charset="0"/>
            </a:endParaRPr>
          </a:p>
          <a:p>
            <a:r>
              <a:rPr lang="en-US" sz="2400" b="1" dirty="0">
                <a:solidFill>
                  <a:srgbClr val="FF0000"/>
                </a:solidFill>
                <a:latin typeface="Abadi Extra Light" panose="020B0204020104020204" pitchFamily="34" charset="0"/>
                <a:cs typeface="Courier New" panose="02070309020205020404" pitchFamily="49" charset="0"/>
              </a:rPr>
              <a:t>target</a:t>
            </a:r>
            <a:r>
              <a:rPr lang="en-US" sz="2400" dirty="0">
                <a:latin typeface="Abadi Extra Light" panose="020B0204020104020204" pitchFamily="34" charset="0"/>
              </a:rPr>
              <a:t>=“</a:t>
            </a:r>
            <a:r>
              <a:rPr lang="en-US" sz="2400" b="1" dirty="0">
                <a:solidFill>
                  <a:srgbClr val="7030A0"/>
                </a:solidFill>
                <a:latin typeface="Abadi Extra Light" panose="020B0204020104020204" pitchFamily="34" charset="0"/>
                <a:cs typeface="Courier New" panose="02070309020205020404" pitchFamily="49" charset="0"/>
              </a:rPr>
              <a:t>_blank</a:t>
            </a:r>
            <a:r>
              <a:rPr lang="en-US" sz="2400" dirty="0">
                <a:latin typeface="Abadi Extra Light" panose="020B0204020104020204" pitchFamily="34" charset="0"/>
              </a:rPr>
              <a:t>” should be paired with </a:t>
            </a:r>
            <a:r>
              <a:rPr lang="en-US" sz="2400" b="1" dirty="0" err="1">
                <a:solidFill>
                  <a:srgbClr val="FF0000"/>
                </a:solidFill>
                <a:latin typeface="Abadi Extra Light" panose="020B0204020104020204" pitchFamily="34" charset="0"/>
                <a:cs typeface="Courier New" panose="02070309020205020404" pitchFamily="49" charset="0"/>
              </a:rPr>
              <a:t>rel</a:t>
            </a:r>
            <a:r>
              <a:rPr lang="en-US" sz="2400" dirty="0">
                <a:latin typeface="Abadi Extra Light" panose="020B0204020104020204" pitchFamily="34" charset="0"/>
              </a:rPr>
              <a:t>=“</a:t>
            </a:r>
            <a:r>
              <a:rPr lang="en-US" sz="2400" b="1" dirty="0" err="1">
                <a:solidFill>
                  <a:srgbClr val="7030A0"/>
                </a:solidFill>
                <a:latin typeface="Abadi Extra Light" panose="020B0204020104020204" pitchFamily="34" charset="0"/>
                <a:cs typeface="Courier New" panose="02070309020205020404" pitchFamily="49" charset="0"/>
              </a:rPr>
              <a:t>noopen</a:t>
            </a:r>
            <a:r>
              <a:rPr lang="en-US" sz="2400" dirty="0">
                <a:latin typeface="Abadi Extra Light" panose="020B0204020104020204" pitchFamily="34" charset="0"/>
              </a:rPr>
              <a:t>” to prevent a possible phishing attack</a:t>
            </a:r>
          </a:p>
        </p:txBody>
      </p:sp>
    </p:spTree>
    <p:extLst>
      <p:ext uri="{BB962C8B-B14F-4D97-AF65-F5344CB8AC3E}">
        <p14:creationId xmlns:p14="http://schemas.microsoft.com/office/powerpoint/2010/main" val="2912997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target=“blank”</a:t>
            </a:r>
          </a:p>
        </p:txBody>
      </p:sp>
      <p:sp>
        <p:nvSpPr>
          <p:cNvPr id="3" name="TextBox 2"/>
          <p:cNvSpPr txBox="1"/>
          <p:nvPr/>
        </p:nvSpPr>
        <p:spPr>
          <a:xfrm>
            <a:off x="418259" y="1982522"/>
            <a:ext cx="11539826" cy="461665"/>
          </a:xfrm>
          <a:prstGeom prst="rect">
            <a:avLst/>
          </a:prstGeom>
          <a:noFill/>
        </p:spPr>
        <p:txBody>
          <a:bodyPr wrap="none" rtlCol="0">
            <a:spAutoFit/>
          </a:bodyPr>
          <a:lstStyle/>
          <a:p>
            <a:r>
              <a:rPr lang="en-US" sz="2400" dirty="0"/>
              <a:t>Syntax:  </a:t>
            </a:r>
            <a:r>
              <a:rPr lang="en-US" sz="2400" b="1" dirty="0">
                <a:solidFill>
                  <a:srgbClr val="0070C0"/>
                </a:solidFill>
                <a:latin typeface="Courier New" panose="02070309020205020404" pitchFamily="49" charset="0"/>
                <a:cs typeface="Courier New" panose="02070309020205020404" pitchFamily="49" charset="0"/>
              </a:rPr>
              <a:t>&lt;a </a:t>
            </a:r>
            <a:r>
              <a:rPr lang="en-US" sz="2400" b="1" dirty="0" err="1">
                <a:solidFill>
                  <a:srgbClr val="FF0000"/>
                </a:solidFill>
                <a:latin typeface="Courier New" panose="02070309020205020404" pitchFamily="49" charset="0"/>
                <a:cs typeface="Courier New" panose="02070309020205020404" pitchFamily="49" charset="0"/>
              </a:rPr>
              <a:t>href</a:t>
            </a:r>
            <a:r>
              <a:rPr lang="en-US" sz="2400" b="1" dirty="0">
                <a:latin typeface="Courier New" panose="02070309020205020404" pitchFamily="49" charset="0"/>
                <a:cs typeface="Courier New" panose="02070309020205020404" pitchFamily="49" charset="0"/>
              </a:rPr>
              <a:t>=</a:t>
            </a:r>
            <a:r>
              <a:rPr lang="en-US" sz="2400" b="1" dirty="0">
                <a:solidFill>
                  <a:srgbClr val="7030A0"/>
                </a:solidFill>
                <a:latin typeface="Courier New" panose="02070309020205020404" pitchFamily="49" charset="0"/>
                <a:cs typeface="Courier New" panose="02070309020205020404" pitchFamily="49" charset="0"/>
              </a:rPr>
              <a:t>"etsu.edu" </a:t>
            </a:r>
            <a:r>
              <a:rPr lang="en-US" sz="2400" b="1" dirty="0">
                <a:solidFill>
                  <a:srgbClr val="FF0000"/>
                </a:solidFill>
                <a:latin typeface="Courier New" panose="02070309020205020404" pitchFamily="49" charset="0"/>
                <a:cs typeface="Courier New" panose="02070309020205020404" pitchFamily="49" charset="0"/>
              </a:rPr>
              <a:t>target</a:t>
            </a:r>
            <a:r>
              <a:rPr lang="en-US" sz="2400" b="1" dirty="0">
                <a:latin typeface="Courier New" panose="02070309020205020404" pitchFamily="49" charset="0"/>
                <a:cs typeface="Courier New" panose="02070309020205020404" pitchFamily="49" charset="0"/>
              </a:rPr>
              <a:t>=</a:t>
            </a:r>
            <a:r>
              <a:rPr lang="en-US" sz="2400" b="1" dirty="0">
                <a:solidFill>
                  <a:srgbClr val="7030A0"/>
                </a:solidFill>
                <a:latin typeface="Courier New" panose="02070309020205020404" pitchFamily="49" charset="0"/>
                <a:cs typeface="Courier New" panose="02070309020205020404" pitchFamily="49" charset="0"/>
              </a:rPr>
              <a:t>"_blank" </a:t>
            </a:r>
            <a:r>
              <a:rPr lang="en-US" sz="2400" b="1" dirty="0" err="1">
                <a:solidFill>
                  <a:srgbClr val="FF0000"/>
                </a:solidFill>
                <a:latin typeface="Courier New" panose="02070309020205020404" pitchFamily="49" charset="0"/>
                <a:cs typeface="Courier New" panose="02070309020205020404" pitchFamily="49" charset="0"/>
              </a:rPr>
              <a:t>rel</a:t>
            </a:r>
            <a:r>
              <a:rPr lang="en-US" sz="2400" b="1" dirty="0">
                <a:solidFill>
                  <a:srgbClr val="7030A0"/>
                </a:solidFill>
                <a:latin typeface="Courier New" panose="02070309020205020404" pitchFamily="49" charset="0"/>
                <a:cs typeface="Courier New" panose="02070309020205020404" pitchFamily="49" charset="0"/>
              </a:rPr>
              <a:t>="</a:t>
            </a:r>
            <a:r>
              <a:rPr lang="en-US" sz="2400" b="1" dirty="0" err="1">
                <a:solidFill>
                  <a:srgbClr val="7030A0"/>
                </a:solidFill>
                <a:latin typeface="Courier New" panose="02070309020205020404" pitchFamily="49" charset="0"/>
                <a:cs typeface="Courier New" panose="02070309020205020404" pitchFamily="49" charset="0"/>
              </a:rPr>
              <a:t>noopen</a:t>
            </a:r>
            <a:r>
              <a:rPr lang="en-US" sz="2400" b="1" dirty="0">
                <a:solidFill>
                  <a:srgbClr val="7030A0"/>
                </a:solidFill>
                <a:latin typeface="Courier New" panose="02070309020205020404" pitchFamily="49" charset="0"/>
                <a:cs typeface="Courier New" panose="02070309020205020404" pitchFamily="49" charset="0"/>
              </a:rPr>
              <a:t>"</a:t>
            </a:r>
            <a:r>
              <a:rPr lang="en-US" sz="2400" b="1" dirty="0">
                <a:solidFill>
                  <a:srgbClr val="0070C0"/>
                </a:solidFill>
                <a:latin typeface="Courier New" panose="02070309020205020404" pitchFamily="49" charset="0"/>
                <a:cs typeface="Courier New" panose="02070309020205020404" pitchFamily="49" charset="0"/>
              </a:rPr>
              <a:t>&gt;</a:t>
            </a:r>
            <a:r>
              <a:rPr lang="en-US" sz="2400" b="1" dirty="0">
                <a:latin typeface="Courier New" panose="02070309020205020404" pitchFamily="49" charset="0"/>
                <a:cs typeface="Courier New" panose="02070309020205020404" pitchFamily="49" charset="0"/>
              </a:rPr>
              <a:t>ETSU</a:t>
            </a:r>
            <a:r>
              <a:rPr lang="en-US" sz="2400" b="1" dirty="0">
                <a:solidFill>
                  <a:srgbClr val="0070C0"/>
                </a:solidFill>
                <a:latin typeface="Courier New" panose="02070309020205020404" pitchFamily="49" charset="0"/>
                <a:cs typeface="Courier New" panose="02070309020205020404" pitchFamily="49" charset="0"/>
              </a:rPr>
              <a:t>&lt;/a&gt;</a:t>
            </a:r>
          </a:p>
        </p:txBody>
      </p:sp>
    </p:spTree>
    <p:extLst>
      <p:ext uri="{BB962C8B-B14F-4D97-AF65-F5344CB8AC3E}">
        <p14:creationId xmlns:p14="http://schemas.microsoft.com/office/powerpoint/2010/main" val="1440994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target=“_blank</a:t>
            </a:r>
            <a:r>
              <a:rPr lang="en-US" dirty="0"/>
              <a:t>”</a:t>
            </a:r>
          </a:p>
        </p:txBody>
      </p:sp>
      <p:sp>
        <p:nvSpPr>
          <p:cNvPr id="3" name="TextBox 2"/>
          <p:cNvSpPr txBox="1"/>
          <p:nvPr/>
        </p:nvSpPr>
        <p:spPr>
          <a:xfrm>
            <a:off x="1115568" y="1801368"/>
            <a:ext cx="9057864" cy="1569660"/>
          </a:xfrm>
          <a:prstGeom prst="rect">
            <a:avLst/>
          </a:prstGeom>
          <a:noFill/>
        </p:spPr>
        <p:txBody>
          <a:bodyPr wrap="none" rtlCol="0">
            <a:spAutoFit/>
          </a:bodyPr>
          <a:lstStyle/>
          <a:p>
            <a:r>
              <a:rPr lang="en-US" sz="2400" dirty="0">
                <a:latin typeface="Abadi Extra Light" panose="020B0204020104020204" pitchFamily="34" charset="0"/>
              </a:rPr>
              <a:t>Don’t use this for internal navigation, however</a:t>
            </a:r>
          </a:p>
          <a:p>
            <a:endParaRPr lang="en-US" sz="2400" dirty="0">
              <a:latin typeface="Abadi Extra Light" panose="020B0204020104020204" pitchFamily="34" charset="0"/>
            </a:endParaRPr>
          </a:p>
          <a:p>
            <a:r>
              <a:rPr lang="en-US" sz="2400" dirty="0">
                <a:latin typeface="Abadi Extra Light" panose="020B0204020104020204" pitchFamily="34" charset="0"/>
              </a:rPr>
              <a:t>The user’s display will quickly become cluttered with unnecessary browser</a:t>
            </a:r>
            <a:br>
              <a:rPr lang="en-US" sz="2400" dirty="0">
                <a:latin typeface="Abadi Extra Light" panose="020B0204020104020204" pitchFamily="34" charset="0"/>
              </a:rPr>
            </a:br>
            <a:r>
              <a:rPr lang="en-US" sz="2400" dirty="0">
                <a:latin typeface="Abadi Extra Light" panose="020B0204020104020204" pitchFamily="34" charset="0"/>
              </a:rPr>
              <a:t>tabs </a:t>
            </a:r>
          </a:p>
        </p:txBody>
      </p:sp>
    </p:spTree>
    <p:extLst>
      <p:ext uri="{BB962C8B-B14F-4D97-AF65-F5344CB8AC3E}">
        <p14:creationId xmlns:p14="http://schemas.microsoft.com/office/powerpoint/2010/main" val="2898261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Sources</a:t>
            </a:r>
          </a:p>
        </p:txBody>
      </p:sp>
      <p:sp>
        <p:nvSpPr>
          <p:cNvPr id="6" name="Content Placeholder 5"/>
          <p:cNvSpPr>
            <a:spLocks noGrp="1"/>
          </p:cNvSpPr>
          <p:nvPr>
            <p:ph idx="1"/>
          </p:nvPr>
        </p:nvSpPr>
        <p:spPr>
          <a:xfrm>
            <a:off x="2133597" y="2160591"/>
            <a:ext cx="9005457" cy="4586439"/>
          </a:xfrm>
        </p:spPr>
        <p:txBody>
          <a:bodyPr>
            <a:normAutofit/>
          </a:bodyPr>
          <a:lstStyle/>
          <a:p>
            <a:r>
              <a:rPr lang="en-US" sz="1000" dirty="0"/>
              <a:t>“65 Expert Logo Design Tips”, Retrieved from </a:t>
            </a:r>
            <a:r>
              <a:rPr lang="en-US" sz="1000" dirty="0">
                <a:hlinkClick r:id="rId2"/>
              </a:rPr>
              <a:t>http://www.creativebloq.com/graphic-design/pro-guide-logo-design-21221</a:t>
            </a:r>
            <a:endParaRPr lang="en-US" sz="1000" dirty="0"/>
          </a:p>
          <a:p>
            <a:r>
              <a:rPr lang="en-US" sz="1000" dirty="0"/>
              <a:t>“7 Killer Tips for Logo Design”, Retrieved from </a:t>
            </a:r>
            <a:r>
              <a:rPr lang="en-US" sz="1000" dirty="0">
                <a:hlinkClick r:id="rId3"/>
              </a:rPr>
              <a:t>http://mashable.com/2014/04/30/logo-design-tips/</a:t>
            </a:r>
            <a:endParaRPr lang="en-US" sz="1000" dirty="0"/>
          </a:p>
          <a:p>
            <a:r>
              <a:rPr lang="en-US" sz="1000" dirty="0">
                <a:hlinkClick r:id="rId4"/>
              </a:rPr>
              <a:t>http://www.adweek.com/adfreak/40-brand-logos-hidden-messages-starting-most-famous-one-160798</a:t>
            </a:r>
            <a:endParaRPr lang="en-US" sz="1000" dirty="0"/>
          </a:p>
          <a:p>
            <a:r>
              <a:rPr lang="en-US" sz="1000" dirty="0">
                <a:hlinkClick r:id="rId5"/>
              </a:rPr>
              <a:t>http://thenextweb.com/dd/2012/09/08/the-stories-inspiration-behind-world-famous-logos/#gref</a:t>
            </a:r>
            <a:endParaRPr lang="en-US" sz="1000" dirty="0"/>
          </a:p>
          <a:p>
            <a:endParaRPr lang="en-US" sz="1000" dirty="0"/>
          </a:p>
          <a:p>
            <a:endParaRPr lang="en-US" sz="1000" dirty="0"/>
          </a:p>
        </p:txBody>
      </p:sp>
    </p:spTree>
    <p:extLst>
      <p:ext uri="{BB962C8B-B14F-4D97-AF65-F5344CB8AC3E}">
        <p14:creationId xmlns:p14="http://schemas.microsoft.com/office/powerpoint/2010/main" val="4280667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3768"/>
            <a:ext cx="10515600" cy="701675"/>
          </a:xfrm>
        </p:spPr>
        <p:txBody>
          <a:bodyPr/>
          <a:lstStyle/>
          <a:p>
            <a:r>
              <a:rPr lang="en-US" dirty="0"/>
              <a:t>Copyrights</a:t>
            </a:r>
          </a:p>
        </p:txBody>
      </p:sp>
      <p:sp>
        <p:nvSpPr>
          <p:cNvPr id="3" name="Content Placeholder 2"/>
          <p:cNvSpPr>
            <a:spLocks noGrp="1"/>
          </p:cNvSpPr>
          <p:nvPr>
            <p:ph sz="quarter" idx="1"/>
          </p:nvPr>
        </p:nvSpPr>
        <p:spPr>
          <a:xfrm>
            <a:off x="179942" y="2038120"/>
            <a:ext cx="11832115" cy="3371161"/>
          </a:xfrm>
        </p:spPr>
        <p:txBody>
          <a:bodyPr>
            <a:noAutofit/>
          </a:bodyPr>
          <a:lstStyle/>
          <a:p>
            <a:pPr marL="0" indent="0">
              <a:spcBef>
                <a:spcPct val="50000"/>
              </a:spcBef>
            </a:pPr>
            <a:r>
              <a:rPr lang="en-GB" sz="1100" dirty="0"/>
              <a:t>Microsoft, Windows, Excel, Outlook, and PowerPoint are registered trademarks of Microsoft Corporation. </a:t>
            </a:r>
            <a:endParaRPr lang="de-DE" sz="1100" dirty="0"/>
          </a:p>
          <a:p>
            <a:pPr marL="0" indent="0">
              <a:spcBef>
                <a:spcPct val="50000"/>
              </a:spcBef>
            </a:pPr>
            <a:r>
              <a:rPr lang="en-GB" sz="1100" dirty="0"/>
              <a:t>IBM, DB2, DB2 Universal Database, System i, System i5, System p, System p5, System x, System z, System z10, System z9, z10, z9, iSeries, pSeries, xSeries, zSeries, eServer, z/VM, z/OS, i5/OS, S/390, OS/390, OS/400, AS/400, S/390 Parallel Enterprise Server, PowerVM, Power Architecture, POWER6+, POWER6, POWER5+, POWER5, POWER, OpenPower, PowerPC, BatchPipes, BladeCenter, System Storage, GPFS, HACMP, RETAIN, DB2 Connect, RACF, Redbooks, OS/2, Parallel Sysplex, MVS/ESA, AIX, Intelligent Miner, WebSphere, Netfinity, Tivoli and Informix are trademarks or registered trademarks of IBM Corporation.</a:t>
            </a:r>
            <a:endParaRPr lang="de-DE" sz="1100" dirty="0"/>
          </a:p>
          <a:p>
            <a:pPr marL="0" indent="0">
              <a:spcBef>
                <a:spcPct val="50000"/>
              </a:spcBef>
            </a:pPr>
            <a:r>
              <a:rPr lang="en-GB" sz="1100" dirty="0"/>
              <a:t>Linux is the registered trademark of Linus Torvalds in the U.S. and other countries.</a:t>
            </a:r>
            <a:endParaRPr lang="de-DE" sz="1100" dirty="0"/>
          </a:p>
          <a:p>
            <a:pPr marL="0" indent="0">
              <a:spcBef>
                <a:spcPct val="50000"/>
              </a:spcBef>
            </a:pPr>
            <a:r>
              <a:rPr lang="en-GB" sz="1100" dirty="0"/>
              <a:t>Oracle is a registered trademark of Oracle Corporation. </a:t>
            </a:r>
            <a:endParaRPr lang="de-DE" sz="1100" dirty="0"/>
          </a:p>
          <a:p>
            <a:pPr marL="0" indent="0">
              <a:spcBef>
                <a:spcPct val="50000"/>
              </a:spcBef>
            </a:pPr>
            <a:r>
              <a:rPr lang="en-GB" sz="1100" dirty="0"/>
              <a:t>HTML, XML, XHTML and W3C are trademarks or registered trademarks of W3C®, World Wide Web Consortium, Massachusetts Institute of Technology.</a:t>
            </a:r>
            <a:endParaRPr lang="de-DE" sz="1100" dirty="0"/>
          </a:p>
          <a:p>
            <a:pPr marL="0" indent="0">
              <a:spcBef>
                <a:spcPct val="50000"/>
              </a:spcBef>
            </a:pPr>
            <a:r>
              <a:rPr lang="en-GB" sz="1100" dirty="0"/>
              <a:t>Java is a registered trademark of Sun Microsystems, Inc.</a:t>
            </a:r>
            <a:endParaRPr lang="de-DE" sz="1100" dirty="0"/>
          </a:p>
          <a:p>
            <a:pPr marL="0" indent="0">
              <a:spcBef>
                <a:spcPct val="50000"/>
              </a:spcBef>
            </a:pPr>
            <a:r>
              <a:rPr lang="en-GB" sz="1100" dirty="0"/>
              <a:t>JavaScript is a registered trademark of Sun Microsystems, Inc., used under license for technology invented and implemented by Netscape. </a:t>
            </a:r>
            <a:endParaRPr lang="de-DE" sz="1100" dirty="0"/>
          </a:p>
          <a:p>
            <a:pPr marL="0" indent="0">
              <a:spcBef>
                <a:spcPct val="50000"/>
              </a:spcBef>
            </a:pPr>
            <a:r>
              <a:rPr lang="en-GB" sz="1100" dirty="0"/>
              <a:t>SAP, R/3, SAP NetWeaver, Duet, PartnerEdge, ByDesign, SAP Business ByDesign, and other SAP products and services mentioned herein as well as their respective logos are trademarks or registered trademarks of SAP AG in Germany and other countries. </a:t>
            </a:r>
            <a:endParaRPr lang="de-DE" sz="1100" dirty="0"/>
          </a:p>
          <a:p>
            <a:pPr marL="0" indent="0">
              <a:spcBef>
                <a:spcPct val="50000"/>
              </a:spcBef>
            </a:pPr>
            <a:r>
              <a:rPr lang="en-GB" sz="1100" dirty="0"/>
              <a:t>Business Objects and the Business Objects logo, BusinessObjects, Crystal Reports, Crystal Decisions, Web Intelligence, Xcelsius, and other Business Objects products and services mentioned herein as well as their respective logos are trademarks or registered trademarks of Business Objects S.A. in the United States and in other countries. Business Objects is an SAP company.</a:t>
            </a:r>
          </a:p>
          <a:p>
            <a:pPr marL="0" indent="0">
              <a:spcBef>
                <a:spcPct val="50000"/>
              </a:spcBef>
            </a:pPr>
            <a:r>
              <a:rPr lang="en-GB" sz="1100" dirty="0"/>
              <a:t>ERPsim is a registered copyright of ERPsim Labs, HEC Montreal.</a:t>
            </a:r>
          </a:p>
          <a:p>
            <a:pPr marL="0" indent="0">
              <a:spcBef>
                <a:spcPct val="50000"/>
              </a:spcBef>
            </a:pPr>
            <a:r>
              <a:rPr lang="de-DE" sz="1100" dirty="0"/>
              <a:t>Other products mentioned in this presentation are trademarks of their respective owners.</a:t>
            </a:r>
            <a:endParaRPr lang="en-GB" sz="1100" dirty="0"/>
          </a:p>
        </p:txBody>
      </p:sp>
      <p:sp>
        <p:nvSpPr>
          <p:cNvPr id="4" name="Content Placeholder 6"/>
          <p:cNvSpPr txBox="1">
            <a:spLocks/>
          </p:cNvSpPr>
          <p:nvPr/>
        </p:nvSpPr>
        <p:spPr>
          <a:xfrm>
            <a:off x="3200400" y="835443"/>
            <a:ext cx="5791200" cy="993354"/>
          </a:xfrm>
          <a:prstGeom prst="rect">
            <a:avLst/>
          </a:prstGeom>
        </p:spPr>
        <p:txBody>
          <a:bodyPr vert="horz">
            <a:normAutofit/>
          </a:bodyPr>
          <a:lstStyle/>
          <a:p>
            <a:pPr marL="228600" indent="-228600" algn="ctr">
              <a:spcAft>
                <a:spcPts val="300"/>
              </a:spcAft>
              <a:buClr>
                <a:schemeClr val="accent2"/>
              </a:buClr>
              <a:buSzPct val="90000"/>
              <a:defRPr/>
            </a:pPr>
            <a:r>
              <a:rPr lang="en-US" dirty="0">
                <a:latin typeface="Calibri" pitchFamily="34" charset="0"/>
              </a:rPr>
              <a:t>Presentation prepared by and copyright of John Ramsey, East Tennessee State University, Department of Computing . (</a:t>
            </a:r>
            <a:r>
              <a:rPr lang="en-US" dirty="0">
                <a:latin typeface="Calibri" pitchFamily="34" charset="0"/>
                <a:hlinkClick r:id="rId3"/>
              </a:rPr>
              <a:t>ramseyjw@etsu.edu</a:t>
            </a:r>
            <a:r>
              <a:rPr lang="en-US" dirty="0">
                <a:latin typeface="Calibri" pitchFamily="34" charset="0"/>
              </a:rPr>
              <a:t>)</a:t>
            </a:r>
          </a:p>
        </p:txBody>
      </p:sp>
      <p:pic>
        <p:nvPicPr>
          <p:cNvPr id="6" name="Picture 5" descr="sm-C&amp;IS-Logo.jpg"/>
          <p:cNvPicPr>
            <a:picLocks noChangeAspect="1"/>
          </p:cNvPicPr>
          <p:nvPr/>
        </p:nvPicPr>
        <p:blipFill>
          <a:blip r:embed="rId4" cstate="print"/>
          <a:stretch>
            <a:fillRect/>
          </a:stretch>
        </p:blipFill>
        <p:spPr>
          <a:xfrm>
            <a:off x="9551454" y="759243"/>
            <a:ext cx="945096" cy="1197121"/>
          </a:xfrm>
          <a:prstGeom prst="rect">
            <a:avLst/>
          </a:prstGeom>
        </p:spPr>
      </p:pic>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l="30200" t="23395" r="33350" b="20101"/>
          <a:stretch/>
        </p:blipFill>
        <p:spPr>
          <a:xfrm>
            <a:off x="882771" y="835443"/>
            <a:ext cx="1221451" cy="1120921"/>
          </a:xfrm>
          <a:prstGeom prst="rect">
            <a:avLst/>
          </a:prstGeom>
          <a:effectLst>
            <a:glow rad="101600">
              <a:schemeClr val="accent1">
                <a:satMod val="175000"/>
                <a:alpha val="40000"/>
              </a:schemeClr>
            </a:glow>
          </a:effectLst>
        </p:spPr>
      </p:pic>
    </p:spTree>
    <p:extLst>
      <p:ext uri="{BB962C8B-B14F-4D97-AF65-F5344CB8AC3E}">
        <p14:creationId xmlns:p14="http://schemas.microsoft.com/office/powerpoint/2010/main" val="4190304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890" y="230907"/>
            <a:ext cx="1424998" cy="17343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9997" y="19107"/>
            <a:ext cx="1700425" cy="2104276"/>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98865" y="347166"/>
            <a:ext cx="2924560" cy="1643083"/>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9894" y="4428370"/>
            <a:ext cx="3220550" cy="772097"/>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08416" y="2763342"/>
            <a:ext cx="3171028" cy="1101454"/>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25691" y="4223425"/>
            <a:ext cx="2656291" cy="857287"/>
          </a:xfrm>
          <a:prstGeom prst="rect">
            <a:avLst/>
          </a:prstGeom>
        </p:spPr>
      </p:pic>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40735" y="2262718"/>
            <a:ext cx="2058306" cy="1215439"/>
          </a:xfrm>
          <a:prstGeom prst="rect">
            <a:avLst/>
          </a:prstGeom>
        </p:spPr>
      </p:pic>
      <p:pic>
        <p:nvPicPr>
          <p:cNvPr id="9" name="Picture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321868" y="323005"/>
            <a:ext cx="2391710" cy="1335198"/>
          </a:xfrm>
          <a:prstGeom prst="rect">
            <a:avLst/>
          </a:prstGeom>
        </p:spPr>
      </p:pic>
      <p:pic>
        <p:nvPicPr>
          <p:cNvPr id="1030" name="Picture 6" descr="http://coneyislandpark.com/imgUploader/logos/Pepsi_logo_2008.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081285" y="3363750"/>
            <a:ext cx="2623705" cy="104948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cdn.playbuzz.com/cdn/5c58be94-5e4c-4e51-8126-4d2a51eb4b3d/e5e98b78-6513-4d3d-9f61-4cdb55116055.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261145" y="3745751"/>
            <a:ext cx="1614872" cy="133496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lh4.googleusercontent.com/-ak28-E7WE_w/TX9JIJy4lBI/AAAAAAAALcY/4hPNBtNZk8U/s1600/sony_logo20.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017910" y="2222965"/>
            <a:ext cx="1433777" cy="109110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s://dustincharles.files.wordpress.com/2013/04/bmw_logo_79.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588036" y="2123383"/>
            <a:ext cx="1355936" cy="1354774"/>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vanimg.s3.amazonaws.com/good-logos-5.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9659703" y="1569038"/>
            <a:ext cx="1868453" cy="724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2491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38"/>
                                        </p:tgtEl>
                                        <p:attrNameLst>
                                          <p:attrName>style.visibility</p:attrName>
                                        </p:attrNameLst>
                                      </p:cBhvr>
                                      <p:to>
                                        <p:strVal val="visible"/>
                                      </p:to>
                                    </p:set>
                                    <p:anim calcmode="lin" valueType="num">
                                      <p:cBhvr>
                                        <p:cTn id="7" dur="500" fill="hold"/>
                                        <p:tgtEl>
                                          <p:spTgt spid="1038"/>
                                        </p:tgtEl>
                                        <p:attrNameLst>
                                          <p:attrName>ppt_w</p:attrName>
                                        </p:attrNameLst>
                                      </p:cBhvr>
                                      <p:tavLst>
                                        <p:tav tm="0">
                                          <p:val>
                                            <p:fltVal val="0"/>
                                          </p:val>
                                        </p:tav>
                                        <p:tav tm="100000">
                                          <p:val>
                                            <p:strVal val="#ppt_w"/>
                                          </p:val>
                                        </p:tav>
                                      </p:tavLst>
                                    </p:anim>
                                    <p:anim calcmode="lin" valueType="num">
                                      <p:cBhvr>
                                        <p:cTn id="8" dur="500" fill="hold"/>
                                        <p:tgtEl>
                                          <p:spTgt spid="1038"/>
                                        </p:tgtEl>
                                        <p:attrNameLst>
                                          <p:attrName>ppt_h</p:attrName>
                                        </p:attrNameLst>
                                      </p:cBhvr>
                                      <p:tavLst>
                                        <p:tav tm="0">
                                          <p:val>
                                            <p:fltVal val="0"/>
                                          </p:val>
                                        </p:tav>
                                        <p:tav tm="100000">
                                          <p:val>
                                            <p:strVal val="#ppt_h"/>
                                          </p:val>
                                        </p:tav>
                                      </p:tavLst>
                                    </p:anim>
                                    <p:animEffect transition="in" filter="fade">
                                      <p:cBhvr>
                                        <p:cTn id="9" dur="500"/>
                                        <p:tgtEl>
                                          <p:spTgt spid="1038"/>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1032"/>
                                        </p:tgtEl>
                                        <p:attrNameLst>
                                          <p:attrName>style.visibility</p:attrName>
                                        </p:attrNameLst>
                                      </p:cBhvr>
                                      <p:to>
                                        <p:strVal val="visible"/>
                                      </p:to>
                                    </p:set>
                                    <p:anim calcmode="lin" valueType="num">
                                      <p:cBhvr>
                                        <p:cTn id="19" dur="500" fill="hold"/>
                                        <p:tgtEl>
                                          <p:spTgt spid="1032"/>
                                        </p:tgtEl>
                                        <p:attrNameLst>
                                          <p:attrName>ppt_w</p:attrName>
                                        </p:attrNameLst>
                                      </p:cBhvr>
                                      <p:tavLst>
                                        <p:tav tm="0">
                                          <p:val>
                                            <p:fltVal val="0"/>
                                          </p:val>
                                        </p:tav>
                                        <p:tav tm="100000">
                                          <p:val>
                                            <p:strVal val="#ppt_w"/>
                                          </p:val>
                                        </p:tav>
                                      </p:tavLst>
                                    </p:anim>
                                    <p:anim calcmode="lin" valueType="num">
                                      <p:cBhvr>
                                        <p:cTn id="20" dur="500" fill="hold"/>
                                        <p:tgtEl>
                                          <p:spTgt spid="1032"/>
                                        </p:tgtEl>
                                        <p:attrNameLst>
                                          <p:attrName>ppt_h</p:attrName>
                                        </p:attrNameLst>
                                      </p:cBhvr>
                                      <p:tavLst>
                                        <p:tav tm="0">
                                          <p:val>
                                            <p:fltVal val="0"/>
                                          </p:val>
                                        </p:tav>
                                        <p:tav tm="100000">
                                          <p:val>
                                            <p:strVal val="#ppt_h"/>
                                          </p:val>
                                        </p:tav>
                                      </p:tavLst>
                                    </p:anim>
                                    <p:animEffect transition="in" filter="fade">
                                      <p:cBhvr>
                                        <p:cTn id="21" dur="500"/>
                                        <p:tgtEl>
                                          <p:spTgt spid="1032"/>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500" fill="hold"/>
                                        <p:tgtEl>
                                          <p:spTgt spid="2"/>
                                        </p:tgtEl>
                                        <p:attrNameLst>
                                          <p:attrName>ppt_w</p:attrName>
                                        </p:attrNameLst>
                                      </p:cBhvr>
                                      <p:tavLst>
                                        <p:tav tm="0">
                                          <p:val>
                                            <p:fltVal val="0"/>
                                          </p:val>
                                        </p:tav>
                                        <p:tav tm="100000">
                                          <p:val>
                                            <p:strVal val="#ppt_w"/>
                                          </p:val>
                                        </p:tav>
                                      </p:tavLst>
                                    </p:anim>
                                    <p:anim calcmode="lin" valueType="num">
                                      <p:cBhvr>
                                        <p:cTn id="26" dur="500" fill="hold"/>
                                        <p:tgtEl>
                                          <p:spTgt spid="2"/>
                                        </p:tgtEl>
                                        <p:attrNameLst>
                                          <p:attrName>ppt_h</p:attrName>
                                        </p:attrNameLst>
                                      </p:cBhvr>
                                      <p:tavLst>
                                        <p:tav tm="0">
                                          <p:val>
                                            <p:fltVal val="0"/>
                                          </p:val>
                                        </p:tav>
                                        <p:tav tm="100000">
                                          <p:val>
                                            <p:strVal val="#ppt_h"/>
                                          </p:val>
                                        </p:tav>
                                      </p:tavLst>
                                    </p:anim>
                                    <p:animEffect transition="in" filter="fade">
                                      <p:cBhvr>
                                        <p:cTn id="27" dur="500"/>
                                        <p:tgtEl>
                                          <p:spTgt spid="2"/>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500" fill="hold"/>
                                        <p:tgtEl>
                                          <p:spTgt spid="5"/>
                                        </p:tgtEl>
                                        <p:attrNameLst>
                                          <p:attrName>ppt_w</p:attrName>
                                        </p:attrNameLst>
                                      </p:cBhvr>
                                      <p:tavLst>
                                        <p:tav tm="0">
                                          <p:val>
                                            <p:fltVal val="0"/>
                                          </p:val>
                                        </p:tav>
                                        <p:tav tm="100000">
                                          <p:val>
                                            <p:strVal val="#ppt_w"/>
                                          </p:val>
                                        </p:tav>
                                      </p:tavLst>
                                    </p:anim>
                                    <p:anim calcmode="lin" valueType="num">
                                      <p:cBhvr>
                                        <p:cTn id="32" dur="500" fill="hold"/>
                                        <p:tgtEl>
                                          <p:spTgt spid="5"/>
                                        </p:tgtEl>
                                        <p:attrNameLst>
                                          <p:attrName>ppt_h</p:attrName>
                                        </p:attrNameLst>
                                      </p:cBhvr>
                                      <p:tavLst>
                                        <p:tav tm="0">
                                          <p:val>
                                            <p:fltVal val="0"/>
                                          </p:val>
                                        </p:tav>
                                        <p:tav tm="100000">
                                          <p:val>
                                            <p:strVal val="#ppt_h"/>
                                          </p:val>
                                        </p:tav>
                                      </p:tavLst>
                                    </p:anim>
                                    <p:animEffect transition="in" filter="fade">
                                      <p:cBhvr>
                                        <p:cTn id="33" dur="500"/>
                                        <p:tgtEl>
                                          <p:spTgt spid="5"/>
                                        </p:tgtEl>
                                      </p:cBhvr>
                                    </p:animEffect>
                                  </p:childTnLst>
                                </p:cTn>
                              </p:par>
                            </p:childTnLst>
                          </p:cTn>
                        </p:par>
                        <p:par>
                          <p:cTn id="34" fill="hold">
                            <p:stCondLst>
                              <p:cond delay="2500"/>
                            </p:stCondLst>
                            <p:childTnLst>
                              <p:par>
                                <p:cTn id="35" presetID="53" presetClass="entr" presetSubtype="16"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p:cTn id="37" dur="500" fill="hold"/>
                                        <p:tgtEl>
                                          <p:spTgt spid="4"/>
                                        </p:tgtEl>
                                        <p:attrNameLst>
                                          <p:attrName>ppt_w</p:attrName>
                                        </p:attrNameLst>
                                      </p:cBhvr>
                                      <p:tavLst>
                                        <p:tav tm="0">
                                          <p:val>
                                            <p:fltVal val="0"/>
                                          </p:val>
                                        </p:tav>
                                        <p:tav tm="100000">
                                          <p:val>
                                            <p:strVal val="#ppt_w"/>
                                          </p:val>
                                        </p:tav>
                                      </p:tavLst>
                                    </p:anim>
                                    <p:anim calcmode="lin" valueType="num">
                                      <p:cBhvr>
                                        <p:cTn id="38" dur="500" fill="hold"/>
                                        <p:tgtEl>
                                          <p:spTgt spid="4"/>
                                        </p:tgtEl>
                                        <p:attrNameLst>
                                          <p:attrName>ppt_h</p:attrName>
                                        </p:attrNameLst>
                                      </p:cBhvr>
                                      <p:tavLst>
                                        <p:tav tm="0">
                                          <p:val>
                                            <p:fltVal val="0"/>
                                          </p:val>
                                        </p:tav>
                                        <p:tav tm="100000">
                                          <p:val>
                                            <p:strVal val="#ppt_h"/>
                                          </p:val>
                                        </p:tav>
                                      </p:tavLst>
                                    </p:anim>
                                    <p:animEffect transition="in" filter="fade">
                                      <p:cBhvr>
                                        <p:cTn id="39" dur="500"/>
                                        <p:tgtEl>
                                          <p:spTgt spid="4"/>
                                        </p:tgtEl>
                                      </p:cBhvr>
                                    </p:animEffect>
                                  </p:childTnLst>
                                </p:cTn>
                              </p:par>
                            </p:childTnLst>
                          </p:cTn>
                        </p:par>
                        <p:par>
                          <p:cTn id="40" fill="hold">
                            <p:stCondLst>
                              <p:cond delay="3000"/>
                            </p:stCondLst>
                            <p:childTnLst>
                              <p:par>
                                <p:cTn id="41" presetID="53" presetClass="entr" presetSubtype="16" fill="hold" nodeType="afterEffect">
                                  <p:stCondLst>
                                    <p:cond delay="0"/>
                                  </p:stCondLst>
                                  <p:childTnLst>
                                    <p:set>
                                      <p:cBhvr>
                                        <p:cTn id="42" dur="1" fill="hold">
                                          <p:stCondLst>
                                            <p:cond delay="0"/>
                                          </p:stCondLst>
                                        </p:cTn>
                                        <p:tgtEl>
                                          <p:spTgt spid="1030"/>
                                        </p:tgtEl>
                                        <p:attrNameLst>
                                          <p:attrName>style.visibility</p:attrName>
                                        </p:attrNameLst>
                                      </p:cBhvr>
                                      <p:to>
                                        <p:strVal val="visible"/>
                                      </p:to>
                                    </p:set>
                                    <p:anim calcmode="lin" valueType="num">
                                      <p:cBhvr>
                                        <p:cTn id="43" dur="500" fill="hold"/>
                                        <p:tgtEl>
                                          <p:spTgt spid="1030"/>
                                        </p:tgtEl>
                                        <p:attrNameLst>
                                          <p:attrName>ppt_w</p:attrName>
                                        </p:attrNameLst>
                                      </p:cBhvr>
                                      <p:tavLst>
                                        <p:tav tm="0">
                                          <p:val>
                                            <p:fltVal val="0"/>
                                          </p:val>
                                        </p:tav>
                                        <p:tav tm="100000">
                                          <p:val>
                                            <p:strVal val="#ppt_w"/>
                                          </p:val>
                                        </p:tav>
                                      </p:tavLst>
                                    </p:anim>
                                    <p:anim calcmode="lin" valueType="num">
                                      <p:cBhvr>
                                        <p:cTn id="44" dur="500" fill="hold"/>
                                        <p:tgtEl>
                                          <p:spTgt spid="1030"/>
                                        </p:tgtEl>
                                        <p:attrNameLst>
                                          <p:attrName>ppt_h</p:attrName>
                                        </p:attrNameLst>
                                      </p:cBhvr>
                                      <p:tavLst>
                                        <p:tav tm="0">
                                          <p:val>
                                            <p:fltVal val="0"/>
                                          </p:val>
                                        </p:tav>
                                        <p:tav tm="100000">
                                          <p:val>
                                            <p:strVal val="#ppt_h"/>
                                          </p:val>
                                        </p:tav>
                                      </p:tavLst>
                                    </p:anim>
                                    <p:animEffect transition="in" filter="fade">
                                      <p:cBhvr>
                                        <p:cTn id="45" dur="500"/>
                                        <p:tgtEl>
                                          <p:spTgt spid="1030"/>
                                        </p:tgtEl>
                                      </p:cBhvr>
                                    </p:animEffect>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p:cTn id="49" dur="500" fill="hold"/>
                                        <p:tgtEl>
                                          <p:spTgt spid="7"/>
                                        </p:tgtEl>
                                        <p:attrNameLst>
                                          <p:attrName>ppt_w</p:attrName>
                                        </p:attrNameLst>
                                      </p:cBhvr>
                                      <p:tavLst>
                                        <p:tav tm="0">
                                          <p:val>
                                            <p:fltVal val="0"/>
                                          </p:val>
                                        </p:tav>
                                        <p:tav tm="100000">
                                          <p:val>
                                            <p:strVal val="#ppt_w"/>
                                          </p:val>
                                        </p:tav>
                                      </p:tavLst>
                                    </p:anim>
                                    <p:anim calcmode="lin" valueType="num">
                                      <p:cBhvr>
                                        <p:cTn id="50" dur="500" fill="hold"/>
                                        <p:tgtEl>
                                          <p:spTgt spid="7"/>
                                        </p:tgtEl>
                                        <p:attrNameLst>
                                          <p:attrName>ppt_h</p:attrName>
                                        </p:attrNameLst>
                                      </p:cBhvr>
                                      <p:tavLst>
                                        <p:tav tm="0">
                                          <p:val>
                                            <p:fltVal val="0"/>
                                          </p:val>
                                        </p:tav>
                                        <p:tav tm="100000">
                                          <p:val>
                                            <p:strVal val="#ppt_h"/>
                                          </p:val>
                                        </p:tav>
                                      </p:tavLst>
                                    </p:anim>
                                    <p:animEffect transition="in" filter="fade">
                                      <p:cBhvr>
                                        <p:cTn id="51" dur="500"/>
                                        <p:tgtEl>
                                          <p:spTgt spid="7"/>
                                        </p:tgtEl>
                                      </p:cBhvr>
                                    </p:animEffect>
                                  </p:childTnLst>
                                </p:cTn>
                              </p:par>
                            </p:childTnLst>
                          </p:cTn>
                        </p:par>
                        <p:par>
                          <p:cTn id="52" fill="hold">
                            <p:stCondLst>
                              <p:cond delay="4000"/>
                            </p:stCondLst>
                            <p:childTnLst>
                              <p:par>
                                <p:cTn id="53" presetID="53" presetClass="entr" presetSubtype="16" fill="hold" nodeType="afterEffect">
                                  <p:stCondLst>
                                    <p:cond delay="0"/>
                                  </p:stCondLst>
                                  <p:childTnLst>
                                    <p:set>
                                      <p:cBhvr>
                                        <p:cTn id="54" dur="1" fill="hold">
                                          <p:stCondLst>
                                            <p:cond delay="0"/>
                                          </p:stCondLst>
                                        </p:cTn>
                                        <p:tgtEl>
                                          <p:spTgt spid="1034"/>
                                        </p:tgtEl>
                                        <p:attrNameLst>
                                          <p:attrName>style.visibility</p:attrName>
                                        </p:attrNameLst>
                                      </p:cBhvr>
                                      <p:to>
                                        <p:strVal val="visible"/>
                                      </p:to>
                                    </p:set>
                                    <p:anim calcmode="lin" valueType="num">
                                      <p:cBhvr>
                                        <p:cTn id="55" dur="500" fill="hold"/>
                                        <p:tgtEl>
                                          <p:spTgt spid="1034"/>
                                        </p:tgtEl>
                                        <p:attrNameLst>
                                          <p:attrName>ppt_w</p:attrName>
                                        </p:attrNameLst>
                                      </p:cBhvr>
                                      <p:tavLst>
                                        <p:tav tm="0">
                                          <p:val>
                                            <p:fltVal val="0"/>
                                          </p:val>
                                        </p:tav>
                                        <p:tav tm="100000">
                                          <p:val>
                                            <p:strVal val="#ppt_w"/>
                                          </p:val>
                                        </p:tav>
                                      </p:tavLst>
                                    </p:anim>
                                    <p:anim calcmode="lin" valueType="num">
                                      <p:cBhvr>
                                        <p:cTn id="56" dur="500" fill="hold"/>
                                        <p:tgtEl>
                                          <p:spTgt spid="1034"/>
                                        </p:tgtEl>
                                        <p:attrNameLst>
                                          <p:attrName>ppt_h</p:attrName>
                                        </p:attrNameLst>
                                      </p:cBhvr>
                                      <p:tavLst>
                                        <p:tav tm="0">
                                          <p:val>
                                            <p:fltVal val="0"/>
                                          </p:val>
                                        </p:tav>
                                        <p:tav tm="100000">
                                          <p:val>
                                            <p:strVal val="#ppt_h"/>
                                          </p:val>
                                        </p:tav>
                                      </p:tavLst>
                                    </p:anim>
                                    <p:animEffect transition="in" filter="fade">
                                      <p:cBhvr>
                                        <p:cTn id="57" dur="500"/>
                                        <p:tgtEl>
                                          <p:spTgt spid="1034"/>
                                        </p:tgtEl>
                                      </p:cBhvr>
                                    </p:animEffect>
                                  </p:childTnLst>
                                </p:cTn>
                              </p:par>
                            </p:childTnLst>
                          </p:cTn>
                        </p:par>
                        <p:par>
                          <p:cTn id="58" fill="hold">
                            <p:stCondLst>
                              <p:cond delay="4500"/>
                            </p:stCondLst>
                            <p:childTnLst>
                              <p:par>
                                <p:cTn id="59" presetID="53" presetClass="entr" presetSubtype="16" fill="hold"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p:cTn id="61" dur="500" fill="hold"/>
                                        <p:tgtEl>
                                          <p:spTgt spid="8"/>
                                        </p:tgtEl>
                                        <p:attrNameLst>
                                          <p:attrName>ppt_w</p:attrName>
                                        </p:attrNameLst>
                                      </p:cBhvr>
                                      <p:tavLst>
                                        <p:tav tm="0">
                                          <p:val>
                                            <p:fltVal val="0"/>
                                          </p:val>
                                        </p:tav>
                                        <p:tav tm="100000">
                                          <p:val>
                                            <p:strVal val="#ppt_w"/>
                                          </p:val>
                                        </p:tav>
                                      </p:tavLst>
                                    </p:anim>
                                    <p:anim calcmode="lin" valueType="num">
                                      <p:cBhvr>
                                        <p:cTn id="62" dur="500" fill="hold"/>
                                        <p:tgtEl>
                                          <p:spTgt spid="8"/>
                                        </p:tgtEl>
                                        <p:attrNameLst>
                                          <p:attrName>ppt_h</p:attrName>
                                        </p:attrNameLst>
                                      </p:cBhvr>
                                      <p:tavLst>
                                        <p:tav tm="0">
                                          <p:val>
                                            <p:fltVal val="0"/>
                                          </p:val>
                                        </p:tav>
                                        <p:tav tm="100000">
                                          <p:val>
                                            <p:strVal val="#ppt_h"/>
                                          </p:val>
                                        </p:tav>
                                      </p:tavLst>
                                    </p:anim>
                                    <p:animEffect transition="in" filter="fade">
                                      <p:cBhvr>
                                        <p:cTn id="63" dur="500"/>
                                        <p:tgtEl>
                                          <p:spTgt spid="8"/>
                                        </p:tgtEl>
                                      </p:cBhvr>
                                    </p:animEffect>
                                  </p:childTnLst>
                                </p:cTn>
                              </p:par>
                            </p:childTnLst>
                          </p:cTn>
                        </p:par>
                        <p:par>
                          <p:cTn id="64" fill="hold">
                            <p:stCondLst>
                              <p:cond delay="5000"/>
                            </p:stCondLst>
                            <p:childTnLst>
                              <p:par>
                                <p:cTn id="65" presetID="53" presetClass="entr" presetSubtype="16"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 calcmode="lin" valueType="num">
                                      <p:cBhvr>
                                        <p:cTn id="67" dur="500" fill="hold"/>
                                        <p:tgtEl>
                                          <p:spTgt spid="6"/>
                                        </p:tgtEl>
                                        <p:attrNameLst>
                                          <p:attrName>ppt_w</p:attrName>
                                        </p:attrNameLst>
                                      </p:cBhvr>
                                      <p:tavLst>
                                        <p:tav tm="0">
                                          <p:val>
                                            <p:fltVal val="0"/>
                                          </p:val>
                                        </p:tav>
                                        <p:tav tm="100000">
                                          <p:val>
                                            <p:strVal val="#ppt_w"/>
                                          </p:val>
                                        </p:tav>
                                      </p:tavLst>
                                    </p:anim>
                                    <p:anim calcmode="lin" valueType="num">
                                      <p:cBhvr>
                                        <p:cTn id="68" dur="500" fill="hold"/>
                                        <p:tgtEl>
                                          <p:spTgt spid="6"/>
                                        </p:tgtEl>
                                        <p:attrNameLst>
                                          <p:attrName>ppt_h</p:attrName>
                                        </p:attrNameLst>
                                      </p:cBhvr>
                                      <p:tavLst>
                                        <p:tav tm="0">
                                          <p:val>
                                            <p:fltVal val="0"/>
                                          </p:val>
                                        </p:tav>
                                        <p:tav tm="100000">
                                          <p:val>
                                            <p:strVal val="#ppt_h"/>
                                          </p:val>
                                        </p:tav>
                                      </p:tavLst>
                                    </p:anim>
                                    <p:animEffect transition="in" filter="fade">
                                      <p:cBhvr>
                                        <p:cTn id="69" dur="500"/>
                                        <p:tgtEl>
                                          <p:spTgt spid="6"/>
                                        </p:tgtEl>
                                      </p:cBhvr>
                                    </p:animEffect>
                                  </p:childTnLst>
                                </p:cTn>
                              </p:par>
                            </p:childTnLst>
                          </p:cTn>
                        </p:par>
                        <p:par>
                          <p:cTn id="70" fill="hold">
                            <p:stCondLst>
                              <p:cond delay="5500"/>
                            </p:stCondLst>
                            <p:childTnLst>
                              <p:par>
                                <p:cTn id="71" presetID="53" presetClass="entr" presetSubtype="16"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500" fill="hold"/>
                                        <p:tgtEl>
                                          <p:spTgt spid="9"/>
                                        </p:tgtEl>
                                        <p:attrNameLst>
                                          <p:attrName>ppt_w</p:attrName>
                                        </p:attrNameLst>
                                      </p:cBhvr>
                                      <p:tavLst>
                                        <p:tav tm="0">
                                          <p:val>
                                            <p:fltVal val="0"/>
                                          </p:val>
                                        </p:tav>
                                        <p:tav tm="100000">
                                          <p:val>
                                            <p:strVal val="#ppt_w"/>
                                          </p:val>
                                        </p:tav>
                                      </p:tavLst>
                                    </p:anim>
                                    <p:anim calcmode="lin" valueType="num">
                                      <p:cBhvr>
                                        <p:cTn id="74" dur="500" fill="hold"/>
                                        <p:tgtEl>
                                          <p:spTgt spid="9"/>
                                        </p:tgtEl>
                                        <p:attrNameLst>
                                          <p:attrName>ppt_h</p:attrName>
                                        </p:attrNameLst>
                                      </p:cBhvr>
                                      <p:tavLst>
                                        <p:tav tm="0">
                                          <p:val>
                                            <p:fltVal val="0"/>
                                          </p:val>
                                        </p:tav>
                                        <p:tav tm="100000">
                                          <p:val>
                                            <p:strVal val="#ppt_h"/>
                                          </p:val>
                                        </p:tav>
                                      </p:tavLst>
                                    </p:anim>
                                    <p:animEffect transition="in" filter="fade">
                                      <p:cBhvr>
                                        <p:cTn id="75" dur="500"/>
                                        <p:tgtEl>
                                          <p:spTgt spid="9"/>
                                        </p:tgtEl>
                                      </p:cBhvr>
                                    </p:animEffect>
                                  </p:childTnLst>
                                </p:cTn>
                              </p:par>
                            </p:childTnLst>
                          </p:cTn>
                        </p:par>
                        <p:par>
                          <p:cTn id="76" fill="hold">
                            <p:stCondLst>
                              <p:cond delay="6000"/>
                            </p:stCondLst>
                            <p:childTnLst>
                              <p:par>
                                <p:cTn id="77" presetID="53" presetClass="entr" presetSubtype="16" fill="hold" nodeType="afterEffect">
                                  <p:stCondLst>
                                    <p:cond delay="0"/>
                                  </p:stCondLst>
                                  <p:childTnLst>
                                    <p:set>
                                      <p:cBhvr>
                                        <p:cTn id="78" dur="1" fill="hold">
                                          <p:stCondLst>
                                            <p:cond delay="0"/>
                                          </p:stCondLst>
                                        </p:cTn>
                                        <p:tgtEl>
                                          <p:spTgt spid="1036"/>
                                        </p:tgtEl>
                                        <p:attrNameLst>
                                          <p:attrName>style.visibility</p:attrName>
                                        </p:attrNameLst>
                                      </p:cBhvr>
                                      <p:to>
                                        <p:strVal val="visible"/>
                                      </p:to>
                                    </p:set>
                                    <p:anim calcmode="lin" valueType="num">
                                      <p:cBhvr>
                                        <p:cTn id="79" dur="500" fill="hold"/>
                                        <p:tgtEl>
                                          <p:spTgt spid="1036"/>
                                        </p:tgtEl>
                                        <p:attrNameLst>
                                          <p:attrName>ppt_w</p:attrName>
                                        </p:attrNameLst>
                                      </p:cBhvr>
                                      <p:tavLst>
                                        <p:tav tm="0">
                                          <p:val>
                                            <p:fltVal val="0"/>
                                          </p:val>
                                        </p:tav>
                                        <p:tav tm="100000">
                                          <p:val>
                                            <p:strVal val="#ppt_w"/>
                                          </p:val>
                                        </p:tav>
                                      </p:tavLst>
                                    </p:anim>
                                    <p:anim calcmode="lin" valueType="num">
                                      <p:cBhvr>
                                        <p:cTn id="80" dur="500" fill="hold"/>
                                        <p:tgtEl>
                                          <p:spTgt spid="1036"/>
                                        </p:tgtEl>
                                        <p:attrNameLst>
                                          <p:attrName>ppt_h</p:attrName>
                                        </p:attrNameLst>
                                      </p:cBhvr>
                                      <p:tavLst>
                                        <p:tav tm="0">
                                          <p:val>
                                            <p:fltVal val="0"/>
                                          </p:val>
                                        </p:tav>
                                        <p:tav tm="100000">
                                          <p:val>
                                            <p:strVal val="#ppt_h"/>
                                          </p:val>
                                        </p:tav>
                                      </p:tavLst>
                                    </p:anim>
                                    <p:animEffect transition="in" filter="fade">
                                      <p:cBhvr>
                                        <p:cTn id="81" dur="500"/>
                                        <p:tgtEl>
                                          <p:spTgt spid="10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Effective Logo Design</a:t>
            </a:r>
          </a:p>
        </p:txBody>
      </p:sp>
      <p:sp>
        <p:nvSpPr>
          <p:cNvPr id="5" name="Rectangle 2"/>
          <p:cNvSpPr>
            <a:spLocks noGrp="1" noChangeArrowheads="1"/>
          </p:cNvSpPr>
          <p:nvPr>
            <p:ph idx="1"/>
          </p:nvPr>
        </p:nvSpPr>
        <p:spPr bwMode="auto">
          <a:xfrm>
            <a:off x="838200" y="1690688"/>
            <a:ext cx="9714186" cy="215443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lvl="0" indent="0" eaLnBrk="0" fontAlgn="base" hangingPunct="0">
              <a:lnSpc>
                <a:spcPct val="100000"/>
              </a:lnSpc>
              <a:spcBef>
                <a:spcPct val="0"/>
              </a:spcBef>
              <a:spcAft>
                <a:spcPts val="1200"/>
              </a:spcAft>
              <a:buNone/>
            </a:pPr>
            <a:r>
              <a:rPr lang="en-US" altLang="en-US" sz="2400" dirty="0">
                <a:solidFill>
                  <a:srgbClr val="333333"/>
                </a:solidFill>
              </a:rPr>
              <a:t>A logo must be </a:t>
            </a:r>
            <a:r>
              <a:rPr lang="en-US" altLang="en-US" sz="2400" dirty="0">
                <a:solidFill>
                  <a:srgbClr val="FF0000"/>
                </a:solidFill>
              </a:rPr>
              <a:t>simple</a:t>
            </a:r>
          </a:p>
          <a:p>
            <a:pPr marL="0" lvl="0" indent="0" eaLnBrk="0" fontAlgn="base" hangingPunct="0">
              <a:lnSpc>
                <a:spcPct val="100000"/>
              </a:lnSpc>
              <a:spcBef>
                <a:spcPct val="0"/>
              </a:spcBef>
              <a:spcAft>
                <a:spcPts val="1200"/>
              </a:spcAft>
              <a:buNone/>
            </a:pPr>
            <a:r>
              <a:rPr lang="en-US" altLang="en-US" sz="2400" dirty="0">
                <a:solidFill>
                  <a:srgbClr val="333333"/>
                </a:solidFill>
              </a:rPr>
              <a:t>A simple logo allows for easy recognition and allows the logo to be versatile and memorable</a:t>
            </a:r>
          </a:p>
          <a:p>
            <a:pPr marL="0" lvl="0" indent="0" eaLnBrk="0" fontAlgn="base" hangingPunct="0">
              <a:lnSpc>
                <a:spcPct val="100000"/>
              </a:lnSpc>
              <a:spcBef>
                <a:spcPct val="0"/>
              </a:spcBef>
              <a:spcAft>
                <a:spcPts val="1200"/>
              </a:spcAft>
              <a:buNone/>
            </a:pPr>
            <a:r>
              <a:rPr lang="en-US" altLang="en-US" sz="2400" dirty="0">
                <a:solidFill>
                  <a:srgbClr val="333333"/>
                </a:solidFill>
              </a:rPr>
              <a:t>Effective logos feature something unexpected or unique without being overdrawn</a:t>
            </a:r>
          </a:p>
        </p:txBody>
      </p:sp>
    </p:spTree>
    <p:extLst>
      <p:ext uri="{BB962C8B-B14F-4D97-AF65-F5344CB8AC3E}">
        <p14:creationId xmlns:p14="http://schemas.microsoft.com/office/powerpoint/2010/main" val="2249418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fade">
                                      <p:cBhvr>
                                        <p:cTn id="11" dur="500"/>
                                        <p:tgtEl>
                                          <p:spTgt spid="5">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Effective Logo Design</a:t>
            </a:r>
          </a:p>
        </p:txBody>
      </p:sp>
      <p:sp>
        <p:nvSpPr>
          <p:cNvPr id="5" name="Rectangle 2"/>
          <p:cNvSpPr>
            <a:spLocks noGrp="1" noChangeArrowheads="1"/>
          </p:cNvSpPr>
          <p:nvPr>
            <p:ph idx="1"/>
          </p:nvPr>
        </p:nvSpPr>
        <p:spPr bwMode="auto">
          <a:xfrm>
            <a:off x="838200" y="1690688"/>
            <a:ext cx="9714186" cy="178510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lvl="0" indent="0" eaLnBrk="0" fontAlgn="base" hangingPunct="0">
              <a:lnSpc>
                <a:spcPct val="100000"/>
              </a:lnSpc>
              <a:spcBef>
                <a:spcPct val="0"/>
              </a:spcBef>
              <a:spcAft>
                <a:spcPts val="1200"/>
              </a:spcAft>
              <a:buNone/>
            </a:pPr>
            <a:r>
              <a:rPr lang="en-US" altLang="en-US" sz="2400" dirty="0">
                <a:solidFill>
                  <a:srgbClr val="333333"/>
                </a:solidFill>
              </a:rPr>
              <a:t>A logo must be </a:t>
            </a:r>
            <a:r>
              <a:rPr lang="en-US" altLang="en-US" sz="2400" dirty="0">
                <a:solidFill>
                  <a:srgbClr val="FF0000"/>
                </a:solidFill>
              </a:rPr>
              <a:t>memorable</a:t>
            </a:r>
          </a:p>
          <a:p>
            <a:pPr marL="0" lvl="0" indent="0" eaLnBrk="0" fontAlgn="base" hangingPunct="0">
              <a:lnSpc>
                <a:spcPct val="100000"/>
              </a:lnSpc>
              <a:spcBef>
                <a:spcPct val="0"/>
              </a:spcBef>
              <a:spcAft>
                <a:spcPts val="1200"/>
              </a:spcAft>
              <a:buNone/>
            </a:pPr>
            <a:r>
              <a:rPr lang="en-US" altLang="en-US" sz="2400" dirty="0">
                <a:solidFill>
                  <a:srgbClr val="333333"/>
                </a:solidFill>
              </a:rPr>
              <a:t>Following closely behind the principle of simplicity is that of memorability</a:t>
            </a:r>
          </a:p>
          <a:p>
            <a:pPr marL="0" lvl="0" indent="0" eaLnBrk="0" fontAlgn="base" hangingPunct="0">
              <a:lnSpc>
                <a:spcPct val="100000"/>
              </a:lnSpc>
              <a:spcBef>
                <a:spcPct val="0"/>
              </a:spcBef>
              <a:spcAft>
                <a:spcPts val="1200"/>
              </a:spcAft>
              <a:buNone/>
            </a:pPr>
            <a:r>
              <a:rPr lang="en-US" altLang="en-US" sz="2400" dirty="0">
                <a:solidFill>
                  <a:srgbClr val="333333"/>
                </a:solidFill>
              </a:rPr>
              <a:t>An effective logo should be memorable and this is achieved by having a simple yet appropriate logo</a:t>
            </a:r>
          </a:p>
        </p:txBody>
      </p:sp>
    </p:spTree>
    <p:extLst>
      <p:ext uri="{BB962C8B-B14F-4D97-AF65-F5344CB8AC3E}">
        <p14:creationId xmlns:p14="http://schemas.microsoft.com/office/powerpoint/2010/main" val="3944707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fade">
                                      <p:cBhvr>
                                        <p:cTn id="11" dur="500"/>
                                        <p:tgtEl>
                                          <p:spTgt spid="5">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Effective Logo Design</a:t>
            </a:r>
          </a:p>
        </p:txBody>
      </p:sp>
      <p:sp>
        <p:nvSpPr>
          <p:cNvPr id="5" name="Rectangle 2"/>
          <p:cNvSpPr>
            <a:spLocks noGrp="1" noChangeArrowheads="1"/>
          </p:cNvSpPr>
          <p:nvPr>
            <p:ph idx="1"/>
          </p:nvPr>
        </p:nvSpPr>
        <p:spPr bwMode="auto">
          <a:xfrm>
            <a:off x="838200" y="1690688"/>
            <a:ext cx="9714186" cy="178510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lvl="0" indent="0" eaLnBrk="0" fontAlgn="base" hangingPunct="0">
              <a:lnSpc>
                <a:spcPct val="100000"/>
              </a:lnSpc>
              <a:spcBef>
                <a:spcPct val="0"/>
              </a:spcBef>
              <a:spcAft>
                <a:spcPts val="1200"/>
              </a:spcAft>
              <a:buNone/>
            </a:pPr>
            <a:r>
              <a:rPr lang="en-US" altLang="en-US" sz="2400" dirty="0">
                <a:solidFill>
                  <a:srgbClr val="333333"/>
                </a:solidFill>
              </a:rPr>
              <a:t>A logo must be </a:t>
            </a:r>
            <a:r>
              <a:rPr lang="en-US" altLang="en-US" sz="2400" dirty="0">
                <a:solidFill>
                  <a:srgbClr val="FF0000"/>
                </a:solidFill>
              </a:rPr>
              <a:t>enduring</a:t>
            </a:r>
          </a:p>
          <a:p>
            <a:pPr marL="0" lvl="0" indent="0" eaLnBrk="0" fontAlgn="base" hangingPunct="0">
              <a:lnSpc>
                <a:spcPct val="100000"/>
              </a:lnSpc>
              <a:spcBef>
                <a:spcPct val="0"/>
              </a:spcBef>
              <a:spcAft>
                <a:spcPts val="1200"/>
              </a:spcAft>
              <a:buNone/>
            </a:pPr>
            <a:r>
              <a:rPr lang="en-US" altLang="en-US" sz="2400" dirty="0">
                <a:solidFill>
                  <a:srgbClr val="333333"/>
                </a:solidFill>
              </a:rPr>
              <a:t>An effective logo should endure the test of time</a:t>
            </a:r>
          </a:p>
          <a:p>
            <a:pPr marL="0" lvl="0" indent="0" eaLnBrk="0" fontAlgn="base" hangingPunct="0">
              <a:lnSpc>
                <a:spcPct val="100000"/>
              </a:lnSpc>
              <a:spcBef>
                <a:spcPct val="0"/>
              </a:spcBef>
              <a:spcAft>
                <a:spcPts val="1200"/>
              </a:spcAft>
              <a:buNone/>
            </a:pPr>
            <a:r>
              <a:rPr lang="en-US" altLang="en-US" sz="2400" dirty="0">
                <a:solidFill>
                  <a:srgbClr val="333333"/>
                </a:solidFill>
              </a:rPr>
              <a:t>The logo should be 'future proof', meaning that it should still be effective in 10, 20, 50+ years time</a:t>
            </a:r>
          </a:p>
        </p:txBody>
      </p:sp>
    </p:spTree>
    <p:extLst>
      <p:ext uri="{BB962C8B-B14F-4D97-AF65-F5344CB8AC3E}">
        <p14:creationId xmlns:p14="http://schemas.microsoft.com/office/powerpoint/2010/main" val="3342791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fade">
                                      <p:cBhvr>
                                        <p:cTn id="11" dur="500"/>
                                        <p:tgtEl>
                                          <p:spTgt spid="5">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Effective Logo Design</a:t>
            </a:r>
          </a:p>
        </p:txBody>
      </p:sp>
      <p:sp>
        <p:nvSpPr>
          <p:cNvPr id="5" name="Rectangle 2"/>
          <p:cNvSpPr>
            <a:spLocks noGrp="1" noChangeArrowheads="1"/>
          </p:cNvSpPr>
          <p:nvPr>
            <p:ph idx="1"/>
          </p:nvPr>
        </p:nvSpPr>
        <p:spPr bwMode="auto">
          <a:xfrm>
            <a:off x="838200" y="1690688"/>
            <a:ext cx="9714186" cy="126188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lvl="0" indent="0" eaLnBrk="0" fontAlgn="base" hangingPunct="0">
              <a:lnSpc>
                <a:spcPct val="100000"/>
              </a:lnSpc>
              <a:spcBef>
                <a:spcPct val="0"/>
              </a:spcBef>
              <a:spcAft>
                <a:spcPts val="1200"/>
              </a:spcAft>
              <a:buNone/>
            </a:pPr>
            <a:r>
              <a:rPr lang="en-US" altLang="en-US" sz="2400" dirty="0">
                <a:solidFill>
                  <a:srgbClr val="333333"/>
                </a:solidFill>
              </a:rPr>
              <a:t>A logo must be </a:t>
            </a:r>
            <a:r>
              <a:rPr lang="en-US" altLang="en-US" sz="2400" dirty="0">
                <a:solidFill>
                  <a:srgbClr val="FF0000"/>
                </a:solidFill>
              </a:rPr>
              <a:t>versatile</a:t>
            </a:r>
          </a:p>
          <a:p>
            <a:pPr marL="0" lvl="0" indent="0" eaLnBrk="0" fontAlgn="base" hangingPunct="0">
              <a:lnSpc>
                <a:spcPct val="100000"/>
              </a:lnSpc>
              <a:spcBef>
                <a:spcPct val="0"/>
              </a:spcBef>
              <a:spcAft>
                <a:spcPts val="1200"/>
              </a:spcAft>
              <a:buNone/>
            </a:pPr>
            <a:r>
              <a:rPr lang="en-US" altLang="en-US" sz="2400" dirty="0">
                <a:solidFill>
                  <a:srgbClr val="333333"/>
                </a:solidFill>
              </a:rPr>
              <a:t>An effective logo should be able to work across a variety of mediums and applications</a:t>
            </a:r>
          </a:p>
        </p:txBody>
      </p:sp>
    </p:spTree>
    <p:extLst>
      <p:ext uri="{BB962C8B-B14F-4D97-AF65-F5344CB8AC3E}">
        <p14:creationId xmlns:p14="http://schemas.microsoft.com/office/powerpoint/2010/main" val="3496013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fade">
                                      <p:cBhvr>
                                        <p:cTn id="11"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1506</TotalTime>
  <Words>1429</Words>
  <Application>Microsoft Office PowerPoint</Application>
  <PresentationFormat>Widescreen</PresentationFormat>
  <Paragraphs>125</Paragraphs>
  <Slides>46</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46</vt:i4>
      </vt:variant>
    </vt:vector>
  </HeadingPairs>
  <TitlesOfParts>
    <vt:vector size="53" baseType="lpstr">
      <vt:lpstr>Abadi Extra Light</vt:lpstr>
      <vt:lpstr>Arial</vt:lpstr>
      <vt:lpstr>ARS Maquette</vt:lpstr>
      <vt:lpstr>Calibri</vt:lpstr>
      <vt:lpstr>Courier New</vt:lpstr>
      <vt:lpstr>Lucida Calligraphy</vt:lpstr>
      <vt:lpstr>1_Office Theme</vt:lpstr>
      <vt:lpstr>Logos</vt:lpstr>
      <vt:lpstr>Logos: 7 Tips</vt:lpstr>
      <vt:lpstr>Company Recognition</vt:lpstr>
      <vt:lpstr>PowerPoint Presentation</vt:lpstr>
      <vt:lpstr>PowerPoint Presentation</vt:lpstr>
      <vt:lpstr>Effective Logo Design</vt:lpstr>
      <vt:lpstr>Effective Logo Design</vt:lpstr>
      <vt:lpstr>Effective Logo Design</vt:lpstr>
      <vt:lpstr>Effective Logo Design</vt:lpstr>
      <vt:lpstr>Effective Logo Design</vt:lpstr>
      <vt:lpstr>Logos: Colors</vt:lpstr>
      <vt:lpstr>Logos: Outsourcing</vt:lpstr>
      <vt:lpstr>Some Logo Backstories - Android</vt:lpstr>
      <vt:lpstr>Some Logo Backstories - Apple</vt:lpstr>
      <vt:lpstr>More Hidden Messages</vt:lpstr>
      <vt:lpstr>Ten Minutes With Photoshop</vt:lpstr>
      <vt:lpstr>Google Search Bar</vt:lpstr>
      <vt:lpstr>Google Search Bar</vt:lpstr>
      <vt:lpstr>Google Search Bar</vt:lpstr>
      <vt:lpstr>Google Search Bar</vt:lpstr>
      <vt:lpstr>Google Search Bar</vt:lpstr>
      <vt:lpstr>Google Search Bar</vt:lpstr>
      <vt:lpstr>Google Search Bar</vt:lpstr>
      <vt:lpstr>Google Search Bar</vt:lpstr>
      <vt:lpstr>Google Search Bar</vt:lpstr>
      <vt:lpstr>Google Search Bar</vt:lpstr>
      <vt:lpstr>Error checking with the Validator</vt:lpstr>
      <vt:lpstr>Error checking with the Validator</vt:lpstr>
      <vt:lpstr>Error checking with the Validator</vt:lpstr>
      <vt:lpstr>Error checking with the Validator</vt:lpstr>
      <vt:lpstr>Error checking with the Validator</vt:lpstr>
      <vt:lpstr>Error checking with the Validator</vt:lpstr>
      <vt:lpstr>Error checking with the Validator</vt:lpstr>
      <vt:lpstr>Error checking with the Validator</vt:lpstr>
      <vt:lpstr>Error checking with the Validator</vt:lpstr>
      <vt:lpstr>Error checking with the Validator</vt:lpstr>
      <vt:lpstr>Error checking with the Validator</vt:lpstr>
      <vt:lpstr>Error checking with the Validator</vt:lpstr>
      <vt:lpstr>Error checking with the Validator</vt:lpstr>
      <vt:lpstr>Error checking with the Validator</vt:lpstr>
      <vt:lpstr>target=“_blank”</vt:lpstr>
      <vt:lpstr>target=“_blank”</vt:lpstr>
      <vt:lpstr>target=“blank”</vt:lpstr>
      <vt:lpstr>target=“_blank”</vt:lpstr>
      <vt:lpstr>Sources</vt:lpstr>
      <vt:lpstr>Copyrights</vt:lpstr>
    </vt:vector>
  </TitlesOfParts>
  <Company>ETSU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Logos</dc:title>
  <dc:creator>Ramsey, John Webster</dc:creator>
  <cp:lastModifiedBy>Jack Ramsey</cp:lastModifiedBy>
  <cp:revision>29</cp:revision>
  <dcterms:created xsi:type="dcterms:W3CDTF">2015-10-07T12:23:07Z</dcterms:created>
  <dcterms:modified xsi:type="dcterms:W3CDTF">2021-11-08T16:15:09Z</dcterms:modified>
</cp:coreProperties>
</file>