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60" r:id="rId2"/>
    <p:sldId id="261" r:id="rId3"/>
    <p:sldId id="262" r:id="rId4"/>
    <p:sldId id="319" r:id="rId5"/>
    <p:sldId id="329" r:id="rId6"/>
    <p:sldId id="330" r:id="rId7"/>
    <p:sldId id="331" r:id="rId8"/>
    <p:sldId id="263" r:id="rId9"/>
    <p:sldId id="320" r:id="rId10"/>
    <p:sldId id="264" r:id="rId11"/>
    <p:sldId id="321" r:id="rId12"/>
    <p:sldId id="265" r:id="rId13"/>
    <p:sldId id="266" r:id="rId14"/>
    <p:sldId id="328" r:id="rId15"/>
    <p:sldId id="332" r:id="rId16"/>
    <p:sldId id="333" r:id="rId17"/>
    <p:sldId id="267" r:id="rId18"/>
    <p:sldId id="268" r:id="rId19"/>
    <p:sldId id="322" r:id="rId20"/>
    <p:sldId id="269" r:id="rId21"/>
    <p:sldId id="270" r:id="rId22"/>
    <p:sldId id="271" r:id="rId23"/>
    <p:sldId id="272" r:id="rId24"/>
    <p:sldId id="273" r:id="rId25"/>
    <p:sldId id="323" r:id="rId26"/>
    <p:sldId id="274" r:id="rId27"/>
    <p:sldId id="275" r:id="rId28"/>
    <p:sldId id="324" r:id="rId29"/>
    <p:sldId id="288" r:id="rId30"/>
    <p:sldId id="289" r:id="rId31"/>
    <p:sldId id="290" r:id="rId32"/>
    <p:sldId id="291" r:id="rId33"/>
    <p:sldId id="292" r:id="rId34"/>
    <p:sldId id="325" r:id="rId35"/>
    <p:sldId id="327" r:id="rId36"/>
    <p:sldId id="294" r:id="rId37"/>
    <p:sldId id="295" r:id="rId38"/>
    <p:sldId id="296" r:id="rId39"/>
    <p:sldId id="326" r:id="rId40"/>
    <p:sldId id="297" r:id="rId41"/>
    <p:sldId id="298" r:id="rId42"/>
    <p:sldId id="299" r:id="rId43"/>
    <p:sldId id="300" r:id="rId44"/>
    <p:sldId id="301" r:id="rId45"/>
    <p:sldId id="318" r:id="rId46"/>
    <p:sldId id="317"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259"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0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5A10F-CF37-4AC7-82BD-75A953686F83}" type="datetimeFigureOut">
              <a:rPr lang="en-US" smtClean="0"/>
              <a:t>10/31/2021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5FE12-90FA-47AA-A354-9C8BF1C8A060}" type="slidenum">
              <a:rPr lang="en-US" smtClean="0"/>
              <a:t>‹#›</a:t>
            </a:fld>
            <a:endParaRPr lang="en-US" dirty="0"/>
          </a:p>
        </p:txBody>
      </p:sp>
    </p:spTree>
    <p:extLst>
      <p:ext uri="{BB962C8B-B14F-4D97-AF65-F5344CB8AC3E}">
        <p14:creationId xmlns:p14="http://schemas.microsoft.com/office/powerpoint/2010/main" val="410496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1238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3F851E-2928-4682-9B42-D2579E13F8BF}" type="datetimeFigureOut">
              <a:rPr lang="en-US" smtClean="0"/>
              <a:t>10/31/2021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62361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10/31/2021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63991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10/31/2021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252312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10/31/2021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50517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3F851E-2928-4682-9B42-D2579E13F8BF}" type="datetimeFigureOut">
              <a:rPr lang="en-US" smtClean="0"/>
              <a:t>10/31/2021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214895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3F851E-2928-4682-9B42-D2579E13F8BF}" type="datetimeFigureOut">
              <a:rPr lang="en-US" smtClean="0"/>
              <a:t>10/31/2021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9405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3F851E-2928-4682-9B42-D2579E13F8BF}" type="datetimeFigureOut">
              <a:rPr lang="en-US" smtClean="0"/>
              <a:t>10/31/2021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18767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3F851E-2928-4682-9B42-D2579E13F8BF}" type="datetimeFigureOut">
              <a:rPr lang="en-US" smtClean="0"/>
              <a:t>10/31/2021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79219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851E-2928-4682-9B42-D2579E13F8BF}" type="datetimeFigureOut">
              <a:rPr lang="en-US" smtClean="0"/>
              <a:t>10/31/2021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217650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t>10/31/2021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9417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t>10/31/2021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03626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F851E-2928-4682-9B42-D2579E13F8BF}" type="datetimeFigureOut">
              <a:rPr lang="en-US" smtClean="0"/>
              <a:t>10/31/2021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E998A-8700-4210-9762-D768112401A7}" type="slidenum">
              <a:rPr lang="en-US" smtClean="0"/>
              <a:t>‹#›</a:t>
            </a:fld>
            <a:endParaRPr lang="en-US" dirty="0"/>
          </a:p>
        </p:txBody>
      </p:sp>
    </p:spTree>
    <p:extLst>
      <p:ext uri="{BB962C8B-B14F-4D97-AF65-F5344CB8AC3E}">
        <p14:creationId xmlns:p14="http://schemas.microsoft.com/office/powerpoint/2010/main" val="1779232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badi Extra Light" panose="020B02040201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badi Extra Light" panose="020B02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badi Extra Light" panose="020B02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badi Extra Light" panose="020B02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Extra Light" panose="020B02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Extra Light" panose="020B02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necolas.github.io/normalize.cs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z.cdn.turner.com/cnn/tmpl_asset/static/mobile_phone/4047/css/lib-min.css" TargetMode="External"/><Relationship Id="rId2" Type="http://schemas.openxmlformats.org/officeDocument/2006/relationships/hyperlink" Target="http://z.cdn.turner.com/cnn/tmpl_asset/static/www_homepage/2892/css/hplib-min.cs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www.99lime.com/elements/" TargetMode="External"/><Relationship Id="rId2" Type="http://schemas.openxmlformats.org/officeDocument/2006/relationships/hyperlink" Target="http://foundation.zurb.com/" TargetMode="External"/><Relationship Id="rId1" Type="http://schemas.openxmlformats.org/officeDocument/2006/relationships/slideLayout" Target="../slideLayouts/slideLayout2.xml"/><Relationship Id="rId5" Type="http://schemas.openxmlformats.org/officeDocument/2006/relationships/hyperlink" Target="http://getbootstrap.com/" TargetMode="External"/><Relationship Id="rId4" Type="http://schemas.openxmlformats.org/officeDocument/2006/relationships/hyperlink" Target="http://html5boilerplate.com/"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pewinternet.org/fact-sheets/mobile-technology-fact-sheet/"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pittares@ets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Forms</a:t>
            </a:r>
          </a:p>
        </p:txBody>
      </p:sp>
      <p:sp>
        <p:nvSpPr>
          <p:cNvPr id="3" name="Subtitle 2"/>
          <p:cNvSpPr>
            <a:spLocks noGrp="1"/>
          </p:cNvSpPr>
          <p:nvPr>
            <p:ph type="subTitle" idx="1"/>
          </p:nvPr>
        </p:nvSpPr>
        <p:spPr/>
        <p:txBody>
          <a:bodyPr>
            <a:normAutofit/>
          </a:bodyPr>
          <a:lstStyle/>
          <a:p>
            <a:r>
              <a:rPr lang="en-US" dirty="0"/>
              <a:t>Essentials of Web Design</a:t>
            </a:r>
          </a:p>
          <a:p>
            <a:r>
              <a:rPr lang="en-US" dirty="0"/>
              <a:t>CSCI 1210</a:t>
            </a:r>
          </a:p>
        </p:txBody>
      </p:sp>
    </p:spTree>
    <p:extLst>
      <p:ext uri="{BB962C8B-B14F-4D97-AF65-F5344CB8AC3E}">
        <p14:creationId xmlns:p14="http://schemas.microsoft.com/office/powerpoint/2010/main" val="92034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a:xfrm>
            <a:off x="838200" y="1453091"/>
            <a:ext cx="10515600" cy="4351338"/>
          </a:xfrm>
        </p:spPr>
        <p:txBody>
          <a:bodyPr>
            <a:normAutofit/>
          </a:bodyPr>
          <a:lstStyle/>
          <a:p>
            <a:pPr marL="0" indent="0">
              <a:buNone/>
            </a:pPr>
            <a:r>
              <a:rPr lang="en-US" sz="3200" dirty="0"/>
              <a:t>For the attribute method, we have two possibilities:</a:t>
            </a:r>
          </a:p>
          <a:p>
            <a:pPr marL="457200" lvl="1" indent="0">
              <a:buNone/>
            </a:pPr>
            <a:r>
              <a:rPr lang="en-US" sz="2800" dirty="0">
                <a:solidFill>
                  <a:srgbClr val="FF0000"/>
                </a:solidFill>
              </a:rPr>
              <a:t>get</a:t>
            </a:r>
          </a:p>
          <a:p>
            <a:pPr marL="914400" lvl="2" indent="0">
              <a:spcAft>
                <a:spcPts val="1200"/>
              </a:spcAft>
              <a:buNone/>
            </a:pPr>
            <a:r>
              <a:rPr lang="en-US" sz="2400" dirty="0"/>
              <a:t>The value get sends form data as a part of the URL</a:t>
            </a:r>
          </a:p>
          <a:p>
            <a:pPr marL="914400" lvl="2" indent="0">
              <a:spcAft>
                <a:spcPts val="1200"/>
              </a:spcAft>
              <a:buNone/>
            </a:pPr>
            <a:r>
              <a:rPr lang="en-US" sz="2400" dirty="0"/>
              <a:t>It is added as a variable/value pair at the end of the URL after the question mark:</a:t>
            </a:r>
            <a:br>
              <a:rPr lang="en-US" sz="2400" dirty="0"/>
            </a:br>
            <a:r>
              <a:rPr lang="en-US" sz="2400" dirty="0"/>
              <a:t>https://www.google.com/search</a:t>
            </a:r>
            <a:r>
              <a:rPr lang="en-US" sz="2400" dirty="0">
                <a:solidFill>
                  <a:srgbClr val="FF0000"/>
                </a:solidFill>
              </a:rPr>
              <a:t>?q=dogs</a:t>
            </a:r>
          </a:p>
          <a:p>
            <a:pPr marL="914400" lvl="2" indent="0">
              <a:spcAft>
                <a:spcPts val="1200"/>
              </a:spcAft>
              <a:buNone/>
            </a:pPr>
            <a:r>
              <a:rPr lang="en-US" sz="2400" dirty="0"/>
              <a:t>Multiple variable/value pairs are separated by the ampersand symbol in the URL:</a:t>
            </a:r>
            <a:br>
              <a:rPr lang="en-US" sz="2400" dirty="0"/>
            </a:br>
            <a:r>
              <a:rPr lang="en-US" sz="2400" dirty="0"/>
              <a:t>https://www.google.com/search</a:t>
            </a:r>
            <a:r>
              <a:rPr lang="en-US" sz="2400" dirty="0">
                <a:solidFill>
                  <a:srgbClr val="FF0000"/>
                </a:solidFill>
              </a:rPr>
              <a:t>?q=dogs&amp;gws_rd=ssl</a:t>
            </a:r>
          </a:p>
        </p:txBody>
      </p:sp>
    </p:spTree>
    <p:extLst>
      <p:ext uri="{BB962C8B-B14F-4D97-AF65-F5344CB8AC3E}">
        <p14:creationId xmlns:p14="http://schemas.microsoft.com/office/powerpoint/2010/main" val="212909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a:xfrm>
            <a:off x="838200" y="1453091"/>
            <a:ext cx="10515600" cy="4351338"/>
          </a:xfrm>
        </p:spPr>
        <p:txBody>
          <a:bodyPr>
            <a:normAutofit/>
          </a:bodyPr>
          <a:lstStyle/>
          <a:p>
            <a:pPr marL="0" indent="0">
              <a:buNone/>
            </a:pPr>
            <a:r>
              <a:rPr lang="en-US" sz="3200" dirty="0"/>
              <a:t>For the attribute method, we have two possibilities:</a:t>
            </a:r>
          </a:p>
          <a:p>
            <a:pPr marL="457200" lvl="1" indent="0">
              <a:spcAft>
                <a:spcPts val="1200"/>
              </a:spcAft>
              <a:buNone/>
            </a:pPr>
            <a:r>
              <a:rPr lang="en-US" sz="2800" dirty="0">
                <a:solidFill>
                  <a:srgbClr val="FF0000"/>
                </a:solidFill>
              </a:rPr>
              <a:t>post</a:t>
            </a:r>
          </a:p>
          <a:p>
            <a:pPr marL="914400" lvl="2" indent="0">
              <a:buNone/>
            </a:pPr>
            <a:r>
              <a:rPr lang="en-US" sz="2400" dirty="0"/>
              <a:t>Sends the data to the server in a manner that is not visible to the end user</a:t>
            </a:r>
          </a:p>
        </p:txBody>
      </p:sp>
    </p:spTree>
    <p:extLst>
      <p:ext uri="{BB962C8B-B14F-4D97-AF65-F5344CB8AC3E}">
        <p14:creationId xmlns:p14="http://schemas.microsoft.com/office/powerpoint/2010/main" val="285355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vs Post </a:t>
            </a:r>
          </a:p>
        </p:txBody>
      </p:sp>
      <p:sp>
        <p:nvSpPr>
          <p:cNvPr id="3" name="Content Placeholder 2"/>
          <p:cNvSpPr>
            <a:spLocks noGrp="1"/>
          </p:cNvSpPr>
          <p:nvPr>
            <p:ph idx="1"/>
          </p:nvPr>
        </p:nvSpPr>
        <p:spPr/>
        <p:txBody>
          <a:bodyPr>
            <a:normAutofit/>
          </a:bodyPr>
          <a:lstStyle/>
          <a:p>
            <a:pPr marL="0" indent="0">
              <a:buNone/>
            </a:pPr>
            <a:r>
              <a:rPr lang="en-US" dirty="0"/>
              <a:t>When should we use the value get?</a:t>
            </a:r>
          </a:p>
          <a:p>
            <a:pPr marL="457200" lvl="1" indent="0">
              <a:buNone/>
            </a:pPr>
            <a:br>
              <a:rPr lang="en-US" dirty="0"/>
            </a:br>
            <a:br>
              <a:rPr lang="en-US" dirty="0"/>
            </a:br>
            <a:br>
              <a:rPr lang="en-US" dirty="0"/>
            </a:br>
            <a:endParaRPr lang="en-US" dirty="0"/>
          </a:p>
          <a:p>
            <a:pPr marL="0" indent="0">
              <a:buNone/>
            </a:pPr>
            <a:r>
              <a:rPr lang="en-US" dirty="0"/>
              <a:t>When should we use the value post?</a:t>
            </a:r>
          </a:p>
        </p:txBody>
      </p:sp>
    </p:spTree>
    <p:extLst>
      <p:ext uri="{BB962C8B-B14F-4D97-AF65-F5344CB8AC3E}">
        <p14:creationId xmlns:p14="http://schemas.microsoft.com/office/powerpoint/2010/main" val="126527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vs Post </a:t>
            </a:r>
          </a:p>
        </p:txBody>
      </p:sp>
      <p:sp>
        <p:nvSpPr>
          <p:cNvPr id="3" name="Content Placeholder 2"/>
          <p:cNvSpPr>
            <a:spLocks noGrp="1"/>
          </p:cNvSpPr>
          <p:nvPr>
            <p:ph idx="1"/>
          </p:nvPr>
        </p:nvSpPr>
        <p:spPr/>
        <p:txBody>
          <a:bodyPr/>
          <a:lstStyle/>
          <a:p>
            <a:pPr marL="0" indent="0">
              <a:buNone/>
            </a:pPr>
            <a:r>
              <a:rPr lang="en-US" dirty="0"/>
              <a:t>When should we use the value get?</a:t>
            </a:r>
          </a:p>
          <a:p>
            <a:pPr marL="457200" lvl="1" indent="0">
              <a:buNone/>
            </a:pPr>
            <a:r>
              <a:rPr lang="en-US" dirty="0">
                <a:solidFill>
                  <a:schemeClr val="accent1">
                    <a:lumMod val="50000"/>
                  </a:schemeClr>
                </a:solidFill>
              </a:rPr>
              <a:t>When we would like the user to be able to bookmark the link so that they can return to that exact page without submitting the form.</a:t>
            </a:r>
          </a:p>
          <a:p>
            <a:pPr marL="457200" lvl="1" indent="0">
              <a:buNone/>
            </a:pPr>
            <a:r>
              <a:rPr lang="en-US" dirty="0">
                <a:solidFill>
                  <a:schemeClr val="accent1">
                    <a:lumMod val="50000"/>
                  </a:schemeClr>
                </a:solidFill>
              </a:rPr>
              <a:t>When the data is not sensitive data</a:t>
            </a:r>
            <a:br>
              <a:rPr lang="en-US" dirty="0"/>
            </a:br>
            <a:endParaRPr lang="en-US" dirty="0"/>
          </a:p>
          <a:p>
            <a:pPr marL="0" indent="0">
              <a:buNone/>
            </a:pPr>
            <a:r>
              <a:rPr lang="en-US" dirty="0"/>
              <a:t>When should we use the value post?</a:t>
            </a:r>
          </a:p>
        </p:txBody>
      </p:sp>
    </p:spTree>
    <p:extLst>
      <p:ext uri="{BB962C8B-B14F-4D97-AF65-F5344CB8AC3E}">
        <p14:creationId xmlns:p14="http://schemas.microsoft.com/office/powerpoint/2010/main" val="420135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vs Post </a:t>
            </a:r>
          </a:p>
        </p:txBody>
      </p:sp>
      <p:sp>
        <p:nvSpPr>
          <p:cNvPr id="3" name="Content Placeholder 2"/>
          <p:cNvSpPr>
            <a:spLocks noGrp="1"/>
          </p:cNvSpPr>
          <p:nvPr>
            <p:ph idx="1"/>
          </p:nvPr>
        </p:nvSpPr>
        <p:spPr/>
        <p:txBody>
          <a:bodyPr/>
          <a:lstStyle/>
          <a:p>
            <a:pPr marL="0" indent="0">
              <a:buNone/>
            </a:pPr>
            <a:r>
              <a:rPr lang="en-US" dirty="0"/>
              <a:t>When should we use the value get?</a:t>
            </a:r>
          </a:p>
          <a:p>
            <a:pPr marL="457200" lvl="1" indent="0">
              <a:buNone/>
            </a:pPr>
            <a:r>
              <a:rPr lang="en-US" dirty="0">
                <a:solidFill>
                  <a:schemeClr val="accent1">
                    <a:lumMod val="50000"/>
                  </a:schemeClr>
                </a:solidFill>
              </a:rPr>
              <a:t>When we would like the user to be able to bookmark the link so that they can return to that exact page without submitting the form.</a:t>
            </a:r>
          </a:p>
          <a:p>
            <a:pPr marL="457200" lvl="1" indent="0">
              <a:buNone/>
            </a:pPr>
            <a:r>
              <a:rPr lang="en-US" dirty="0">
                <a:solidFill>
                  <a:schemeClr val="accent1">
                    <a:lumMod val="50000"/>
                  </a:schemeClr>
                </a:solidFill>
              </a:rPr>
              <a:t>When the data is not sensitive data</a:t>
            </a:r>
            <a:br>
              <a:rPr lang="en-US" dirty="0"/>
            </a:br>
            <a:endParaRPr lang="en-US" dirty="0"/>
          </a:p>
          <a:p>
            <a:pPr marL="0" indent="0">
              <a:buNone/>
            </a:pPr>
            <a:r>
              <a:rPr lang="en-US" dirty="0"/>
              <a:t>When should we use the value post?</a:t>
            </a:r>
          </a:p>
          <a:p>
            <a:pPr marL="457200" lvl="1" indent="0">
              <a:buNone/>
            </a:pPr>
            <a:r>
              <a:rPr lang="en-US" dirty="0">
                <a:solidFill>
                  <a:schemeClr val="accent1">
                    <a:lumMod val="50000"/>
                  </a:schemeClr>
                </a:solidFill>
              </a:rPr>
              <a:t>When the data is sensitive data (social security number, username/password, credit card information, </a:t>
            </a:r>
            <a:r>
              <a:rPr lang="en-US" dirty="0" err="1">
                <a:solidFill>
                  <a:schemeClr val="accent1">
                    <a:lumMod val="50000"/>
                  </a:schemeClr>
                </a:solidFill>
              </a:rPr>
              <a:t>etc</a:t>
            </a:r>
            <a:r>
              <a:rPr lang="en-US" dirty="0">
                <a:solidFill>
                  <a:schemeClr val="accent1">
                    <a:lumMod val="50000"/>
                  </a:schemeClr>
                </a:solidFill>
              </a:rPr>
              <a:t>)</a:t>
            </a:r>
          </a:p>
        </p:txBody>
      </p:sp>
    </p:spTree>
    <p:extLst>
      <p:ext uri="{BB962C8B-B14F-4D97-AF65-F5344CB8AC3E}">
        <p14:creationId xmlns:p14="http://schemas.microsoft.com/office/powerpoint/2010/main" val="281969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a:t>
            </a:r>
          </a:p>
        </p:txBody>
      </p:sp>
      <p:pic>
        <p:nvPicPr>
          <p:cNvPr id="13" name="Content Placeholder 12">
            <a:extLst>
              <a:ext uri="{FF2B5EF4-FFF2-40B4-BE49-F238E27FC236}">
                <a16:creationId xmlns:a16="http://schemas.microsoft.com/office/drawing/2014/main" id="{ECF02998-723C-4432-8381-A6BD8733A325}"/>
              </a:ext>
            </a:extLst>
          </p:cNvPr>
          <p:cNvPicPr>
            <a:picLocks noGrp="1" noChangeAspect="1"/>
          </p:cNvPicPr>
          <p:nvPr>
            <p:ph idx="1"/>
          </p:nvPr>
        </p:nvPicPr>
        <p:blipFill>
          <a:blip r:embed="rId2"/>
          <a:stretch>
            <a:fillRect/>
          </a:stretch>
        </p:blipFill>
        <p:spPr>
          <a:xfrm>
            <a:off x="364263" y="1887265"/>
            <a:ext cx="11463474" cy="1844980"/>
          </a:xfrm>
          <a:effectLst>
            <a:outerShdw blurRad="50800" dist="38100" dir="2700000" algn="tl" rotWithShape="0">
              <a:prstClr val="black">
                <a:alpha val="40000"/>
              </a:prstClr>
            </a:outerShdw>
          </a:effectLst>
        </p:spPr>
      </p:pic>
      <p:cxnSp>
        <p:nvCxnSpPr>
          <p:cNvPr id="15" name="Straight Arrow Connector 14">
            <a:extLst>
              <a:ext uri="{FF2B5EF4-FFF2-40B4-BE49-F238E27FC236}">
                <a16:creationId xmlns:a16="http://schemas.microsoft.com/office/drawing/2014/main" id="{33867CE9-2B42-451F-A488-C1E49A370EF1}"/>
              </a:ext>
            </a:extLst>
          </p:cNvPr>
          <p:cNvCxnSpPr>
            <a:cxnSpLocks/>
          </p:cNvCxnSpPr>
          <p:nvPr/>
        </p:nvCxnSpPr>
        <p:spPr>
          <a:xfrm flipH="1">
            <a:off x="2416630" y="2230016"/>
            <a:ext cx="1119672" cy="942392"/>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91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a:t>
            </a:r>
          </a:p>
        </p:txBody>
      </p:sp>
      <p:pic>
        <p:nvPicPr>
          <p:cNvPr id="5" name="Content Placeholder 4">
            <a:extLst>
              <a:ext uri="{FF2B5EF4-FFF2-40B4-BE49-F238E27FC236}">
                <a16:creationId xmlns:a16="http://schemas.microsoft.com/office/drawing/2014/main" id="{FCEE59BE-8DAC-4C5B-ACBB-6620E62F1152}"/>
              </a:ext>
            </a:extLst>
          </p:cNvPr>
          <p:cNvPicPr>
            <a:picLocks noGrp="1" noChangeAspect="1"/>
          </p:cNvPicPr>
          <p:nvPr>
            <p:ph idx="1"/>
          </p:nvPr>
        </p:nvPicPr>
        <p:blipFill>
          <a:blip r:embed="rId2"/>
          <a:stretch>
            <a:fillRect/>
          </a:stretch>
        </p:blipFill>
        <p:spPr>
          <a:xfrm>
            <a:off x="1103650" y="1405118"/>
            <a:ext cx="7352004" cy="3381486"/>
          </a:xfrm>
        </p:spPr>
      </p:pic>
      <p:pic>
        <p:nvPicPr>
          <p:cNvPr id="7" name="Picture 6">
            <a:extLst>
              <a:ext uri="{FF2B5EF4-FFF2-40B4-BE49-F238E27FC236}">
                <a16:creationId xmlns:a16="http://schemas.microsoft.com/office/drawing/2014/main" id="{5C7A2874-F2F9-4C03-BF36-A43C368C1BE8}"/>
              </a:ext>
            </a:extLst>
          </p:cNvPr>
          <p:cNvPicPr>
            <a:picLocks noChangeAspect="1"/>
          </p:cNvPicPr>
          <p:nvPr/>
        </p:nvPicPr>
        <p:blipFill>
          <a:blip r:embed="rId3"/>
          <a:stretch>
            <a:fillRect/>
          </a:stretch>
        </p:blipFill>
        <p:spPr>
          <a:xfrm>
            <a:off x="7137396" y="1955283"/>
            <a:ext cx="3910049" cy="4088657"/>
          </a:xfrm>
          <a:prstGeom prst="rect">
            <a:avLst/>
          </a:prstGeom>
          <a:effectLst>
            <a:outerShdw blurRad="50800" dist="38100" dir="2700000" algn="tl" rotWithShape="0">
              <a:prstClr val="black">
                <a:alpha val="40000"/>
              </a:prstClr>
            </a:outerShdw>
          </a:effectLst>
        </p:spPr>
      </p:pic>
      <p:cxnSp>
        <p:nvCxnSpPr>
          <p:cNvPr id="9" name="Straight Arrow Connector 8">
            <a:extLst>
              <a:ext uri="{FF2B5EF4-FFF2-40B4-BE49-F238E27FC236}">
                <a16:creationId xmlns:a16="http://schemas.microsoft.com/office/drawing/2014/main" id="{037DD4A5-313F-42D5-8093-BA47636997BC}"/>
              </a:ext>
            </a:extLst>
          </p:cNvPr>
          <p:cNvCxnSpPr/>
          <p:nvPr/>
        </p:nvCxnSpPr>
        <p:spPr>
          <a:xfrm>
            <a:off x="3713584" y="3377682"/>
            <a:ext cx="3573624" cy="17075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11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Form Example	(Search Google)</a:t>
            </a:r>
          </a:p>
        </p:txBody>
      </p:sp>
      <p:pic>
        <p:nvPicPr>
          <p:cNvPr id="7" name="Picture 6">
            <a:extLst>
              <a:ext uri="{FF2B5EF4-FFF2-40B4-BE49-F238E27FC236}">
                <a16:creationId xmlns:a16="http://schemas.microsoft.com/office/drawing/2014/main" id="{5D69410D-EF7A-4880-BFE9-0DA88066FD13}"/>
              </a:ext>
            </a:extLst>
          </p:cNvPr>
          <p:cNvPicPr>
            <a:picLocks noChangeAspect="1"/>
          </p:cNvPicPr>
          <p:nvPr/>
        </p:nvPicPr>
        <p:blipFill>
          <a:blip r:embed="rId2"/>
          <a:stretch>
            <a:fillRect/>
          </a:stretch>
        </p:blipFill>
        <p:spPr>
          <a:xfrm>
            <a:off x="901332" y="1690688"/>
            <a:ext cx="10389336" cy="249153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562811BE-ACE3-4A77-B325-FA2136EE6427}"/>
              </a:ext>
            </a:extLst>
          </p:cNvPr>
          <p:cNvPicPr>
            <a:picLocks noChangeAspect="1"/>
          </p:cNvPicPr>
          <p:nvPr/>
        </p:nvPicPr>
        <p:blipFill>
          <a:blip r:embed="rId3"/>
          <a:stretch>
            <a:fillRect/>
          </a:stretch>
        </p:blipFill>
        <p:spPr>
          <a:xfrm>
            <a:off x="2979137" y="4446677"/>
            <a:ext cx="6233726" cy="918426"/>
          </a:xfrm>
          <a:custGeom>
            <a:avLst/>
            <a:gdLst>
              <a:gd name="connsiteX0" fmla="*/ 0 w 6233726"/>
              <a:gd name="connsiteY0" fmla="*/ 0 h 918426"/>
              <a:gd name="connsiteX1" fmla="*/ 566702 w 6233726"/>
              <a:gd name="connsiteY1" fmla="*/ 0 h 918426"/>
              <a:gd name="connsiteX2" fmla="*/ 946393 w 6233726"/>
              <a:gd name="connsiteY2" fmla="*/ 0 h 918426"/>
              <a:gd name="connsiteX3" fmla="*/ 1513095 w 6233726"/>
              <a:gd name="connsiteY3" fmla="*/ 0 h 918426"/>
              <a:gd name="connsiteX4" fmla="*/ 2079798 w 6233726"/>
              <a:gd name="connsiteY4" fmla="*/ 0 h 918426"/>
              <a:gd name="connsiteX5" fmla="*/ 2584163 w 6233726"/>
              <a:gd name="connsiteY5" fmla="*/ 0 h 918426"/>
              <a:gd name="connsiteX6" fmla="*/ 3275540 w 6233726"/>
              <a:gd name="connsiteY6" fmla="*/ 0 h 918426"/>
              <a:gd name="connsiteX7" fmla="*/ 3842242 w 6233726"/>
              <a:gd name="connsiteY7" fmla="*/ 0 h 918426"/>
              <a:gd name="connsiteX8" fmla="*/ 4408944 w 6233726"/>
              <a:gd name="connsiteY8" fmla="*/ 0 h 918426"/>
              <a:gd name="connsiteX9" fmla="*/ 4913309 w 6233726"/>
              <a:gd name="connsiteY9" fmla="*/ 0 h 918426"/>
              <a:gd name="connsiteX10" fmla="*/ 5293000 w 6233726"/>
              <a:gd name="connsiteY10" fmla="*/ 0 h 918426"/>
              <a:gd name="connsiteX11" fmla="*/ 5735028 w 6233726"/>
              <a:gd name="connsiteY11" fmla="*/ 0 h 918426"/>
              <a:gd name="connsiteX12" fmla="*/ 6233726 w 6233726"/>
              <a:gd name="connsiteY12" fmla="*/ 0 h 918426"/>
              <a:gd name="connsiteX13" fmla="*/ 6233726 w 6233726"/>
              <a:gd name="connsiteY13" fmla="*/ 450029 h 918426"/>
              <a:gd name="connsiteX14" fmla="*/ 6233726 w 6233726"/>
              <a:gd name="connsiteY14" fmla="*/ 918426 h 918426"/>
              <a:gd name="connsiteX15" fmla="*/ 5542349 w 6233726"/>
              <a:gd name="connsiteY15" fmla="*/ 918426 h 918426"/>
              <a:gd name="connsiteX16" fmla="*/ 4913309 w 6233726"/>
              <a:gd name="connsiteY16" fmla="*/ 918426 h 918426"/>
              <a:gd name="connsiteX17" fmla="*/ 4471282 w 6233726"/>
              <a:gd name="connsiteY17" fmla="*/ 918426 h 918426"/>
              <a:gd name="connsiteX18" fmla="*/ 3966917 w 6233726"/>
              <a:gd name="connsiteY18" fmla="*/ 918426 h 918426"/>
              <a:gd name="connsiteX19" fmla="*/ 3462551 w 6233726"/>
              <a:gd name="connsiteY19" fmla="*/ 918426 h 918426"/>
              <a:gd name="connsiteX20" fmla="*/ 3020524 w 6233726"/>
              <a:gd name="connsiteY20" fmla="*/ 918426 h 918426"/>
              <a:gd name="connsiteX21" fmla="*/ 2329147 w 6233726"/>
              <a:gd name="connsiteY21" fmla="*/ 918426 h 918426"/>
              <a:gd name="connsiteX22" fmla="*/ 1637770 w 6233726"/>
              <a:gd name="connsiteY22" fmla="*/ 918426 h 918426"/>
              <a:gd name="connsiteX23" fmla="*/ 1258079 w 6233726"/>
              <a:gd name="connsiteY23" fmla="*/ 918426 h 918426"/>
              <a:gd name="connsiteX24" fmla="*/ 691377 w 6233726"/>
              <a:gd name="connsiteY24" fmla="*/ 918426 h 918426"/>
              <a:gd name="connsiteX25" fmla="*/ 0 w 6233726"/>
              <a:gd name="connsiteY25" fmla="*/ 918426 h 918426"/>
              <a:gd name="connsiteX26" fmla="*/ 0 w 6233726"/>
              <a:gd name="connsiteY26" fmla="*/ 486766 h 918426"/>
              <a:gd name="connsiteX27" fmla="*/ 0 w 6233726"/>
              <a:gd name="connsiteY27" fmla="*/ 0 h 91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3726" h="918426" fill="none" extrusionOk="0">
                <a:moveTo>
                  <a:pt x="0" y="0"/>
                </a:moveTo>
                <a:cubicBezTo>
                  <a:pt x="147776" y="-10560"/>
                  <a:pt x="323606" y="28313"/>
                  <a:pt x="566702" y="0"/>
                </a:cubicBezTo>
                <a:cubicBezTo>
                  <a:pt x="809798" y="-28313"/>
                  <a:pt x="758145" y="10313"/>
                  <a:pt x="946393" y="0"/>
                </a:cubicBezTo>
                <a:cubicBezTo>
                  <a:pt x="1134641" y="-10313"/>
                  <a:pt x="1267381" y="11789"/>
                  <a:pt x="1513095" y="0"/>
                </a:cubicBezTo>
                <a:cubicBezTo>
                  <a:pt x="1758809" y="-11789"/>
                  <a:pt x="1911531" y="17118"/>
                  <a:pt x="2079798" y="0"/>
                </a:cubicBezTo>
                <a:cubicBezTo>
                  <a:pt x="2248065" y="-17118"/>
                  <a:pt x="2477387" y="50998"/>
                  <a:pt x="2584163" y="0"/>
                </a:cubicBezTo>
                <a:cubicBezTo>
                  <a:pt x="2690940" y="-50998"/>
                  <a:pt x="2956079" y="11038"/>
                  <a:pt x="3275540" y="0"/>
                </a:cubicBezTo>
                <a:cubicBezTo>
                  <a:pt x="3595001" y="-11038"/>
                  <a:pt x="3580282" y="43841"/>
                  <a:pt x="3842242" y="0"/>
                </a:cubicBezTo>
                <a:cubicBezTo>
                  <a:pt x="4104202" y="-43841"/>
                  <a:pt x="4141090" y="24019"/>
                  <a:pt x="4408944" y="0"/>
                </a:cubicBezTo>
                <a:cubicBezTo>
                  <a:pt x="4676798" y="-24019"/>
                  <a:pt x="4669911" y="57032"/>
                  <a:pt x="4913309" y="0"/>
                </a:cubicBezTo>
                <a:cubicBezTo>
                  <a:pt x="5156708" y="-57032"/>
                  <a:pt x="5208965" y="43419"/>
                  <a:pt x="5293000" y="0"/>
                </a:cubicBezTo>
                <a:cubicBezTo>
                  <a:pt x="5377035" y="-43419"/>
                  <a:pt x="5607040" y="36119"/>
                  <a:pt x="5735028" y="0"/>
                </a:cubicBezTo>
                <a:cubicBezTo>
                  <a:pt x="5863016" y="-36119"/>
                  <a:pt x="6131717" y="9229"/>
                  <a:pt x="6233726" y="0"/>
                </a:cubicBezTo>
                <a:cubicBezTo>
                  <a:pt x="6246441" y="198906"/>
                  <a:pt x="6233539" y="256037"/>
                  <a:pt x="6233726" y="450029"/>
                </a:cubicBezTo>
                <a:cubicBezTo>
                  <a:pt x="6233913" y="644021"/>
                  <a:pt x="6195822" y="761311"/>
                  <a:pt x="6233726" y="918426"/>
                </a:cubicBezTo>
                <a:cubicBezTo>
                  <a:pt x="5979373" y="938683"/>
                  <a:pt x="5739738" y="860025"/>
                  <a:pt x="5542349" y="918426"/>
                </a:cubicBezTo>
                <a:cubicBezTo>
                  <a:pt x="5344960" y="976827"/>
                  <a:pt x="5094180" y="915378"/>
                  <a:pt x="4913309" y="918426"/>
                </a:cubicBezTo>
                <a:cubicBezTo>
                  <a:pt x="4732438" y="921474"/>
                  <a:pt x="4605061" y="906734"/>
                  <a:pt x="4471282" y="918426"/>
                </a:cubicBezTo>
                <a:cubicBezTo>
                  <a:pt x="4337503" y="930118"/>
                  <a:pt x="4216339" y="885275"/>
                  <a:pt x="3966917" y="918426"/>
                </a:cubicBezTo>
                <a:cubicBezTo>
                  <a:pt x="3717496" y="951577"/>
                  <a:pt x="3572859" y="910300"/>
                  <a:pt x="3462551" y="918426"/>
                </a:cubicBezTo>
                <a:cubicBezTo>
                  <a:pt x="3352243" y="926552"/>
                  <a:pt x="3118284" y="913181"/>
                  <a:pt x="3020524" y="918426"/>
                </a:cubicBezTo>
                <a:cubicBezTo>
                  <a:pt x="2922764" y="923671"/>
                  <a:pt x="2642885" y="852233"/>
                  <a:pt x="2329147" y="918426"/>
                </a:cubicBezTo>
                <a:cubicBezTo>
                  <a:pt x="2015409" y="984619"/>
                  <a:pt x="1914320" y="868359"/>
                  <a:pt x="1637770" y="918426"/>
                </a:cubicBezTo>
                <a:cubicBezTo>
                  <a:pt x="1361220" y="968493"/>
                  <a:pt x="1336550" y="907190"/>
                  <a:pt x="1258079" y="918426"/>
                </a:cubicBezTo>
                <a:cubicBezTo>
                  <a:pt x="1179608" y="929662"/>
                  <a:pt x="961456" y="864507"/>
                  <a:pt x="691377" y="918426"/>
                </a:cubicBezTo>
                <a:cubicBezTo>
                  <a:pt x="421298" y="972345"/>
                  <a:pt x="301331" y="867987"/>
                  <a:pt x="0" y="918426"/>
                </a:cubicBezTo>
                <a:cubicBezTo>
                  <a:pt x="-43617" y="785871"/>
                  <a:pt x="30137" y="586344"/>
                  <a:pt x="0" y="486766"/>
                </a:cubicBezTo>
                <a:cubicBezTo>
                  <a:pt x="-30137" y="387188"/>
                  <a:pt x="36169" y="158554"/>
                  <a:pt x="0" y="0"/>
                </a:cubicBezTo>
                <a:close/>
              </a:path>
              <a:path w="6233726" h="918426" stroke="0" extrusionOk="0">
                <a:moveTo>
                  <a:pt x="0" y="0"/>
                </a:moveTo>
                <a:cubicBezTo>
                  <a:pt x="202241" y="-27570"/>
                  <a:pt x="321048" y="10797"/>
                  <a:pt x="566702" y="0"/>
                </a:cubicBezTo>
                <a:cubicBezTo>
                  <a:pt x="812356" y="-10797"/>
                  <a:pt x="1050070" y="7293"/>
                  <a:pt x="1258079" y="0"/>
                </a:cubicBezTo>
                <a:cubicBezTo>
                  <a:pt x="1466088" y="-7293"/>
                  <a:pt x="1622413" y="47480"/>
                  <a:pt x="1887119" y="0"/>
                </a:cubicBezTo>
                <a:cubicBezTo>
                  <a:pt x="2151825" y="-47480"/>
                  <a:pt x="2208033" y="46820"/>
                  <a:pt x="2453821" y="0"/>
                </a:cubicBezTo>
                <a:cubicBezTo>
                  <a:pt x="2699609" y="-46820"/>
                  <a:pt x="2710978" y="2433"/>
                  <a:pt x="2833512" y="0"/>
                </a:cubicBezTo>
                <a:cubicBezTo>
                  <a:pt x="2956046" y="-2433"/>
                  <a:pt x="3086686" y="3231"/>
                  <a:pt x="3213202" y="0"/>
                </a:cubicBezTo>
                <a:cubicBezTo>
                  <a:pt x="3339718" y="-3231"/>
                  <a:pt x="3488176" y="38881"/>
                  <a:pt x="3592893" y="0"/>
                </a:cubicBezTo>
                <a:cubicBezTo>
                  <a:pt x="3697610" y="-38881"/>
                  <a:pt x="3993701" y="61416"/>
                  <a:pt x="4159595" y="0"/>
                </a:cubicBezTo>
                <a:cubicBezTo>
                  <a:pt x="4325489" y="-61416"/>
                  <a:pt x="4391708" y="12922"/>
                  <a:pt x="4539286" y="0"/>
                </a:cubicBezTo>
                <a:cubicBezTo>
                  <a:pt x="4686864" y="-12922"/>
                  <a:pt x="4893570" y="52826"/>
                  <a:pt x="5105988" y="0"/>
                </a:cubicBezTo>
                <a:cubicBezTo>
                  <a:pt x="5318406" y="-52826"/>
                  <a:pt x="5551720" y="26218"/>
                  <a:pt x="5672691" y="0"/>
                </a:cubicBezTo>
                <a:cubicBezTo>
                  <a:pt x="5793662" y="-26218"/>
                  <a:pt x="5987647" y="31380"/>
                  <a:pt x="6233726" y="0"/>
                </a:cubicBezTo>
                <a:cubicBezTo>
                  <a:pt x="6242818" y="145627"/>
                  <a:pt x="6194238" y="310210"/>
                  <a:pt x="6233726" y="431660"/>
                </a:cubicBezTo>
                <a:cubicBezTo>
                  <a:pt x="6273214" y="553110"/>
                  <a:pt x="6190932" y="793458"/>
                  <a:pt x="6233726" y="918426"/>
                </a:cubicBezTo>
                <a:cubicBezTo>
                  <a:pt x="5938512" y="921635"/>
                  <a:pt x="5857387" y="896061"/>
                  <a:pt x="5604686" y="918426"/>
                </a:cubicBezTo>
                <a:cubicBezTo>
                  <a:pt x="5351985" y="940791"/>
                  <a:pt x="5207784" y="868225"/>
                  <a:pt x="5100321" y="918426"/>
                </a:cubicBezTo>
                <a:cubicBezTo>
                  <a:pt x="4992859" y="968627"/>
                  <a:pt x="4633433" y="896940"/>
                  <a:pt x="4471282" y="918426"/>
                </a:cubicBezTo>
                <a:cubicBezTo>
                  <a:pt x="4309131" y="939912"/>
                  <a:pt x="4214263" y="874010"/>
                  <a:pt x="4091591" y="918426"/>
                </a:cubicBezTo>
                <a:cubicBezTo>
                  <a:pt x="3968919" y="962842"/>
                  <a:pt x="3660344" y="912112"/>
                  <a:pt x="3462551" y="918426"/>
                </a:cubicBezTo>
                <a:cubicBezTo>
                  <a:pt x="3264758" y="924740"/>
                  <a:pt x="3125464" y="882551"/>
                  <a:pt x="3020524" y="918426"/>
                </a:cubicBezTo>
                <a:cubicBezTo>
                  <a:pt x="2915584" y="954301"/>
                  <a:pt x="2792722" y="865983"/>
                  <a:pt x="2578496" y="918426"/>
                </a:cubicBezTo>
                <a:cubicBezTo>
                  <a:pt x="2364270" y="970869"/>
                  <a:pt x="2267078" y="868843"/>
                  <a:pt x="2136468" y="918426"/>
                </a:cubicBezTo>
                <a:cubicBezTo>
                  <a:pt x="2005858" y="968009"/>
                  <a:pt x="1742132" y="914373"/>
                  <a:pt x="1507428" y="918426"/>
                </a:cubicBezTo>
                <a:cubicBezTo>
                  <a:pt x="1272724" y="922479"/>
                  <a:pt x="1157293" y="854301"/>
                  <a:pt x="940726" y="918426"/>
                </a:cubicBezTo>
                <a:cubicBezTo>
                  <a:pt x="724159" y="982551"/>
                  <a:pt x="255295" y="854051"/>
                  <a:pt x="0" y="918426"/>
                </a:cubicBezTo>
                <a:cubicBezTo>
                  <a:pt x="-37344" y="752830"/>
                  <a:pt x="7299" y="657372"/>
                  <a:pt x="0" y="468397"/>
                </a:cubicBezTo>
                <a:cubicBezTo>
                  <a:pt x="-7299" y="279422"/>
                  <a:pt x="42746" y="122798"/>
                  <a:pt x="0" y="0"/>
                </a:cubicBezTo>
                <a:close/>
              </a:path>
            </a:pathLst>
          </a:custGeom>
          <a:ln>
            <a:solidFill>
              <a:schemeClr val="tx1"/>
            </a:solidFill>
            <a:extLst>
              <a:ext uri="{C807C97D-BFC1-408E-A445-0C87EB9F89A2}">
                <ask:lineSketchStyleProps xmlns:ask="http://schemas.microsoft.com/office/drawing/2018/sketchyshapes" sd="3085671245">
                  <a:prstGeom prst="rect">
                    <a:avLst/>
                  </a:prstGeom>
                  <ask:type>
                    <ask:lineSketchScribble/>
                  </ask:type>
                </ask:lineSketchStyleProps>
              </a:ext>
            </a:extLst>
          </a:ln>
          <a:effectLst>
            <a:outerShdw blurRad="50800" dist="38100" algn="l" rotWithShape="0">
              <a:prstClr val="black">
                <a:alpha val="40000"/>
              </a:prstClr>
            </a:outerShdw>
          </a:effectLst>
        </p:spPr>
      </p:pic>
    </p:spTree>
    <p:extLst>
      <p:ext uri="{BB962C8B-B14F-4D97-AF65-F5344CB8AC3E}">
        <p14:creationId xmlns:p14="http://schemas.microsoft.com/office/powerpoint/2010/main" val="53290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Fields</a:t>
            </a:r>
          </a:p>
        </p:txBody>
      </p:sp>
      <p:sp>
        <p:nvSpPr>
          <p:cNvPr id="3" name="Content Placeholder 2"/>
          <p:cNvSpPr>
            <a:spLocks noGrp="1"/>
          </p:cNvSpPr>
          <p:nvPr>
            <p:ph sz="half" idx="1"/>
          </p:nvPr>
        </p:nvSpPr>
        <p:spPr>
          <a:xfrm>
            <a:off x="838200" y="1716896"/>
            <a:ext cx="2915653" cy="4351338"/>
          </a:xfrm>
        </p:spPr>
        <p:txBody>
          <a:bodyPr>
            <a:normAutofit/>
          </a:bodyPr>
          <a:lstStyle/>
          <a:p>
            <a:pPr marL="0" indent="0">
              <a:spcAft>
                <a:spcPts val="1200"/>
              </a:spcAft>
              <a:buNone/>
            </a:pPr>
            <a:r>
              <a:rPr lang="en-US" dirty="0">
                <a:solidFill>
                  <a:srgbClr val="0070C0"/>
                </a:solidFill>
              </a:rPr>
              <a:t>Single line textbox</a:t>
            </a:r>
          </a:p>
          <a:p>
            <a:pPr marL="0" indent="0">
              <a:spcAft>
                <a:spcPts val="1200"/>
              </a:spcAft>
              <a:buNone/>
            </a:pPr>
            <a:r>
              <a:rPr lang="en-US" dirty="0">
                <a:solidFill>
                  <a:srgbClr val="0070C0"/>
                </a:solidFill>
              </a:rPr>
              <a:t>Password textbox</a:t>
            </a:r>
          </a:p>
          <a:p>
            <a:pPr marL="0" indent="0">
              <a:spcAft>
                <a:spcPts val="1200"/>
              </a:spcAft>
              <a:buNone/>
            </a:pPr>
            <a:r>
              <a:rPr lang="en-US" dirty="0"/>
              <a:t>Date Selector</a:t>
            </a:r>
          </a:p>
          <a:p>
            <a:pPr marL="0" indent="0">
              <a:spcAft>
                <a:spcPts val="1200"/>
              </a:spcAft>
              <a:buNone/>
            </a:pPr>
            <a:r>
              <a:rPr lang="en-US" dirty="0">
                <a:solidFill>
                  <a:srgbClr val="0070C0"/>
                </a:solidFill>
              </a:rPr>
              <a:t>Email</a:t>
            </a:r>
            <a:r>
              <a:rPr lang="en-US" dirty="0"/>
              <a:t> </a:t>
            </a:r>
            <a:r>
              <a:rPr lang="en-US" dirty="0">
                <a:solidFill>
                  <a:srgbClr val="0070C0"/>
                </a:solidFill>
              </a:rPr>
              <a:t>Address</a:t>
            </a:r>
          </a:p>
          <a:p>
            <a:pPr marL="0" indent="0">
              <a:spcAft>
                <a:spcPts val="1200"/>
              </a:spcAft>
              <a:buNone/>
            </a:pPr>
            <a:r>
              <a:rPr lang="en-US" dirty="0"/>
              <a:t>Hidden Fields</a:t>
            </a:r>
          </a:p>
          <a:p>
            <a:pPr marL="0" indent="0">
              <a:spcAft>
                <a:spcPts val="1200"/>
              </a:spcAft>
              <a:buNone/>
            </a:pPr>
            <a:endParaRPr lang="en-US" dirty="0"/>
          </a:p>
        </p:txBody>
      </p:sp>
      <p:sp>
        <p:nvSpPr>
          <p:cNvPr id="6" name="Content Placeholder 5"/>
          <p:cNvSpPr>
            <a:spLocks noGrp="1"/>
          </p:cNvSpPr>
          <p:nvPr>
            <p:ph sz="half" idx="2"/>
          </p:nvPr>
        </p:nvSpPr>
        <p:spPr>
          <a:xfrm>
            <a:off x="4123579" y="1716896"/>
            <a:ext cx="2950993" cy="4351338"/>
          </a:xfrm>
        </p:spPr>
        <p:txBody>
          <a:bodyPr>
            <a:normAutofit/>
          </a:bodyPr>
          <a:lstStyle/>
          <a:p>
            <a:pPr marL="0" indent="0">
              <a:spcAft>
                <a:spcPts val="1200"/>
              </a:spcAft>
              <a:buNone/>
            </a:pPr>
            <a:r>
              <a:rPr lang="en-US" dirty="0"/>
              <a:t>Number Field</a:t>
            </a:r>
          </a:p>
          <a:p>
            <a:pPr marL="0" indent="0">
              <a:spcAft>
                <a:spcPts val="1200"/>
              </a:spcAft>
              <a:buNone/>
            </a:pPr>
            <a:r>
              <a:rPr lang="en-US" dirty="0"/>
              <a:t>URL Field</a:t>
            </a:r>
          </a:p>
          <a:p>
            <a:pPr marL="0" indent="0">
              <a:spcAft>
                <a:spcPts val="1200"/>
              </a:spcAft>
              <a:buNone/>
            </a:pPr>
            <a:r>
              <a:rPr lang="en-US" dirty="0"/>
              <a:t>File Selector</a:t>
            </a:r>
          </a:p>
          <a:p>
            <a:pPr marL="0" indent="0">
              <a:spcAft>
                <a:spcPts val="1200"/>
              </a:spcAft>
              <a:buNone/>
            </a:pPr>
            <a:r>
              <a:rPr lang="en-US" dirty="0" err="1"/>
              <a:t>Datalists</a:t>
            </a:r>
            <a:endParaRPr lang="en-US" dirty="0"/>
          </a:p>
          <a:p>
            <a:pPr marL="0" indent="0">
              <a:spcAft>
                <a:spcPts val="1200"/>
              </a:spcAft>
              <a:buNone/>
            </a:pPr>
            <a:r>
              <a:rPr lang="en-US" dirty="0">
                <a:solidFill>
                  <a:srgbClr val="0070C0"/>
                </a:solidFill>
              </a:rPr>
              <a:t>Checkboxes</a:t>
            </a:r>
          </a:p>
          <a:p>
            <a:pPr>
              <a:spcAft>
                <a:spcPts val="1200"/>
              </a:spcAft>
            </a:pPr>
            <a:endParaRPr lang="en-US" dirty="0"/>
          </a:p>
        </p:txBody>
      </p:sp>
      <p:sp>
        <p:nvSpPr>
          <p:cNvPr id="7" name="Content Placeholder 5"/>
          <p:cNvSpPr txBox="1">
            <a:spLocks/>
          </p:cNvSpPr>
          <p:nvPr/>
        </p:nvSpPr>
        <p:spPr>
          <a:xfrm>
            <a:off x="7495673" y="1716896"/>
            <a:ext cx="362802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dirty="0">
                <a:solidFill>
                  <a:srgbClr val="0070C0"/>
                </a:solidFill>
              </a:rPr>
              <a:t>Radio</a:t>
            </a:r>
            <a:r>
              <a:rPr lang="en-US" dirty="0"/>
              <a:t> </a:t>
            </a:r>
            <a:r>
              <a:rPr lang="en-US" dirty="0">
                <a:solidFill>
                  <a:srgbClr val="0070C0"/>
                </a:solidFill>
              </a:rPr>
              <a:t>Button</a:t>
            </a:r>
          </a:p>
          <a:p>
            <a:pPr marL="0" indent="0">
              <a:spcAft>
                <a:spcPts val="1200"/>
              </a:spcAft>
              <a:buNone/>
            </a:pPr>
            <a:r>
              <a:rPr lang="en-US" dirty="0">
                <a:solidFill>
                  <a:srgbClr val="0070C0"/>
                </a:solidFill>
              </a:rPr>
              <a:t>Submit</a:t>
            </a:r>
            <a:r>
              <a:rPr lang="en-US" dirty="0"/>
              <a:t> </a:t>
            </a:r>
            <a:r>
              <a:rPr lang="en-US" dirty="0">
                <a:solidFill>
                  <a:srgbClr val="0070C0"/>
                </a:solidFill>
              </a:rPr>
              <a:t>Button</a:t>
            </a:r>
          </a:p>
          <a:p>
            <a:pPr marL="0" indent="0">
              <a:spcAft>
                <a:spcPts val="1200"/>
              </a:spcAft>
              <a:buNone/>
            </a:pPr>
            <a:r>
              <a:rPr lang="en-US" dirty="0">
                <a:solidFill>
                  <a:srgbClr val="0070C0"/>
                </a:solidFill>
              </a:rPr>
              <a:t>Reset</a:t>
            </a:r>
            <a:r>
              <a:rPr lang="en-US" dirty="0"/>
              <a:t> </a:t>
            </a:r>
            <a:r>
              <a:rPr lang="en-US" dirty="0">
                <a:solidFill>
                  <a:srgbClr val="0070C0"/>
                </a:solidFill>
              </a:rPr>
              <a:t>Button</a:t>
            </a:r>
          </a:p>
          <a:p>
            <a:pPr marL="0" indent="0">
              <a:spcAft>
                <a:spcPts val="1200"/>
              </a:spcAft>
              <a:buNone/>
            </a:pPr>
            <a:r>
              <a:rPr lang="en-US" dirty="0"/>
              <a:t>Multiple line textbox</a:t>
            </a:r>
          </a:p>
          <a:p>
            <a:pPr marL="0" indent="0">
              <a:spcAft>
                <a:spcPts val="1200"/>
              </a:spcAft>
              <a:buNone/>
            </a:pPr>
            <a:r>
              <a:rPr lang="en-US" dirty="0">
                <a:solidFill>
                  <a:srgbClr val="0070C0"/>
                </a:solidFill>
              </a:rPr>
              <a:t>Select</a:t>
            </a:r>
            <a:r>
              <a:rPr lang="en-US" dirty="0"/>
              <a:t> </a:t>
            </a:r>
            <a:r>
              <a:rPr lang="en-US" dirty="0">
                <a:solidFill>
                  <a:srgbClr val="0070C0"/>
                </a:solidFill>
              </a:rPr>
              <a:t>List</a:t>
            </a:r>
          </a:p>
          <a:p>
            <a:pPr>
              <a:spcAft>
                <a:spcPts val="1200"/>
              </a:spcAft>
            </a:pPr>
            <a:endParaRPr lang="en-US" dirty="0"/>
          </a:p>
        </p:txBody>
      </p:sp>
      <p:sp>
        <p:nvSpPr>
          <p:cNvPr id="4" name="TextBox 3"/>
          <p:cNvSpPr txBox="1"/>
          <p:nvPr/>
        </p:nvSpPr>
        <p:spPr>
          <a:xfrm>
            <a:off x="8471572" y="4927601"/>
            <a:ext cx="3511731" cy="461665"/>
          </a:xfrm>
          <a:prstGeom prst="rect">
            <a:avLst/>
          </a:prstGeom>
          <a:noFill/>
        </p:spPr>
        <p:txBody>
          <a:bodyPr wrap="none" rtlCol="0">
            <a:spAutoFit/>
          </a:bodyPr>
          <a:lstStyle/>
          <a:p>
            <a:r>
              <a:rPr lang="en-US" sz="2400" dirty="0">
                <a:solidFill>
                  <a:srgbClr val="0070C0"/>
                </a:solidFill>
              </a:rPr>
              <a:t>*Today’s lecture / example</a:t>
            </a:r>
          </a:p>
        </p:txBody>
      </p:sp>
    </p:spTree>
    <p:extLst>
      <p:ext uri="{BB962C8B-B14F-4D97-AF65-F5344CB8AC3E}">
        <p14:creationId xmlns:p14="http://schemas.microsoft.com/office/powerpoint/2010/main" val="334676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Input tag</a:t>
            </a:r>
          </a:p>
        </p:txBody>
      </p:sp>
      <p:sp>
        <p:nvSpPr>
          <p:cNvPr id="6" name="Content Placeholder 5"/>
          <p:cNvSpPr>
            <a:spLocks noGrp="1"/>
          </p:cNvSpPr>
          <p:nvPr>
            <p:ph idx="1"/>
          </p:nvPr>
        </p:nvSpPr>
        <p:spPr>
          <a:xfrm>
            <a:off x="2157412" y="1467188"/>
            <a:ext cx="7877176" cy="4428746"/>
          </a:xfrm>
        </p:spPr>
        <p:txBody>
          <a:bodyPr>
            <a:normAutofit/>
          </a:bodyPr>
          <a:lstStyle/>
          <a:p>
            <a:pPr marL="0" indent="0">
              <a:spcAft>
                <a:spcPts val="1200"/>
              </a:spcAft>
              <a:buNone/>
            </a:pPr>
            <a:endParaRPr lang="en-US" dirty="0"/>
          </a:p>
          <a:p>
            <a:pPr marL="0" indent="0">
              <a:spcAft>
                <a:spcPts val="1200"/>
              </a:spcAft>
              <a:buNone/>
            </a:pPr>
            <a:endParaRPr lang="en-US" dirty="0"/>
          </a:p>
          <a:p>
            <a:pPr marL="0" indent="0">
              <a:spcAft>
                <a:spcPts val="1200"/>
              </a:spcAft>
              <a:buNone/>
            </a:pPr>
            <a:r>
              <a:rPr lang="en-US" dirty="0"/>
              <a:t>The input tag is an </a:t>
            </a:r>
            <a:r>
              <a:rPr lang="en-US" dirty="0">
                <a:solidFill>
                  <a:srgbClr val="FF0000"/>
                </a:solidFill>
              </a:rPr>
              <a:t>inline</a:t>
            </a:r>
            <a:r>
              <a:rPr lang="en-US" dirty="0"/>
              <a:t>, </a:t>
            </a:r>
            <a:r>
              <a:rPr lang="en-US" dirty="0">
                <a:solidFill>
                  <a:srgbClr val="FF0000"/>
                </a:solidFill>
              </a:rPr>
              <a:t>standalone</a:t>
            </a:r>
            <a:r>
              <a:rPr lang="en-US" dirty="0"/>
              <a:t> tag</a:t>
            </a:r>
          </a:p>
        </p:txBody>
      </p:sp>
      <p:pic>
        <p:nvPicPr>
          <p:cNvPr id="3" name="Picture 2">
            <a:extLst>
              <a:ext uri="{FF2B5EF4-FFF2-40B4-BE49-F238E27FC236}">
                <a16:creationId xmlns:a16="http://schemas.microsoft.com/office/drawing/2014/main" id="{F9EEB3D8-CFDB-4ABD-ADAF-FC64803B5395}"/>
              </a:ext>
            </a:extLst>
          </p:cNvPr>
          <p:cNvPicPr>
            <a:picLocks noChangeAspect="1"/>
          </p:cNvPicPr>
          <p:nvPr/>
        </p:nvPicPr>
        <p:blipFill>
          <a:blip r:embed="rId2"/>
          <a:stretch>
            <a:fillRect/>
          </a:stretch>
        </p:blipFill>
        <p:spPr>
          <a:xfrm>
            <a:off x="5044256" y="1690688"/>
            <a:ext cx="2103487" cy="701162"/>
          </a:xfrm>
          <a:prstGeom prst="rect">
            <a:avLst/>
          </a:prstGeom>
        </p:spPr>
      </p:pic>
    </p:spTree>
    <p:extLst>
      <p:ext uri="{BB962C8B-B14F-4D97-AF65-F5344CB8AC3E}">
        <p14:creationId xmlns:p14="http://schemas.microsoft.com/office/powerpoint/2010/main" val="310478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rtlCol="0">
            <a:normAutofit/>
          </a:bodyPr>
          <a:lstStyle/>
          <a:p>
            <a:pPr>
              <a:defRPr/>
            </a:pPr>
            <a:r>
              <a:rPr lang="en-US" dirty="0"/>
              <a:t>Two way communication</a:t>
            </a:r>
          </a:p>
        </p:txBody>
      </p:sp>
      <p:sp>
        <p:nvSpPr>
          <p:cNvPr id="9219" name="Rectangle 3"/>
          <p:cNvSpPr>
            <a:spLocks noGrp="1" noChangeArrowheads="1"/>
          </p:cNvSpPr>
          <p:nvPr>
            <p:ph idx="1"/>
          </p:nvPr>
        </p:nvSpPr>
        <p:spPr>
          <a:xfrm>
            <a:off x="838200" y="1470025"/>
            <a:ext cx="10515600" cy="4351338"/>
          </a:xfrm>
        </p:spPr>
        <p:txBody>
          <a:bodyPr vert="horz" lIns="91440" tIns="45720" rIns="91440" bIns="45720" rtlCol="0">
            <a:normAutofit/>
          </a:bodyPr>
          <a:lstStyle/>
          <a:p>
            <a:pPr marL="0" indent="0">
              <a:spcAft>
                <a:spcPts val="1200"/>
              </a:spcAft>
              <a:buNone/>
            </a:pPr>
            <a:r>
              <a:rPr lang="en-US" altLang="en-US" dirty="0"/>
              <a:t>One way communication:</a:t>
            </a:r>
          </a:p>
          <a:p>
            <a:pPr marL="457200" lvl="1" indent="0">
              <a:spcAft>
                <a:spcPts val="1200"/>
              </a:spcAft>
              <a:buNone/>
            </a:pPr>
            <a:r>
              <a:rPr lang="en-US" altLang="en-US" dirty="0"/>
              <a:t>So far we have created HTML5 that the server sends to the client for display in a browser</a:t>
            </a:r>
          </a:p>
          <a:p>
            <a:pPr marL="0" indent="0">
              <a:spcAft>
                <a:spcPts val="1200"/>
              </a:spcAft>
              <a:buNone/>
            </a:pPr>
            <a:r>
              <a:rPr lang="en-US" altLang="en-US" dirty="0"/>
              <a:t>Two way communication: How can the client send information back to the server?</a:t>
            </a:r>
          </a:p>
          <a:p>
            <a:pPr marL="457200" lvl="1" indent="0">
              <a:spcAft>
                <a:spcPts val="1200"/>
              </a:spcAft>
              <a:buNone/>
            </a:pPr>
            <a:r>
              <a:rPr lang="en-US" altLang="en-US" dirty="0"/>
              <a:t>Supplying name, address, and payment information for an online purchase.</a:t>
            </a:r>
          </a:p>
          <a:p>
            <a:pPr marL="457200" lvl="1" indent="0">
              <a:spcAft>
                <a:spcPts val="1200"/>
              </a:spcAft>
              <a:buNone/>
            </a:pPr>
            <a:r>
              <a:rPr lang="en-US" altLang="en-US" dirty="0"/>
              <a:t>Adding your name to a online guestbook</a:t>
            </a:r>
          </a:p>
        </p:txBody>
      </p:sp>
    </p:spTree>
    <p:extLst>
      <p:ext uri="{BB962C8B-B14F-4D97-AF65-F5344CB8AC3E}">
        <p14:creationId xmlns:p14="http://schemas.microsoft.com/office/powerpoint/2010/main" val="386503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Input tag</a:t>
            </a:r>
          </a:p>
        </p:txBody>
      </p:sp>
      <p:sp>
        <p:nvSpPr>
          <p:cNvPr id="6" name="Content Placeholder 5"/>
          <p:cNvSpPr>
            <a:spLocks noGrp="1"/>
          </p:cNvSpPr>
          <p:nvPr>
            <p:ph idx="1"/>
          </p:nvPr>
        </p:nvSpPr>
        <p:spPr>
          <a:xfrm>
            <a:off x="838200" y="1457857"/>
            <a:ext cx="7877176" cy="4428746"/>
          </a:xfrm>
        </p:spPr>
        <p:txBody>
          <a:bodyPr>
            <a:normAutofit/>
          </a:bodyPr>
          <a:lstStyle/>
          <a:p>
            <a:pPr marL="0" indent="0">
              <a:spcAft>
                <a:spcPts val="1200"/>
              </a:spcAft>
              <a:buNone/>
            </a:pPr>
            <a:r>
              <a:rPr lang="en-US" dirty="0"/>
              <a:t>Two critical attributes:</a:t>
            </a:r>
          </a:p>
          <a:p>
            <a:pPr marL="457200" lvl="1" indent="0">
              <a:spcAft>
                <a:spcPts val="1200"/>
              </a:spcAft>
              <a:buNone/>
            </a:pPr>
            <a:r>
              <a:rPr lang="en-US" dirty="0">
                <a:solidFill>
                  <a:srgbClr val="FF0000"/>
                </a:solidFill>
              </a:rPr>
              <a:t>name</a:t>
            </a:r>
            <a:r>
              <a:rPr lang="en-US" dirty="0"/>
              <a:t> – the attribute name is what is needed in order to reference the field once the form has been submitted</a:t>
            </a:r>
          </a:p>
          <a:p>
            <a:pPr marL="457200" lvl="1" indent="0">
              <a:spcAft>
                <a:spcPts val="1200"/>
              </a:spcAft>
              <a:buNone/>
            </a:pPr>
            <a:r>
              <a:rPr lang="en-US" dirty="0">
                <a:solidFill>
                  <a:srgbClr val="FF0000"/>
                </a:solidFill>
              </a:rPr>
              <a:t>type</a:t>
            </a:r>
            <a:r>
              <a:rPr lang="en-US" dirty="0"/>
              <a:t> – the attribute type identifies which input field is being created (textbox, password, checkbox, radio button, </a:t>
            </a:r>
            <a:r>
              <a:rPr lang="en-US" dirty="0" err="1"/>
              <a:t>etc</a:t>
            </a:r>
            <a:r>
              <a:rPr lang="en-US" dirty="0"/>
              <a:t>)</a:t>
            </a:r>
          </a:p>
        </p:txBody>
      </p:sp>
    </p:spTree>
    <p:extLst>
      <p:ext uri="{BB962C8B-B14F-4D97-AF65-F5344CB8AC3E}">
        <p14:creationId xmlns:p14="http://schemas.microsoft.com/office/powerpoint/2010/main" val="133925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Input tag</a:t>
            </a:r>
          </a:p>
        </p:txBody>
      </p:sp>
      <p:pic>
        <p:nvPicPr>
          <p:cNvPr id="4" name="Picture 3">
            <a:extLst>
              <a:ext uri="{FF2B5EF4-FFF2-40B4-BE49-F238E27FC236}">
                <a16:creationId xmlns:a16="http://schemas.microsoft.com/office/drawing/2014/main" id="{80EF16AD-219D-4DF1-942E-AF329D77BD5C}"/>
              </a:ext>
            </a:extLst>
          </p:cNvPr>
          <p:cNvPicPr>
            <a:picLocks noChangeAspect="1"/>
          </p:cNvPicPr>
          <p:nvPr/>
        </p:nvPicPr>
        <p:blipFill>
          <a:blip r:embed="rId2"/>
          <a:stretch>
            <a:fillRect/>
          </a:stretch>
        </p:blipFill>
        <p:spPr>
          <a:xfrm>
            <a:off x="901332" y="1905292"/>
            <a:ext cx="10389336" cy="2491530"/>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EAC2D7C3-6FD2-48DB-B7AB-BC1F23B047A3}"/>
              </a:ext>
            </a:extLst>
          </p:cNvPr>
          <p:cNvSpPr/>
          <p:nvPr/>
        </p:nvSpPr>
        <p:spPr>
          <a:xfrm>
            <a:off x="3377682" y="2765179"/>
            <a:ext cx="3340359" cy="3539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0EEDAF-C94E-4575-8D7C-FDAB5CE063E5}"/>
              </a:ext>
            </a:extLst>
          </p:cNvPr>
          <p:cNvSpPr/>
          <p:nvPr/>
        </p:nvSpPr>
        <p:spPr>
          <a:xfrm>
            <a:off x="3377681" y="3166913"/>
            <a:ext cx="4491239" cy="3539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90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Line Textbox</a:t>
            </a:r>
          </a:p>
        </p:txBody>
      </p:sp>
      <p:sp>
        <p:nvSpPr>
          <p:cNvPr id="3" name="Content Placeholder 2"/>
          <p:cNvSpPr>
            <a:spLocks noGrp="1"/>
          </p:cNvSpPr>
          <p:nvPr>
            <p:ph idx="1"/>
          </p:nvPr>
        </p:nvSpPr>
        <p:spPr>
          <a:xfrm>
            <a:off x="2367643" y="2091139"/>
            <a:ext cx="7456714" cy="2470293"/>
          </a:xfrm>
        </p:spPr>
        <p:txBody>
          <a:bodyPr>
            <a:normAutofit/>
          </a:bodyPr>
          <a:lstStyle/>
          <a:p>
            <a:pPr marL="0" indent="0">
              <a:buNone/>
            </a:pPr>
            <a:endParaRPr lang="en-US" sz="2400" dirty="0"/>
          </a:p>
          <a:p>
            <a:pPr marL="0" indent="0">
              <a:buNone/>
            </a:pPr>
            <a:endParaRPr lang="en-US" sz="2400" dirty="0"/>
          </a:p>
          <a:p>
            <a:pPr marL="0" indent="0">
              <a:buNone/>
            </a:pPr>
            <a:r>
              <a:rPr lang="en-US" sz="2400" dirty="0"/>
              <a:t>By default there is no label to direct users</a:t>
            </a:r>
            <a:br>
              <a:rPr lang="en-US" sz="2400" dirty="0"/>
            </a:br>
            <a:r>
              <a:rPr lang="en-US" sz="2400" dirty="0"/>
              <a:t>on what to input</a:t>
            </a:r>
          </a:p>
          <a:p>
            <a:pPr marL="0" indent="0">
              <a:buNone/>
            </a:pPr>
            <a:r>
              <a:rPr lang="en-US" sz="2400" dirty="0"/>
              <a:t>We must add the descriptive text to instruct users:</a:t>
            </a:r>
            <a:br>
              <a:rPr lang="en-US" sz="2400" dirty="0"/>
            </a:br>
            <a:endParaRPr lang="en-US" sz="2400" dirty="0"/>
          </a:p>
        </p:txBody>
      </p:sp>
      <p:pic>
        <p:nvPicPr>
          <p:cNvPr id="6" name="Picture 5">
            <a:extLst>
              <a:ext uri="{FF2B5EF4-FFF2-40B4-BE49-F238E27FC236}">
                <a16:creationId xmlns:a16="http://schemas.microsoft.com/office/drawing/2014/main" id="{EC77C477-6276-4591-881B-6AD670FECA58}"/>
              </a:ext>
            </a:extLst>
          </p:cNvPr>
          <p:cNvPicPr>
            <a:picLocks noChangeAspect="1"/>
          </p:cNvPicPr>
          <p:nvPr/>
        </p:nvPicPr>
        <p:blipFill>
          <a:blip r:embed="rId2"/>
          <a:stretch>
            <a:fillRect/>
          </a:stretch>
        </p:blipFill>
        <p:spPr>
          <a:xfrm>
            <a:off x="3778669" y="1426329"/>
            <a:ext cx="4634661" cy="730915"/>
          </a:xfrm>
          <a:custGeom>
            <a:avLst/>
            <a:gdLst>
              <a:gd name="connsiteX0" fmla="*/ 0 w 4634661"/>
              <a:gd name="connsiteY0" fmla="*/ 0 h 730915"/>
              <a:gd name="connsiteX1" fmla="*/ 486639 w 4634661"/>
              <a:gd name="connsiteY1" fmla="*/ 0 h 730915"/>
              <a:gd name="connsiteX2" fmla="*/ 1158665 w 4634661"/>
              <a:gd name="connsiteY2" fmla="*/ 0 h 730915"/>
              <a:gd name="connsiteX3" fmla="*/ 1784344 w 4634661"/>
              <a:gd name="connsiteY3" fmla="*/ 0 h 730915"/>
              <a:gd name="connsiteX4" fmla="*/ 2410024 w 4634661"/>
              <a:gd name="connsiteY4" fmla="*/ 0 h 730915"/>
              <a:gd name="connsiteX5" fmla="*/ 2896663 w 4634661"/>
              <a:gd name="connsiteY5" fmla="*/ 0 h 730915"/>
              <a:gd name="connsiteX6" fmla="*/ 3336956 w 4634661"/>
              <a:gd name="connsiteY6" fmla="*/ 0 h 730915"/>
              <a:gd name="connsiteX7" fmla="*/ 3777249 w 4634661"/>
              <a:gd name="connsiteY7" fmla="*/ 0 h 730915"/>
              <a:gd name="connsiteX8" fmla="*/ 4634661 w 4634661"/>
              <a:gd name="connsiteY8" fmla="*/ 0 h 730915"/>
              <a:gd name="connsiteX9" fmla="*/ 4634661 w 4634661"/>
              <a:gd name="connsiteY9" fmla="*/ 372767 h 730915"/>
              <a:gd name="connsiteX10" fmla="*/ 4634661 w 4634661"/>
              <a:gd name="connsiteY10" fmla="*/ 730915 h 730915"/>
              <a:gd name="connsiteX11" fmla="*/ 4055328 w 4634661"/>
              <a:gd name="connsiteY11" fmla="*/ 730915 h 730915"/>
              <a:gd name="connsiteX12" fmla="*/ 3615036 w 4634661"/>
              <a:gd name="connsiteY12" fmla="*/ 730915 h 730915"/>
              <a:gd name="connsiteX13" fmla="*/ 2943010 w 4634661"/>
              <a:gd name="connsiteY13" fmla="*/ 730915 h 730915"/>
              <a:gd name="connsiteX14" fmla="*/ 2270984 w 4634661"/>
              <a:gd name="connsiteY14" fmla="*/ 730915 h 730915"/>
              <a:gd name="connsiteX15" fmla="*/ 1645305 w 4634661"/>
              <a:gd name="connsiteY15" fmla="*/ 730915 h 730915"/>
              <a:gd name="connsiteX16" fmla="*/ 1019625 w 4634661"/>
              <a:gd name="connsiteY16" fmla="*/ 730915 h 730915"/>
              <a:gd name="connsiteX17" fmla="*/ 532986 w 4634661"/>
              <a:gd name="connsiteY17" fmla="*/ 730915 h 730915"/>
              <a:gd name="connsiteX18" fmla="*/ 0 w 4634661"/>
              <a:gd name="connsiteY18" fmla="*/ 730915 h 730915"/>
              <a:gd name="connsiteX19" fmla="*/ 0 w 4634661"/>
              <a:gd name="connsiteY19" fmla="*/ 365458 h 730915"/>
              <a:gd name="connsiteX20" fmla="*/ 0 w 4634661"/>
              <a:gd name="connsiteY20" fmla="*/ 0 h 73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34661" h="730915" fill="none" extrusionOk="0">
                <a:moveTo>
                  <a:pt x="0" y="0"/>
                </a:moveTo>
                <a:cubicBezTo>
                  <a:pt x="191115" y="-33671"/>
                  <a:pt x="264789" y="27979"/>
                  <a:pt x="486639" y="0"/>
                </a:cubicBezTo>
                <a:cubicBezTo>
                  <a:pt x="708489" y="-27979"/>
                  <a:pt x="909871" y="41483"/>
                  <a:pt x="1158665" y="0"/>
                </a:cubicBezTo>
                <a:cubicBezTo>
                  <a:pt x="1407459" y="-41483"/>
                  <a:pt x="1473786" y="58518"/>
                  <a:pt x="1784344" y="0"/>
                </a:cubicBezTo>
                <a:cubicBezTo>
                  <a:pt x="2094902" y="-58518"/>
                  <a:pt x="2097954" y="45987"/>
                  <a:pt x="2410024" y="0"/>
                </a:cubicBezTo>
                <a:cubicBezTo>
                  <a:pt x="2722094" y="-45987"/>
                  <a:pt x="2798358" y="20686"/>
                  <a:pt x="2896663" y="0"/>
                </a:cubicBezTo>
                <a:cubicBezTo>
                  <a:pt x="2994968" y="-20686"/>
                  <a:pt x="3232677" y="41244"/>
                  <a:pt x="3336956" y="0"/>
                </a:cubicBezTo>
                <a:cubicBezTo>
                  <a:pt x="3441235" y="-41244"/>
                  <a:pt x="3588870" y="47444"/>
                  <a:pt x="3777249" y="0"/>
                </a:cubicBezTo>
                <a:cubicBezTo>
                  <a:pt x="3965628" y="-47444"/>
                  <a:pt x="4331868" y="53064"/>
                  <a:pt x="4634661" y="0"/>
                </a:cubicBezTo>
                <a:cubicBezTo>
                  <a:pt x="4677548" y="79304"/>
                  <a:pt x="4625227" y="274293"/>
                  <a:pt x="4634661" y="372767"/>
                </a:cubicBezTo>
                <a:cubicBezTo>
                  <a:pt x="4644095" y="471241"/>
                  <a:pt x="4629326" y="585494"/>
                  <a:pt x="4634661" y="730915"/>
                </a:cubicBezTo>
                <a:cubicBezTo>
                  <a:pt x="4443129" y="733154"/>
                  <a:pt x="4184934" y="692436"/>
                  <a:pt x="4055328" y="730915"/>
                </a:cubicBezTo>
                <a:cubicBezTo>
                  <a:pt x="3925722" y="769394"/>
                  <a:pt x="3825507" y="718172"/>
                  <a:pt x="3615036" y="730915"/>
                </a:cubicBezTo>
                <a:cubicBezTo>
                  <a:pt x="3404565" y="743658"/>
                  <a:pt x="3156904" y="679140"/>
                  <a:pt x="2943010" y="730915"/>
                </a:cubicBezTo>
                <a:cubicBezTo>
                  <a:pt x="2729116" y="782690"/>
                  <a:pt x="2406704" y="692957"/>
                  <a:pt x="2270984" y="730915"/>
                </a:cubicBezTo>
                <a:cubicBezTo>
                  <a:pt x="2135264" y="768873"/>
                  <a:pt x="1872717" y="704351"/>
                  <a:pt x="1645305" y="730915"/>
                </a:cubicBezTo>
                <a:cubicBezTo>
                  <a:pt x="1417893" y="757479"/>
                  <a:pt x="1145883" y="689685"/>
                  <a:pt x="1019625" y="730915"/>
                </a:cubicBezTo>
                <a:cubicBezTo>
                  <a:pt x="893367" y="772145"/>
                  <a:pt x="693298" y="674305"/>
                  <a:pt x="532986" y="730915"/>
                </a:cubicBezTo>
                <a:cubicBezTo>
                  <a:pt x="372674" y="787525"/>
                  <a:pt x="256559" y="692431"/>
                  <a:pt x="0" y="730915"/>
                </a:cubicBezTo>
                <a:cubicBezTo>
                  <a:pt x="-38760" y="631105"/>
                  <a:pt x="19843" y="544412"/>
                  <a:pt x="0" y="365458"/>
                </a:cubicBezTo>
                <a:cubicBezTo>
                  <a:pt x="-19843" y="186504"/>
                  <a:pt x="3896" y="162445"/>
                  <a:pt x="0" y="0"/>
                </a:cubicBezTo>
                <a:close/>
              </a:path>
              <a:path w="4634661" h="730915" stroke="0" extrusionOk="0">
                <a:moveTo>
                  <a:pt x="0" y="0"/>
                </a:moveTo>
                <a:cubicBezTo>
                  <a:pt x="160002" y="-51923"/>
                  <a:pt x="365399" y="32484"/>
                  <a:pt x="625679" y="0"/>
                </a:cubicBezTo>
                <a:cubicBezTo>
                  <a:pt x="885959" y="-32484"/>
                  <a:pt x="1123917" y="65938"/>
                  <a:pt x="1251358" y="0"/>
                </a:cubicBezTo>
                <a:cubicBezTo>
                  <a:pt x="1378799" y="-65938"/>
                  <a:pt x="1647390" y="35902"/>
                  <a:pt x="1923384" y="0"/>
                </a:cubicBezTo>
                <a:cubicBezTo>
                  <a:pt x="2199378" y="-35902"/>
                  <a:pt x="2323624" y="63344"/>
                  <a:pt x="2456370" y="0"/>
                </a:cubicBezTo>
                <a:cubicBezTo>
                  <a:pt x="2589116" y="-63344"/>
                  <a:pt x="2935255" y="61148"/>
                  <a:pt x="3128396" y="0"/>
                </a:cubicBezTo>
                <a:cubicBezTo>
                  <a:pt x="3321537" y="-61148"/>
                  <a:pt x="3569037" y="45420"/>
                  <a:pt x="3707729" y="0"/>
                </a:cubicBezTo>
                <a:cubicBezTo>
                  <a:pt x="3846421" y="-45420"/>
                  <a:pt x="4294447" y="30018"/>
                  <a:pt x="4634661" y="0"/>
                </a:cubicBezTo>
                <a:cubicBezTo>
                  <a:pt x="4651902" y="96575"/>
                  <a:pt x="4617674" y="246648"/>
                  <a:pt x="4634661" y="380076"/>
                </a:cubicBezTo>
                <a:cubicBezTo>
                  <a:pt x="4651648" y="513504"/>
                  <a:pt x="4606003" y="606073"/>
                  <a:pt x="4634661" y="730915"/>
                </a:cubicBezTo>
                <a:cubicBezTo>
                  <a:pt x="4352354" y="738628"/>
                  <a:pt x="4333589" y="701622"/>
                  <a:pt x="4055328" y="730915"/>
                </a:cubicBezTo>
                <a:cubicBezTo>
                  <a:pt x="3777067" y="760208"/>
                  <a:pt x="3696035" y="696220"/>
                  <a:pt x="3475996" y="730915"/>
                </a:cubicBezTo>
                <a:cubicBezTo>
                  <a:pt x="3255957" y="765610"/>
                  <a:pt x="3062207" y="702425"/>
                  <a:pt x="2896663" y="730915"/>
                </a:cubicBezTo>
                <a:cubicBezTo>
                  <a:pt x="2731119" y="759405"/>
                  <a:pt x="2450477" y="700401"/>
                  <a:pt x="2317331" y="730915"/>
                </a:cubicBezTo>
                <a:cubicBezTo>
                  <a:pt x="2184185" y="761429"/>
                  <a:pt x="1884534" y="685095"/>
                  <a:pt x="1691651" y="730915"/>
                </a:cubicBezTo>
                <a:cubicBezTo>
                  <a:pt x="1498768" y="776735"/>
                  <a:pt x="1315469" y="689373"/>
                  <a:pt x="1205012" y="730915"/>
                </a:cubicBezTo>
                <a:cubicBezTo>
                  <a:pt x="1094555" y="772457"/>
                  <a:pt x="853338" y="697729"/>
                  <a:pt x="625679" y="730915"/>
                </a:cubicBezTo>
                <a:cubicBezTo>
                  <a:pt x="398020" y="764101"/>
                  <a:pt x="279841" y="664152"/>
                  <a:pt x="0" y="730915"/>
                </a:cubicBezTo>
                <a:cubicBezTo>
                  <a:pt x="-33707" y="634329"/>
                  <a:pt x="2539" y="484665"/>
                  <a:pt x="0" y="365458"/>
                </a:cubicBezTo>
                <a:cubicBezTo>
                  <a:pt x="-2539" y="246251"/>
                  <a:pt x="41578" y="98902"/>
                  <a:pt x="0" y="0"/>
                </a:cubicBezTo>
                <a:close/>
              </a:path>
            </a:pathLst>
          </a:custGeom>
          <a:ln>
            <a:solidFill>
              <a:schemeClr val="tx1"/>
            </a:solidFill>
            <a:extLst>
              <a:ext uri="{C807C97D-BFC1-408E-A445-0C87EB9F89A2}">
                <ask:lineSketchStyleProps xmlns:ask="http://schemas.microsoft.com/office/drawing/2018/sketchyshapes" sd="3679225624">
                  <a:prstGeom prst="rect">
                    <a:avLst/>
                  </a:prstGeom>
                  <ask:type>
                    <ask:lineSketchScribble/>
                  </ask:type>
                </ask:lineSketchStyleProps>
              </a:ext>
            </a:extLst>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8500E80-5075-4744-95C5-6AF27138364F}"/>
              </a:ext>
            </a:extLst>
          </p:cNvPr>
          <p:cNvPicPr>
            <a:picLocks noChangeAspect="1"/>
          </p:cNvPicPr>
          <p:nvPr/>
        </p:nvPicPr>
        <p:blipFill>
          <a:blip r:embed="rId3"/>
          <a:stretch>
            <a:fillRect/>
          </a:stretch>
        </p:blipFill>
        <p:spPr>
          <a:xfrm>
            <a:off x="3491195" y="2349659"/>
            <a:ext cx="5209610" cy="558173"/>
          </a:xfrm>
          <a:prstGeom prst="rect">
            <a:avLst/>
          </a:prstGeom>
        </p:spPr>
      </p:pic>
      <p:pic>
        <p:nvPicPr>
          <p:cNvPr id="10" name="Picture 9">
            <a:extLst>
              <a:ext uri="{FF2B5EF4-FFF2-40B4-BE49-F238E27FC236}">
                <a16:creationId xmlns:a16="http://schemas.microsoft.com/office/drawing/2014/main" id="{E3BC117B-0804-4EB7-8EA4-7C3F89C7E559}"/>
              </a:ext>
            </a:extLst>
          </p:cNvPr>
          <p:cNvPicPr>
            <a:picLocks noChangeAspect="1"/>
          </p:cNvPicPr>
          <p:nvPr/>
        </p:nvPicPr>
        <p:blipFill>
          <a:blip r:embed="rId4"/>
          <a:stretch>
            <a:fillRect/>
          </a:stretch>
        </p:blipFill>
        <p:spPr>
          <a:xfrm>
            <a:off x="2478806" y="4418776"/>
            <a:ext cx="7345551" cy="558173"/>
          </a:xfrm>
          <a:prstGeom prst="rect">
            <a:avLst/>
          </a:prstGeom>
        </p:spPr>
      </p:pic>
      <p:pic>
        <p:nvPicPr>
          <p:cNvPr id="14" name="Picture 13">
            <a:extLst>
              <a:ext uri="{FF2B5EF4-FFF2-40B4-BE49-F238E27FC236}">
                <a16:creationId xmlns:a16="http://schemas.microsoft.com/office/drawing/2014/main" id="{3811AFB4-3C8F-4813-AFAE-92834937978C}"/>
              </a:ext>
            </a:extLst>
          </p:cNvPr>
          <p:cNvPicPr>
            <a:picLocks noChangeAspect="1"/>
          </p:cNvPicPr>
          <p:nvPr/>
        </p:nvPicPr>
        <p:blipFill>
          <a:blip r:embed="rId5"/>
          <a:stretch>
            <a:fillRect/>
          </a:stretch>
        </p:blipFill>
        <p:spPr>
          <a:xfrm>
            <a:off x="2779400" y="5180386"/>
            <a:ext cx="6633197" cy="624651"/>
          </a:xfrm>
          <a:custGeom>
            <a:avLst/>
            <a:gdLst>
              <a:gd name="connsiteX0" fmla="*/ 0 w 6633197"/>
              <a:gd name="connsiteY0" fmla="*/ 0 h 624651"/>
              <a:gd name="connsiteX1" fmla="*/ 619098 w 6633197"/>
              <a:gd name="connsiteY1" fmla="*/ 0 h 624651"/>
              <a:gd name="connsiteX2" fmla="*/ 1105533 w 6633197"/>
              <a:gd name="connsiteY2" fmla="*/ 0 h 624651"/>
              <a:gd name="connsiteX3" fmla="*/ 1525635 w 6633197"/>
              <a:gd name="connsiteY3" fmla="*/ 0 h 624651"/>
              <a:gd name="connsiteX4" fmla="*/ 1945738 w 6633197"/>
              <a:gd name="connsiteY4" fmla="*/ 0 h 624651"/>
              <a:gd name="connsiteX5" fmla="*/ 2432172 w 6633197"/>
              <a:gd name="connsiteY5" fmla="*/ 0 h 624651"/>
              <a:gd name="connsiteX6" fmla="*/ 3051271 w 6633197"/>
              <a:gd name="connsiteY6" fmla="*/ 0 h 624651"/>
              <a:gd name="connsiteX7" fmla="*/ 3736701 w 6633197"/>
              <a:gd name="connsiteY7" fmla="*/ 0 h 624651"/>
              <a:gd name="connsiteX8" fmla="*/ 4289467 w 6633197"/>
              <a:gd name="connsiteY8" fmla="*/ 0 h 624651"/>
              <a:gd name="connsiteX9" fmla="*/ 4842234 w 6633197"/>
              <a:gd name="connsiteY9" fmla="*/ 0 h 624651"/>
              <a:gd name="connsiteX10" fmla="*/ 5395000 w 6633197"/>
              <a:gd name="connsiteY10" fmla="*/ 0 h 624651"/>
              <a:gd name="connsiteX11" fmla="*/ 5748771 w 6633197"/>
              <a:gd name="connsiteY11" fmla="*/ 0 h 624651"/>
              <a:gd name="connsiteX12" fmla="*/ 6633197 w 6633197"/>
              <a:gd name="connsiteY12" fmla="*/ 0 h 624651"/>
              <a:gd name="connsiteX13" fmla="*/ 6633197 w 6633197"/>
              <a:gd name="connsiteY13" fmla="*/ 299832 h 624651"/>
              <a:gd name="connsiteX14" fmla="*/ 6633197 w 6633197"/>
              <a:gd name="connsiteY14" fmla="*/ 624651 h 624651"/>
              <a:gd name="connsiteX15" fmla="*/ 5947767 w 6633197"/>
              <a:gd name="connsiteY15" fmla="*/ 624651 h 624651"/>
              <a:gd name="connsiteX16" fmla="*/ 5262336 w 6633197"/>
              <a:gd name="connsiteY16" fmla="*/ 624651 h 624651"/>
              <a:gd name="connsiteX17" fmla="*/ 4709570 w 6633197"/>
              <a:gd name="connsiteY17" fmla="*/ 624651 h 624651"/>
              <a:gd name="connsiteX18" fmla="*/ 4355799 w 6633197"/>
              <a:gd name="connsiteY18" fmla="*/ 624651 h 624651"/>
              <a:gd name="connsiteX19" fmla="*/ 3869365 w 6633197"/>
              <a:gd name="connsiteY19" fmla="*/ 624651 h 624651"/>
              <a:gd name="connsiteX20" fmla="*/ 3316599 w 6633197"/>
              <a:gd name="connsiteY20" fmla="*/ 624651 h 624651"/>
              <a:gd name="connsiteX21" fmla="*/ 2962828 w 6633197"/>
              <a:gd name="connsiteY21" fmla="*/ 624651 h 624651"/>
              <a:gd name="connsiteX22" fmla="*/ 2609057 w 6633197"/>
              <a:gd name="connsiteY22" fmla="*/ 624651 h 624651"/>
              <a:gd name="connsiteX23" fmla="*/ 2056291 w 6633197"/>
              <a:gd name="connsiteY23" fmla="*/ 624651 h 624651"/>
              <a:gd name="connsiteX24" fmla="*/ 1437193 w 6633197"/>
              <a:gd name="connsiteY24" fmla="*/ 624651 h 624651"/>
              <a:gd name="connsiteX25" fmla="*/ 950758 w 6633197"/>
              <a:gd name="connsiteY25" fmla="*/ 624651 h 624651"/>
              <a:gd name="connsiteX26" fmla="*/ 0 w 6633197"/>
              <a:gd name="connsiteY26" fmla="*/ 624651 h 624651"/>
              <a:gd name="connsiteX27" fmla="*/ 0 w 6633197"/>
              <a:gd name="connsiteY27" fmla="*/ 324819 h 624651"/>
              <a:gd name="connsiteX28" fmla="*/ 0 w 6633197"/>
              <a:gd name="connsiteY28" fmla="*/ 0 h 62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33197" h="624651" fill="none" extrusionOk="0">
                <a:moveTo>
                  <a:pt x="0" y="0"/>
                </a:moveTo>
                <a:cubicBezTo>
                  <a:pt x="200227" y="-72637"/>
                  <a:pt x="478480" y="1376"/>
                  <a:pt x="619098" y="0"/>
                </a:cubicBezTo>
                <a:cubicBezTo>
                  <a:pt x="759716" y="-1376"/>
                  <a:pt x="915759" y="35245"/>
                  <a:pt x="1105533" y="0"/>
                </a:cubicBezTo>
                <a:cubicBezTo>
                  <a:pt x="1295308" y="-35245"/>
                  <a:pt x="1381028" y="18743"/>
                  <a:pt x="1525635" y="0"/>
                </a:cubicBezTo>
                <a:cubicBezTo>
                  <a:pt x="1670242" y="-18743"/>
                  <a:pt x="1784604" y="1379"/>
                  <a:pt x="1945738" y="0"/>
                </a:cubicBezTo>
                <a:cubicBezTo>
                  <a:pt x="2106872" y="-1379"/>
                  <a:pt x="2256078" y="40624"/>
                  <a:pt x="2432172" y="0"/>
                </a:cubicBezTo>
                <a:cubicBezTo>
                  <a:pt x="2608266" y="-40624"/>
                  <a:pt x="2750876" y="73978"/>
                  <a:pt x="3051271" y="0"/>
                </a:cubicBezTo>
                <a:cubicBezTo>
                  <a:pt x="3351666" y="-73978"/>
                  <a:pt x="3585731" y="24673"/>
                  <a:pt x="3736701" y="0"/>
                </a:cubicBezTo>
                <a:cubicBezTo>
                  <a:pt x="3887671" y="-24673"/>
                  <a:pt x="4120385" y="17552"/>
                  <a:pt x="4289467" y="0"/>
                </a:cubicBezTo>
                <a:cubicBezTo>
                  <a:pt x="4458549" y="-17552"/>
                  <a:pt x="4713272" y="47141"/>
                  <a:pt x="4842234" y="0"/>
                </a:cubicBezTo>
                <a:cubicBezTo>
                  <a:pt x="4971196" y="-47141"/>
                  <a:pt x="5210497" y="6305"/>
                  <a:pt x="5395000" y="0"/>
                </a:cubicBezTo>
                <a:cubicBezTo>
                  <a:pt x="5579503" y="-6305"/>
                  <a:pt x="5645171" y="21670"/>
                  <a:pt x="5748771" y="0"/>
                </a:cubicBezTo>
                <a:cubicBezTo>
                  <a:pt x="5852371" y="-21670"/>
                  <a:pt x="6325240" y="30559"/>
                  <a:pt x="6633197" y="0"/>
                </a:cubicBezTo>
                <a:cubicBezTo>
                  <a:pt x="6643679" y="91915"/>
                  <a:pt x="6608093" y="218635"/>
                  <a:pt x="6633197" y="299832"/>
                </a:cubicBezTo>
                <a:cubicBezTo>
                  <a:pt x="6658301" y="381029"/>
                  <a:pt x="6604605" y="468699"/>
                  <a:pt x="6633197" y="624651"/>
                </a:cubicBezTo>
                <a:cubicBezTo>
                  <a:pt x="6341058" y="650449"/>
                  <a:pt x="6158300" y="547248"/>
                  <a:pt x="5947767" y="624651"/>
                </a:cubicBezTo>
                <a:cubicBezTo>
                  <a:pt x="5737234" y="702054"/>
                  <a:pt x="5573901" y="611501"/>
                  <a:pt x="5262336" y="624651"/>
                </a:cubicBezTo>
                <a:cubicBezTo>
                  <a:pt x="4950771" y="637801"/>
                  <a:pt x="4901387" y="598016"/>
                  <a:pt x="4709570" y="624651"/>
                </a:cubicBezTo>
                <a:cubicBezTo>
                  <a:pt x="4517753" y="651286"/>
                  <a:pt x="4445942" y="584048"/>
                  <a:pt x="4355799" y="624651"/>
                </a:cubicBezTo>
                <a:cubicBezTo>
                  <a:pt x="4265656" y="665254"/>
                  <a:pt x="4071046" y="588892"/>
                  <a:pt x="3869365" y="624651"/>
                </a:cubicBezTo>
                <a:cubicBezTo>
                  <a:pt x="3667684" y="660410"/>
                  <a:pt x="3587953" y="593361"/>
                  <a:pt x="3316599" y="624651"/>
                </a:cubicBezTo>
                <a:cubicBezTo>
                  <a:pt x="3045245" y="655941"/>
                  <a:pt x="3072743" y="593622"/>
                  <a:pt x="2962828" y="624651"/>
                </a:cubicBezTo>
                <a:cubicBezTo>
                  <a:pt x="2852913" y="655680"/>
                  <a:pt x="2753763" y="597147"/>
                  <a:pt x="2609057" y="624651"/>
                </a:cubicBezTo>
                <a:cubicBezTo>
                  <a:pt x="2464351" y="652155"/>
                  <a:pt x="2273529" y="605827"/>
                  <a:pt x="2056291" y="624651"/>
                </a:cubicBezTo>
                <a:cubicBezTo>
                  <a:pt x="1839053" y="643475"/>
                  <a:pt x="1678771" y="567206"/>
                  <a:pt x="1437193" y="624651"/>
                </a:cubicBezTo>
                <a:cubicBezTo>
                  <a:pt x="1195615" y="682096"/>
                  <a:pt x="1191899" y="614367"/>
                  <a:pt x="950758" y="624651"/>
                </a:cubicBezTo>
                <a:cubicBezTo>
                  <a:pt x="709617" y="634935"/>
                  <a:pt x="261103" y="586459"/>
                  <a:pt x="0" y="624651"/>
                </a:cubicBezTo>
                <a:cubicBezTo>
                  <a:pt x="-7341" y="517725"/>
                  <a:pt x="1190" y="441835"/>
                  <a:pt x="0" y="324819"/>
                </a:cubicBezTo>
                <a:cubicBezTo>
                  <a:pt x="-1190" y="207803"/>
                  <a:pt x="9677" y="75156"/>
                  <a:pt x="0" y="0"/>
                </a:cubicBezTo>
                <a:close/>
              </a:path>
              <a:path w="6633197" h="624651" stroke="0" extrusionOk="0">
                <a:moveTo>
                  <a:pt x="0" y="0"/>
                </a:moveTo>
                <a:cubicBezTo>
                  <a:pt x="177242" y="-7430"/>
                  <a:pt x="245001" y="11205"/>
                  <a:pt x="486434" y="0"/>
                </a:cubicBezTo>
                <a:cubicBezTo>
                  <a:pt x="727867" y="-11205"/>
                  <a:pt x="797596" y="37770"/>
                  <a:pt x="906537" y="0"/>
                </a:cubicBezTo>
                <a:cubicBezTo>
                  <a:pt x="1015478" y="-37770"/>
                  <a:pt x="1189166" y="1624"/>
                  <a:pt x="1392971" y="0"/>
                </a:cubicBezTo>
                <a:cubicBezTo>
                  <a:pt x="1596776" y="-1624"/>
                  <a:pt x="1710836" y="41836"/>
                  <a:pt x="1945738" y="0"/>
                </a:cubicBezTo>
                <a:cubicBezTo>
                  <a:pt x="2180640" y="-41836"/>
                  <a:pt x="2218857" y="2902"/>
                  <a:pt x="2432172" y="0"/>
                </a:cubicBezTo>
                <a:cubicBezTo>
                  <a:pt x="2645487" y="-2902"/>
                  <a:pt x="2906997" y="69234"/>
                  <a:pt x="3117603" y="0"/>
                </a:cubicBezTo>
                <a:cubicBezTo>
                  <a:pt x="3328209" y="-69234"/>
                  <a:pt x="3542829" y="40995"/>
                  <a:pt x="3736701" y="0"/>
                </a:cubicBezTo>
                <a:cubicBezTo>
                  <a:pt x="3930573" y="-40995"/>
                  <a:pt x="4006475" y="41134"/>
                  <a:pt x="4223135" y="0"/>
                </a:cubicBezTo>
                <a:cubicBezTo>
                  <a:pt x="4439795" y="-41134"/>
                  <a:pt x="4556220" y="1081"/>
                  <a:pt x="4709570" y="0"/>
                </a:cubicBezTo>
                <a:cubicBezTo>
                  <a:pt x="4862920" y="-1081"/>
                  <a:pt x="4945334" y="26989"/>
                  <a:pt x="5129672" y="0"/>
                </a:cubicBezTo>
                <a:cubicBezTo>
                  <a:pt x="5314010" y="-26989"/>
                  <a:pt x="5571055" y="61019"/>
                  <a:pt x="5682439" y="0"/>
                </a:cubicBezTo>
                <a:cubicBezTo>
                  <a:pt x="5793823" y="-61019"/>
                  <a:pt x="5965644" y="30873"/>
                  <a:pt x="6102541" y="0"/>
                </a:cubicBezTo>
                <a:cubicBezTo>
                  <a:pt x="6239438" y="-30873"/>
                  <a:pt x="6404285" y="63435"/>
                  <a:pt x="6633197" y="0"/>
                </a:cubicBezTo>
                <a:cubicBezTo>
                  <a:pt x="6662451" y="110605"/>
                  <a:pt x="6602002" y="232359"/>
                  <a:pt x="6633197" y="293586"/>
                </a:cubicBezTo>
                <a:cubicBezTo>
                  <a:pt x="6664392" y="354813"/>
                  <a:pt x="6626951" y="508030"/>
                  <a:pt x="6633197" y="624651"/>
                </a:cubicBezTo>
                <a:cubicBezTo>
                  <a:pt x="6362461" y="637650"/>
                  <a:pt x="6254396" y="604850"/>
                  <a:pt x="6080431" y="624651"/>
                </a:cubicBezTo>
                <a:cubicBezTo>
                  <a:pt x="5906466" y="644452"/>
                  <a:pt x="5867203" y="579207"/>
                  <a:pt x="5660328" y="624651"/>
                </a:cubicBezTo>
                <a:cubicBezTo>
                  <a:pt x="5453453" y="670095"/>
                  <a:pt x="5397219" y="614622"/>
                  <a:pt x="5306558" y="624651"/>
                </a:cubicBezTo>
                <a:cubicBezTo>
                  <a:pt x="5215897" y="634680"/>
                  <a:pt x="4975098" y="615504"/>
                  <a:pt x="4886455" y="624651"/>
                </a:cubicBezTo>
                <a:cubicBezTo>
                  <a:pt x="4797812" y="633798"/>
                  <a:pt x="4592654" y="621068"/>
                  <a:pt x="4400021" y="624651"/>
                </a:cubicBezTo>
                <a:cubicBezTo>
                  <a:pt x="4207388" y="628234"/>
                  <a:pt x="4159288" y="622001"/>
                  <a:pt x="4046250" y="624651"/>
                </a:cubicBezTo>
                <a:cubicBezTo>
                  <a:pt x="3933212" y="627301"/>
                  <a:pt x="3673041" y="615479"/>
                  <a:pt x="3360820" y="624651"/>
                </a:cubicBezTo>
                <a:cubicBezTo>
                  <a:pt x="3048599" y="633823"/>
                  <a:pt x="2951126" y="619769"/>
                  <a:pt x="2675389" y="624651"/>
                </a:cubicBezTo>
                <a:cubicBezTo>
                  <a:pt x="2399652" y="629533"/>
                  <a:pt x="2404014" y="571244"/>
                  <a:pt x="2188955" y="624651"/>
                </a:cubicBezTo>
                <a:cubicBezTo>
                  <a:pt x="1973896" y="678058"/>
                  <a:pt x="1898781" y="578937"/>
                  <a:pt x="1768853" y="624651"/>
                </a:cubicBezTo>
                <a:cubicBezTo>
                  <a:pt x="1638925" y="670365"/>
                  <a:pt x="1487967" y="615808"/>
                  <a:pt x="1348750" y="624651"/>
                </a:cubicBezTo>
                <a:cubicBezTo>
                  <a:pt x="1209533" y="633494"/>
                  <a:pt x="903527" y="611614"/>
                  <a:pt x="663320" y="624651"/>
                </a:cubicBezTo>
                <a:cubicBezTo>
                  <a:pt x="423113" y="637688"/>
                  <a:pt x="175842" y="622538"/>
                  <a:pt x="0" y="624651"/>
                </a:cubicBezTo>
                <a:cubicBezTo>
                  <a:pt x="-9349" y="547548"/>
                  <a:pt x="35182" y="443327"/>
                  <a:pt x="0" y="324819"/>
                </a:cubicBezTo>
                <a:cubicBezTo>
                  <a:pt x="-35182" y="206311"/>
                  <a:pt x="8866" y="151339"/>
                  <a:pt x="0" y="0"/>
                </a:cubicBezTo>
                <a:close/>
              </a:path>
            </a:pathLst>
          </a:custGeom>
          <a:ln>
            <a:solidFill>
              <a:schemeClr val="tx1"/>
            </a:solidFill>
            <a:extLst>
              <a:ext uri="{C807C97D-BFC1-408E-A445-0C87EB9F89A2}">
                <ask:lineSketchStyleProps xmlns:ask="http://schemas.microsoft.com/office/drawing/2018/sketchyshapes" sd="2785292611">
                  <a:prstGeom prst="rect">
                    <a:avLst/>
                  </a:prstGeom>
                  <ask:type>
                    <ask:lineSketchScribble/>
                  </ask:type>
                </ask:lineSketchStyleProps>
              </a:ext>
            </a:extLst>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7942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Line Textbox</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1200"/>
              </a:spcAft>
              <a:buNone/>
            </a:pPr>
            <a:r>
              <a:rPr lang="en-US" dirty="0"/>
              <a:t>Attributes:</a:t>
            </a:r>
          </a:p>
          <a:p>
            <a:pPr marL="457200" lvl="1" indent="0">
              <a:spcAft>
                <a:spcPts val="1200"/>
              </a:spcAft>
              <a:buNone/>
            </a:pPr>
            <a:r>
              <a:rPr lang="en-US" dirty="0">
                <a:solidFill>
                  <a:srgbClr val="FF0000"/>
                </a:solidFill>
              </a:rPr>
              <a:t>value</a:t>
            </a:r>
            <a:r>
              <a:rPr lang="en-US" dirty="0"/>
              <a:t> – value allows you to assign a default value to the field</a:t>
            </a:r>
          </a:p>
          <a:p>
            <a:pPr marL="457200" lvl="1" indent="0">
              <a:spcAft>
                <a:spcPts val="1200"/>
              </a:spcAft>
              <a:buNone/>
            </a:pPr>
            <a:r>
              <a:rPr lang="en-US" dirty="0"/>
              <a:t>If the form is submitted without being changed by the end user, this value will be submitted</a:t>
            </a:r>
          </a:p>
          <a:p>
            <a:pPr marL="457200" lvl="1" indent="0">
              <a:buNone/>
            </a:pPr>
            <a:r>
              <a:rPr lang="en-US" dirty="0">
                <a:solidFill>
                  <a:srgbClr val="FF0000"/>
                </a:solidFill>
              </a:rPr>
              <a:t>placeholder</a:t>
            </a:r>
            <a:r>
              <a:rPr lang="en-US" dirty="0"/>
              <a:t> – this shows text in the box.  Once the user begins typing in the field, the words are removed</a:t>
            </a:r>
          </a:p>
        </p:txBody>
      </p:sp>
      <p:pic>
        <p:nvPicPr>
          <p:cNvPr id="5" name="Picture 4">
            <a:extLst>
              <a:ext uri="{FF2B5EF4-FFF2-40B4-BE49-F238E27FC236}">
                <a16:creationId xmlns:a16="http://schemas.microsoft.com/office/drawing/2014/main" id="{2E2E2220-E7B6-45ED-98AB-610A502062AC}"/>
              </a:ext>
            </a:extLst>
          </p:cNvPr>
          <p:cNvPicPr>
            <a:picLocks noChangeAspect="1"/>
          </p:cNvPicPr>
          <p:nvPr/>
        </p:nvPicPr>
        <p:blipFill>
          <a:blip r:embed="rId2"/>
          <a:stretch>
            <a:fillRect/>
          </a:stretch>
        </p:blipFill>
        <p:spPr>
          <a:xfrm>
            <a:off x="3132273" y="4698993"/>
            <a:ext cx="5927454" cy="630466"/>
          </a:xfrm>
          <a:custGeom>
            <a:avLst/>
            <a:gdLst>
              <a:gd name="connsiteX0" fmla="*/ 0 w 5927454"/>
              <a:gd name="connsiteY0" fmla="*/ 0 h 630466"/>
              <a:gd name="connsiteX1" fmla="*/ 652020 w 5927454"/>
              <a:gd name="connsiteY1" fmla="*/ 0 h 630466"/>
              <a:gd name="connsiteX2" fmla="*/ 1304040 w 5927454"/>
              <a:gd name="connsiteY2" fmla="*/ 0 h 630466"/>
              <a:gd name="connsiteX3" fmla="*/ 1896785 w 5927454"/>
              <a:gd name="connsiteY3" fmla="*/ 0 h 630466"/>
              <a:gd name="connsiteX4" fmla="*/ 2608080 w 5927454"/>
              <a:gd name="connsiteY4" fmla="*/ 0 h 630466"/>
              <a:gd name="connsiteX5" fmla="*/ 3200825 w 5927454"/>
              <a:gd name="connsiteY5" fmla="*/ 0 h 630466"/>
              <a:gd name="connsiteX6" fmla="*/ 3912120 w 5927454"/>
              <a:gd name="connsiteY6" fmla="*/ 0 h 630466"/>
              <a:gd name="connsiteX7" fmla="*/ 4386316 w 5927454"/>
              <a:gd name="connsiteY7" fmla="*/ 0 h 630466"/>
              <a:gd name="connsiteX8" fmla="*/ 4919787 w 5927454"/>
              <a:gd name="connsiteY8" fmla="*/ 0 h 630466"/>
              <a:gd name="connsiteX9" fmla="*/ 5927454 w 5927454"/>
              <a:gd name="connsiteY9" fmla="*/ 0 h 630466"/>
              <a:gd name="connsiteX10" fmla="*/ 5927454 w 5927454"/>
              <a:gd name="connsiteY10" fmla="*/ 302624 h 630466"/>
              <a:gd name="connsiteX11" fmla="*/ 5927454 w 5927454"/>
              <a:gd name="connsiteY11" fmla="*/ 630466 h 630466"/>
              <a:gd name="connsiteX12" fmla="*/ 5512532 w 5927454"/>
              <a:gd name="connsiteY12" fmla="*/ 630466 h 630466"/>
              <a:gd name="connsiteX13" fmla="*/ 5097610 w 5927454"/>
              <a:gd name="connsiteY13" fmla="*/ 630466 h 630466"/>
              <a:gd name="connsiteX14" fmla="*/ 4386316 w 5927454"/>
              <a:gd name="connsiteY14" fmla="*/ 630466 h 630466"/>
              <a:gd name="connsiteX15" fmla="*/ 3912120 w 5927454"/>
              <a:gd name="connsiteY15" fmla="*/ 630466 h 630466"/>
              <a:gd name="connsiteX16" fmla="*/ 3497198 w 5927454"/>
              <a:gd name="connsiteY16" fmla="*/ 630466 h 630466"/>
              <a:gd name="connsiteX17" fmla="*/ 2963727 w 5927454"/>
              <a:gd name="connsiteY17" fmla="*/ 630466 h 630466"/>
              <a:gd name="connsiteX18" fmla="*/ 2489531 w 5927454"/>
              <a:gd name="connsiteY18" fmla="*/ 630466 h 630466"/>
              <a:gd name="connsiteX19" fmla="*/ 1778236 w 5927454"/>
              <a:gd name="connsiteY19" fmla="*/ 630466 h 630466"/>
              <a:gd name="connsiteX20" fmla="*/ 1126216 w 5927454"/>
              <a:gd name="connsiteY20" fmla="*/ 630466 h 630466"/>
              <a:gd name="connsiteX21" fmla="*/ 533471 w 5927454"/>
              <a:gd name="connsiteY21" fmla="*/ 630466 h 630466"/>
              <a:gd name="connsiteX22" fmla="*/ 0 w 5927454"/>
              <a:gd name="connsiteY22" fmla="*/ 630466 h 630466"/>
              <a:gd name="connsiteX23" fmla="*/ 0 w 5927454"/>
              <a:gd name="connsiteY23" fmla="*/ 334147 h 630466"/>
              <a:gd name="connsiteX24" fmla="*/ 0 w 5927454"/>
              <a:gd name="connsiteY24" fmla="*/ 0 h 63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27454" h="630466" fill="none" extrusionOk="0">
                <a:moveTo>
                  <a:pt x="0" y="0"/>
                </a:moveTo>
                <a:cubicBezTo>
                  <a:pt x="196029" y="-8280"/>
                  <a:pt x="327260" y="74955"/>
                  <a:pt x="652020" y="0"/>
                </a:cubicBezTo>
                <a:cubicBezTo>
                  <a:pt x="976780" y="-74955"/>
                  <a:pt x="1160242" y="63037"/>
                  <a:pt x="1304040" y="0"/>
                </a:cubicBezTo>
                <a:cubicBezTo>
                  <a:pt x="1447838" y="-63037"/>
                  <a:pt x="1701797" y="48559"/>
                  <a:pt x="1896785" y="0"/>
                </a:cubicBezTo>
                <a:cubicBezTo>
                  <a:pt x="2091773" y="-48559"/>
                  <a:pt x="2315507" y="35227"/>
                  <a:pt x="2608080" y="0"/>
                </a:cubicBezTo>
                <a:cubicBezTo>
                  <a:pt x="2900654" y="-35227"/>
                  <a:pt x="2983834" y="36101"/>
                  <a:pt x="3200825" y="0"/>
                </a:cubicBezTo>
                <a:cubicBezTo>
                  <a:pt x="3417817" y="-36101"/>
                  <a:pt x="3665954" y="69134"/>
                  <a:pt x="3912120" y="0"/>
                </a:cubicBezTo>
                <a:cubicBezTo>
                  <a:pt x="4158286" y="-69134"/>
                  <a:pt x="4260143" y="19990"/>
                  <a:pt x="4386316" y="0"/>
                </a:cubicBezTo>
                <a:cubicBezTo>
                  <a:pt x="4512489" y="-19990"/>
                  <a:pt x="4709493" y="32232"/>
                  <a:pt x="4919787" y="0"/>
                </a:cubicBezTo>
                <a:cubicBezTo>
                  <a:pt x="5130081" y="-32232"/>
                  <a:pt x="5488054" y="103029"/>
                  <a:pt x="5927454" y="0"/>
                </a:cubicBezTo>
                <a:cubicBezTo>
                  <a:pt x="5930084" y="91823"/>
                  <a:pt x="5894648" y="179540"/>
                  <a:pt x="5927454" y="302624"/>
                </a:cubicBezTo>
                <a:cubicBezTo>
                  <a:pt x="5960260" y="425708"/>
                  <a:pt x="5922079" y="536682"/>
                  <a:pt x="5927454" y="630466"/>
                </a:cubicBezTo>
                <a:cubicBezTo>
                  <a:pt x="5807450" y="657255"/>
                  <a:pt x="5704597" y="586239"/>
                  <a:pt x="5512532" y="630466"/>
                </a:cubicBezTo>
                <a:cubicBezTo>
                  <a:pt x="5320467" y="674693"/>
                  <a:pt x="5291498" y="598682"/>
                  <a:pt x="5097610" y="630466"/>
                </a:cubicBezTo>
                <a:cubicBezTo>
                  <a:pt x="4903722" y="662250"/>
                  <a:pt x="4649705" y="590835"/>
                  <a:pt x="4386316" y="630466"/>
                </a:cubicBezTo>
                <a:cubicBezTo>
                  <a:pt x="4122927" y="670097"/>
                  <a:pt x="4103525" y="606310"/>
                  <a:pt x="3912120" y="630466"/>
                </a:cubicBezTo>
                <a:cubicBezTo>
                  <a:pt x="3720715" y="654622"/>
                  <a:pt x="3595684" y="594407"/>
                  <a:pt x="3497198" y="630466"/>
                </a:cubicBezTo>
                <a:cubicBezTo>
                  <a:pt x="3398712" y="666525"/>
                  <a:pt x="3088882" y="623585"/>
                  <a:pt x="2963727" y="630466"/>
                </a:cubicBezTo>
                <a:cubicBezTo>
                  <a:pt x="2838572" y="637347"/>
                  <a:pt x="2635136" y="619511"/>
                  <a:pt x="2489531" y="630466"/>
                </a:cubicBezTo>
                <a:cubicBezTo>
                  <a:pt x="2343926" y="641421"/>
                  <a:pt x="2074015" y="581567"/>
                  <a:pt x="1778236" y="630466"/>
                </a:cubicBezTo>
                <a:cubicBezTo>
                  <a:pt x="1482458" y="679365"/>
                  <a:pt x="1283172" y="615815"/>
                  <a:pt x="1126216" y="630466"/>
                </a:cubicBezTo>
                <a:cubicBezTo>
                  <a:pt x="969260" y="645117"/>
                  <a:pt x="796675" y="565112"/>
                  <a:pt x="533471" y="630466"/>
                </a:cubicBezTo>
                <a:cubicBezTo>
                  <a:pt x="270267" y="695820"/>
                  <a:pt x="261055" y="585004"/>
                  <a:pt x="0" y="630466"/>
                </a:cubicBezTo>
                <a:cubicBezTo>
                  <a:pt x="-34910" y="563209"/>
                  <a:pt x="19933" y="421071"/>
                  <a:pt x="0" y="334147"/>
                </a:cubicBezTo>
                <a:cubicBezTo>
                  <a:pt x="-19933" y="247223"/>
                  <a:pt x="13225" y="77258"/>
                  <a:pt x="0" y="0"/>
                </a:cubicBezTo>
                <a:close/>
              </a:path>
              <a:path w="5927454" h="630466" stroke="0" extrusionOk="0">
                <a:moveTo>
                  <a:pt x="0" y="0"/>
                </a:moveTo>
                <a:cubicBezTo>
                  <a:pt x="159660" y="-25103"/>
                  <a:pt x="314442" y="41591"/>
                  <a:pt x="533471" y="0"/>
                </a:cubicBezTo>
                <a:cubicBezTo>
                  <a:pt x="752500" y="-41591"/>
                  <a:pt x="875822" y="22298"/>
                  <a:pt x="1066942" y="0"/>
                </a:cubicBezTo>
                <a:cubicBezTo>
                  <a:pt x="1258062" y="-22298"/>
                  <a:pt x="1440104" y="30239"/>
                  <a:pt x="1718962" y="0"/>
                </a:cubicBezTo>
                <a:cubicBezTo>
                  <a:pt x="1997820" y="-30239"/>
                  <a:pt x="1997924" y="5568"/>
                  <a:pt x="2252433" y="0"/>
                </a:cubicBezTo>
                <a:cubicBezTo>
                  <a:pt x="2506942" y="-5568"/>
                  <a:pt x="2693615" y="16329"/>
                  <a:pt x="2904452" y="0"/>
                </a:cubicBezTo>
                <a:cubicBezTo>
                  <a:pt x="3115289" y="-16329"/>
                  <a:pt x="3232118" y="7863"/>
                  <a:pt x="3319374" y="0"/>
                </a:cubicBezTo>
                <a:cubicBezTo>
                  <a:pt x="3406630" y="-7863"/>
                  <a:pt x="3635704" y="43189"/>
                  <a:pt x="3852845" y="0"/>
                </a:cubicBezTo>
                <a:cubicBezTo>
                  <a:pt x="4069986" y="-43189"/>
                  <a:pt x="4098145" y="8866"/>
                  <a:pt x="4327041" y="0"/>
                </a:cubicBezTo>
                <a:cubicBezTo>
                  <a:pt x="4555937" y="-8866"/>
                  <a:pt x="4750359" y="23648"/>
                  <a:pt x="4919787" y="0"/>
                </a:cubicBezTo>
                <a:cubicBezTo>
                  <a:pt x="5089215" y="-23648"/>
                  <a:pt x="5200800" y="2426"/>
                  <a:pt x="5393983" y="0"/>
                </a:cubicBezTo>
                <a:cubicBezTo>
                  <a:pt x="5587166" y="-2426"/>
                  <a:pt x="5670365" y="35079"/>
                  <a:pt x="5927454" y="0"/>
                </a:cubicBezTo>
                <a:cubicBezTo>
                  <a:pt x="5950041" y="121643"/>
                  <a:pt x="5891915" y="210923"/>
                  <a:pt x="5927454" y="315233"/>
                </a:cubicBezTo>
                <a:cubicBezTo>
                  <a:pt x="5962993" y="419543"/>
                  <a:pt x="5907959" y="492553"/>
                  <a:pt x="5927454" y="630466"/>
                </a:cubicBezTo>
                <a:cubicBezTo>
                  <a:pt x="5826130" y="665387"/>
                  <a:pt x="5622472" y="595783"/>
                  <a:pt x="5453258" y="630466"/>
                </a:cubicBezTo>
                <a:cubicBezTo>
                  <a:pt x="5284044" y="665149"/>
                  <a:pt x="5094626" y="595329"/>
                  <a:pt x="4979061" y="630466"/>
                </a:cubicBezTo>
                <a:cubicBezTo>
                  <a:pt x="4863496" y="665603"/>
                  <a:pt x="4615819" y="628136"/>
                  <a:pt x="4504865" y="630466"/>
                </a:cubicBezTo>
                <a:cubicBezTo>
                  <a:pt x="4393911" y="632796"/>
                  <a:pt x="3973562" y="547237"/>
                  <a:pt x="3793571" y="630466"/>
                </a:cubicBezTo>
                <a:cubicBezTo>
                  <a:pt x="3613580" y="713695"/>
                  <a:pt x="3239450" y="628714"/>
                  <a:pt x="3082276" y="630466"/>
                </a:cubicBezTo>
                <a:cubicBezTo>
                  <a:pt x="2925103" y="632218"/>
                  <a:pt x="2539580" y="572491"/>
                  <a:pt x="2370982" y="630466"/>
                </a:cubicBezTo>
                <a:cubicBezTo>
                  <a:pt x="2202384" y="688441"/>
                  <a:pt x="2101533" y="585108"/>
                  <a:pt x="1896785" y="630466"/>
                </a:cubicBezTo>
                <a:cubicBezTo>
                  <a:pt x="1692037" y="675824"/>
                  <a:pt x="1577796" y="588815"/>
                  <a:pt x="1481864" y="630466"/>
                </a:cubicBezTo>
                <a:cubicBezTo>
                  <a:pt x="1385932" y="672117"/>
                  <a:pt x="1145963" y="604006"/>
                  <a:pt x="889118" y="630466"/>
                </a:cubicBezTo>
                <a:cubicBezTo>
                  <a:pt x="632273" y="656926"/>
                  <a:pt x="365901" y="551517"/>
                  <a:pt x="0" y="630466"/>
                </a:cubicBezTo>
                <a:cubicBezTo>
                  <a:pt x="-13777" y="472098"/>
                  <a:pt x="1829" y="391835"/>
                  <a:pt x="0" y="308928"/>
                </a:cubicBezTo>
                <a:cubicBezTo>
                  <a:pt x="-1829" y="226021"/>
                  <a:pt x="34662" y="142914"/>
                  <a:pt x="0" y="0"/>
                </a:cubicBezTo>
                <a:close/>
              </a:path>
            </a:pathLst>
          </a:custGeom>
          <a:ln>
            <a:solidFill>
              <a:schemeClr val="tx1"/>
            </a:solidFill>
            <a:extLst>
              <a:ext uri="{C807C97D-BFC1-408E-A445-0C87EB9F89A2}">
                <ask:lineSketchStyleProps xmlns:ask="http://schemas.microsoft.com/office/drawing/2018/sketchyshapes" sd="2994486503">
                  <a:prstGeom prst="rect">
                    <a:avLst/>
                  </a:prstGeom>
                  <ask:type>
                    <ask:lineSketchScribble/>
                  </ask:type>
                </ask:lineSketchStyleProps>
              </a:ext>
            </a:extLst>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0157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Line Textbox</a:t>
            </a:r>
          </a:p>
        </p:txBody>
      </p:sp>
      <p:sp>
        <p:nvSpPr>
          <p:cNvPr id="3" name="Content Placeholder 2"/>
          <p:cNvSpPr>
            <a:spLocks noGrp="1"/>
          </p:cNvSpPr>
          <p:nvPr>
            <p:ph idx="1"/>
          </p:nvPr>
        </p:nvSpPr>
        <p:spPr>
          <a:xfrm>
            <a:off x="1914525" y="1690688"/>
            <a:ext cx="8362950" cy="4023360"/>
          </a:xfrm>
        </p:spPr>
        <p:txBody>
          <a:bodyPr>
            <a:normAutofit/>
          </a:bodyPr>
          <a:lstStyle/>
          <a:p>
            <a:pPr marL="0" indent="0">
              <a:spcAft>
                <a:spcPts val="1200"/>
              </a:spcAft>
              <a:buNone/>
            </a:pPr>
            <a:r>
              <a:rPr lang="en-US" dirty="0"/>
              <a:t>Attributes:</a:t>
            </a:r>
          </a:p>
          <a:p>
            <a:pPr marL="457200" lvl="1" indent="0">
              <a:spcAft>
                <a:spcPts val="1200"/>
              </a:spcAft>
              <a:buNone/>
            </a:pPr>
            <a:r>
              <a:rPr lang="en-US" b="1" dirty="0">
                <a:solidFill>
                  <a:srgbClr val="FF0000"/>
                </a:solidFill>
              </a:rPr>
              <a:t>size</a:t>
            </a:r>
            <a:r>
              <a:rPr lang="en-US" dirty="0">
                <a:solidFill>
                  <a:srgbClr val="FF0000"/>
                </a:solidFill>
              </a:rPr>
              <a:t> </a:t>
            </a:r>
            <a:r>
              <a:rPr lang="en-US" dirty="0"/>
              <a:t>– specifies the size of the box, in number of characters</a:t>
            </a:r>
          </a:p>
          <a:p>
            <a:pPr marL="457200" lvl="1" indent="0">
              <a:spcAft>
                <a:spcPts val="1200"/>
              </a:spcAft>
              <a:buNone/>
            </a:pPr>
            <a:r>
              <a:rPr lang="en-US" b="1" dirty="0">
                <a:solidFill>
                  <a:srgbClr val="FF0000"/>
                </a:solidFill>
              </a:rPr>
              <a:t>maxlength</a:t>
            </a:r>
            <a:r>
              <a:rPr lang="en-US" dirty="0">
                <a:solidFill>
                  <a:srgbClr val="FF0000"/>
                </a:solidFill>
              </a:rPr>
              <a:t> </a:t>
            </a:r>
            <a:r>
              <a:rPr lang="en-US" dirty="0"/>
              <a:t>– specifies the maximum number of characters</a:t>
            </a:r>
          </a:p>
          <a:p>
            <a:pPr marL="457200" lvl="1" indent="0">
              <a:spcAft>
                <a:spcPts val="1200"/>
              </a:spcAft>
              <a:buNone/>
            </a:pPr>
            <a:r>
              <a:rPr lang="en-US" b="1" dirty="0">
                <a:solidFill>
                  <a:srgbClr val="FF0000"/>
                </a:solidFill>
              </a:rPr>
              <a:t>disabled</a:t>
            </a:r>
            <a:r>
              <a:rPr lang="en-US" dirty="0">
                <a:solidFill>
                  <a:srgbClr val="FF0000"/>
                </a:solidFill>
              </a:rPr>
              <a:t> </a:t>
            </a:r>
            <a:r>
              <a:rPr lang="en-US" dirty="0"/>
              <a:t>– specifies if the input element is visible, but the end user is not allowed to fill out the box</a:t>
            </a:r>
          </a:p>
        </p:txBody>
      </p:sp>
    </p:spTree>
    <p:extLst>
      <p:ext uri="{BB962C8B-B14F-4D97-AF65-F5344CB8AC3E}">
        <p14:creationId xmlns:p14="http://schemas.microsoft.com/office/powerpoint/2010/main" val="307778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Line Textbox</a:t>
            </a:r>
          </a:p>
        </p:txBody>
      </p:sp>
      <p:sp>
        <p:nvSpPr>
          <p:cNvPr id="3" name="Content Placeholder 2"/>
          <p:cNvSpPr>
            <a:spLocks noGrp="1"/>
          </p:cNvSpPr>
          <p:nvPr>
            <p:ph idx="1"/>
          </p:nvPr>
        </p:nvSpPr>
        <p:spPr>
          <a:xfrm>
            <a:off x="1914525" y="1690688"/>
            <a:ext cx="8362950" cy="4023360"/>
          </a:xfrm>
        </p:spPr>
        <p:txBody>
          <a:bodyPr>
            <a:normAutofit/>
          </a:bodyPr>
          <a:lstStyle/>
          <a:p>
            <a:pPr marL="0" indent="0">
              <a:spcAft>
                <a:spcPts val="1200"/>
              </a:spcAft>
              <a:buNone/>
            </a:pPr>
            <a:r>
              <a:rPr lang="en-US" dirty="0"/>
              <a:t>Attributes:</a:t>
            </a:r>
          </a:p>
          <a:p>
            <a:pPr marL="457200" lvl="1" indent="0">
              <a:spcAft>
                <a:spcPts val="1200"/>
              </a:spcAft>
              <a:buNone/>
            </a:pPr>
            <a:r>
              <a:rPr lang="en-US" b="1" dirty="0">
                <a:solidFill>
                  <a:srgbClr val="FF0000"/>
                </a:solidFill>
              </a:rPr>
              <a:t>autofocus</a:t>
            </a:r>
            <a:r>
              <a:rPr lang="en-US" dirty="0">
                <a:solidFill>
                  <a:srgbClr val="FF0000"/>
                </a:solidFill>
              </a:rPr>
              <a:t> </a:t>
            </a:r>
            <a:r>
              <a:rPr lang="en-US" dirty="0"/>
              <a:t>– specifies the element on the page that should receive focus when the form loads</a:t>
            </a:r>
          </a:p>
          <a:p>
            <a:pPr marL="457200" lvl="1" indent="0">
              <a:spcAft>
                <a:spcPts val="1200"/>
              </a:spcAft>
              <a:buNone/>
            </a:pPr>
            <a:r>
              <a:rPr lang="en-US" b="1" dirty="0">
                <a:solidFill>
                  <a:srgbClr val="FF0000"/>
                </a:solidFill>
              </a:rPr>
              <a:t>required</a:t>
            </a:r>
            <a:r>
              <a:rPr lang="en-US" dirty="0">
                <a:solidFill>
                  <a:srgbClr val="FF0000"/>
                </a:solidFill>
              </a:rPr>
              <a:t> </a:t>
            </a:r>
            <a:r>
              <a:rPr lang="en-US" dirty="0"/>
              <a:t>– specifies that the field must be completed before the form can be submitted</a:t>
            </a:r>
          </a:p>
        </p:txBody>
      </p:sp>
    </p:spTree>
    <p:extLst>
      <p:ext uri="{BB962C8B-B14F-4D97-AF65-F5344CB8AC3E}">
        <p14:creationId xmlns:p14="http://schemas.microsoft.com/office/powerpoint/2010/main" val="212080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Line Textbox</a:t>
            </a:r>
          </a:p>
        </p:txBody>
      </p:sp>
      <p:sp>
        <p:nvSpPr>
          <p:cNvPr id="3" name="Content Placeholder 2"/>
          <p:cNvSpPr>
            <a:spLocks noGrp="1"/>
          </p:cNvSpPr>
          <p:nvPr>
            <p:ph idx="1"/>
          </p:nvPr>
        </p:nvSpPr>
        <p:spPr>
          <a:xfrm>
            <a:off x="838199" y="1597025"/>
            <a:ext cx="11145253" cy="4351338"/>
          </a:xfrm>
        </p:spPr>
        <p:txBody>
          <a:bodyPr>
            <a:normAutofit/>
          </a:bodyPr>
          <a:lstStyle/>
          <a:p>
            <a:pPr marL="0" indent="0">
              <a:buNone/>
            </a:pPr>
            <a:r>
              <a:rPr lang="en-US" dirty="0"/>
              <a:t>Example:</a:t>
            </a:r>
          </a:p>
          <a:p>
            <a:pPr marL="0" indent="0">
              <a:buNone/>
            </a:pPr>
            <a:endParaRPr lang="en-US" dirty="0"/>
          </a:p>
        </p:txBody>
      </p:sp>
      <p:pic>
        <p:nvPicPr>
          <p:cNvPr id="5" name="Picture 4">
            <a:extLst>
              <a:ext uri="{FF2B5EF4-FFF2-40B4-BE49-F238E27FC236}">
                <a16:creationId xmlns:a16="http://schemas.microsoft.com/office/drawing/2014/main" id="{7A685911-F9D6-4937-968F-E4814BBA0CA8}"/>
              </a:ext>
            </a:extLst>
          </p:cNvPr>
          <p:cNvPicPr>
            <a:picLocks noChangeAspect="1"/>
          </p:cNvPicPr>
          <p:nvPr/>
        </p:nvPicPr>
        <p:blipFill>
          <a:blip r:embed="rId2"/>
          <a:stretch>
            <a:fillRect/>
          </a:stretch>
        </p:blipFill>
        <p:spPr>
          <a:xfrm>
            <a:off x="349014" y="2334921"/>
            <a:ext cx="11493971" cy="856149"/>
          </a:xfrm>
          <a:prstGeom prst="rect">
            <a:avLst/>
          </a:prstGeom>
        </p:spPr>
      </p:pic>
      <p:pic>
        <p:nvPicPr>
          <p:cNvPr id="7" name="Picture 6">
            <a:extLst>
              <a:ext uri="{FF2B5EF4-FFF2-40B4-BE49-F238E27FC236}">
                <a16:creationId xmlns:a16="http://schemas.microsoft.com/office/drawing/2014/main" id="{C73019FA-CB5B-4857-B512-CCD317C34588}"/>
              </a:ext>
            </a:extLst>
          </p:cNvPr>
          <p:cNvPicPr>
            <a:picLocks noChangeAspect="1"/>
          </p:cNvPicPr>
          <p:nvPr/>
        </p:nvPicPr>
        <p:blipFill>
          <a:blip r:embed="rId3"/>
          <a:stretch>
            <a:fillRect/>
          </a:stretch>
        </p:blipFill>
        <p:spPr>
          <a:xfrm>
            <a:off x="3291426" y="4071770"/>
            <a:ext cx="4730607" cy="619682"/>
          </a:xfrm>
          <a:custGeom>
            <a:avLst/>
            <a:gdLst>
              <a:gd name="connsiteX0" fmla="*/ 0 w 4730607"/>
              <a:gd name="connsiteY0" fmla="*/ 0 h 619682"/>
              <a:gd name="connsiteX1" fmla="*/ 638632 w 4730607"/>
              <a:gd name="connsiteY1" fmla="*/ 0 h 619682"/>
              <a:gd name="connsiteX2" fmla="*/ 1277264 w 4730607"/>
              <a:gd name="connsiteY2" fmla="*/ 0 h 619682"/>
              <a:gd name="connsiteX3" fmla="*/ 1963202 w 4730607"/>
              <a:gd name="connsiteY3" fmla="*/ 0 h 619682"/>
              <a:gd name="connsiteX4" fmla="*/ 2412610 w 4730607"/>
              <a:gd name="connsiteY4" fmla="*/ 0 h 619682"/>
              <a:gd name="connsiteX5" fmla="*/ 3051242 w 4730607"/>
              <a:gd name="connsiteY5" fmla="*/ 0 h 619682"/>
              <a:gd name="connsiteX6" fmla="*/ 3500649 w 4730607"/>
              <a:gd name="connsiteY6" fmla="*/ 0 h 619682"/>
              <a:gd name="connsiteX7" fmla="*/ 4044669 w 4730607"/>
              <a:gd name="connsiteY7" fmla="*/ 0 h 619682"/>
              <a:gd name="connsiteX8" fmla="*/ 4730607 w 4730607"/>
              <a:gd name="connsiteY8" fmla="*/ 0 h 619682"/>
              <a:gd name="connsiteX9" fmla="*/ 4730607 w 4730607"/>
              <a:gd name="connsiteY9" fmla="*/ 297447 h 619682"/>
              <a:gd name="connsiteX10" fmla="*/ 4730607 w 4730607"/>
              <a:gd name="connsiteY10" fmla="*/ 619682 h 619682"/>
              <a:gd name="connsiteX11" fmla="*/ 4139281 w 4730607"/>
              <a:gd name="connsiteY11" fmla="*/ 619682 h 619682"/>
              <a:gd name="connsiteX12" fmla="*/ 3689873 w 4730607"/>
              <a:gd name="connsiteY12" fmla="*/ 619682 h 619682"/>
              <a:gd name="connsiteX13" fmla="*/ 3145854 w 4730607"/>
              <a:gd name="connsiteY13" fmla="*/ 619682 h 619682"/>
              <a:gd name="connsiteX14" fmla="*/ 2649140 w 4730607"/>
              <a:gd name="connsiteY14" fmla="*/ 619682 h 619682"/>
              <a:gd name="connsiteX15" fmla="*/ 2057814 w 4730607"/>
              <a:gd name="connsiteY15" fmla="*/ 619682 h 619682"/>
              <a:gd name="connsiteX16" fmla="*/ 1561100 w 4730607"/>
              <a:gd name="connsiteY16" fmla="*/ 619682 h 619682"/>
              <a:gd name="connsiteX17" fmla="*/ 875162 w 4730607"/>
              <a:gd name="connsiteY17" fmla="*/ 619682 h 619682"/>
              <a:gd name="connsiteX18" fmla="*/ 0 w 4730607"/>
              <a:gd name="connsiteY18" fmla="*/ 619682 h 619682"/>
              <a:gd name="connsiteX19" fmla="*/ 0 w 4730607"/>
              <a:gd name="connsiteY19" fmla="*/ 303644 h 619682"/>
              <a:gd name="connsiteX20" fmla="*/ 0 w 4730607"/>
              <a:gd name="connsiteY20" fmla="*/ 0 h 61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30607" h="619682" fill="none" extrusionOk="0">
                <a:moveTo>
                  <a:pt x="0" y="0"/>
                </a:moveTo>
                <a:cubicBezTo>
                  <a:pt x="300947" y="-971"/>
                  <a:pt x="436871" y="50449"/>
                  <a:pt x="638632" y="0"/>
                </a:cubicBezTo>
                <a:cubicBezTo>
                  <a:pt x="840393" y="-50449"/>
                  <a:pt x="1124063" y="72649"/>
                  <a:pt x="1277264" y="0"/>
                </a:cubicBezTo>
                <a:cubicBezTo>
                  <a:pt x="1430465" y="-72649"/>
                  <a:pt x="1664525" y="78142"/>
                  <a:pt x="1963202" y="0"/>
                </a:cubicBezTo>
                <a:cubicBezTo>
                  <a:pt x="2261879" y="-78142"/>
                  <a:pt x="2287600" y="1494"/>
                  <a:pt x="2412610" y="0"/>
                </a:cubicBezTo>
                <a:cubicBezTo>
                  <a:pt x="2537620" y="-1494"/>
                  <a:pt x="2916752" y="58019"/>
                  <a:pt x="3051242" y="0"/>
                </a:cubicBezTo>
                <a:cubicBezTo>
                  <a:pt x="3185732" y="-58019"/>
                  <a:pt x="3307295" y="47721"/>
                  <a:pt x="3500649" y="0"/>
                </a:cubicBezTo>
                <a:cubicBezTo>
                  <a:pt x="3694003" y="-47721"/>
                  <a:pt x="3919084" y="38340"/>
                  <a:pt x="4044669" y="0"/>
                </a:cubicBezTo>
                <a:cubicBezTo>
                  <a:pt x="4170254" y="-38340"/>
                  <a:pt x="4507017" y="11841"/>
                  <a:pt x="4730607" y="0"/>
                </a:cubicBezTo>
                <a:cubicBezTo>
                  <a:pt x="4737205" y="59843"/>
                  <a:pt x="4722933" y="224803"/>
                  <a:pt x="4730607" y="297447"/>
                </a:cubicBezTo>
                <a:cubicBezTo>
                  <a:pt x="4738281" y="370091"/>
                  <a:pt x="4715260" y="469751"/>
                  <a:pt x="4730607" y="619682"/>
                </a:cubicBezTo>
                <a:cubicBezTo>
                  <a:pt x="4525582" y="676636"/>
                  <a:pt x="4388887" y="614664"/>
                  <a:pt x="4139281" y="619682"/>
                </a:cubicBezTo>
                <a:cubicBezTo>
                  <a:pt x="3889675" y="624700"/>
                  <a:pt x="3869612" y="589974"/>
                  <a:pt x="3689873" y="619682"/>
                </a:cubicBezTo>
                <a:cubicBezTo>
                  <a:pt x="3510134" y="649390"/>
                  <a:pt x="3269272" y="595466"/>
                  <a:pt x="3145854" y="619682"/>
                </a:cubicBezTo>
                <a:cubicBezTo>
                  <a:pt x="3022436" y="643898"/>
                  <a:pt x="2856053" y="592607"/>
                  <a:pt x="2649140" y="619682"/>
                </a:cubicBezTo>
                <a:cubicBezTo>
                  <a:pt x="2442227" y="646757"/>
                  <a:pt x="2333319" y="585781"/>
                  <a:pt x="2057814" y="619682"/>
                </a:cubicBezTo>
                <a:cubicBezTo>
                  <a:pt x="1782309" y="653583"/>
                  <a:pt x="1669222" y="601002"/>
                  <a:pt x="1561100" y="619682"/>
                </a:cubicBezTo>
                <a:cubicBezTo>
                  <a:pt x="1452978" y="638362"/>
                  <a:pt x="1194553" y="619001"/>
                  <a:pt x="875162" y="619682"/>
                </a:cubicBezTo>
                <a:cubicBezTo>
                  <a:pt x="555771" y="620363"/>
                  <a:pt x="185908" y="597231"/>
                  <a:pt x="0" y="619682"/>
                </a:cubicBezTo>
                <a:cubicBezTo>
                  <a:pt x="-31223" y="520188"/>
                  <a:pt x="23592" y="378333"/>
                  <a:pt x="0" y="303644"/>
                </a:cubicBezTo>
                <a:cubicBezTo>
                  <a:pt x="-23592" y="228955"/>
                  <a:pt x="32360" y="141874"/>
                  <a:pt x="0" y="0"/>
                </a:cubicBezTo>
                <a:close/>
              </a:path>
              <a:path w="4730607" h="619682" stroke="0" extrusionOk="0">
                <a:moveTo>
                  <a:pt x="0" y="0"/>
                </a:moveTo>
                <a:cubicBezTo>
                  <a:pt x="188594" y="-9315"/>
                  <a:pt x="314682" y="54826"/>
                  <a:pt x="496714" y="0"/>
                </a:cubicBezTo>
                <a:cubicBezTo>
                  <a:pt x="678746" y="-54826"/>
                  <a:pt x="873855" y="51483"/>
                  <a:pt x="1040734" y="0"/>
                </a:cubicBezTo>
                <a:cubicBezTo>
                  <a:pt x="1207613" y="-51483"/>
                  <a:pt x="1370797" y="1215"/>
                  <a:pt x="1537447" y="0"/>
                </a:cubicBezTo>
                <a:cubicBezTo>
                  <a:pt x="1704097" y="-1215"/>
                  <a:pt x="1921868" y="67736"/>
                  <a:pt x="2128773" y="0"/>
                </a:cubicBezTo>
                <a:cubicBezTo>
                  <a:pt x="2335678" y="-67736"/>
                  <a:pt x="2464286" y="46675"/>
                  <a:pt x="2578181" y="0"/>
                </a:cubicBezTo>
                <a:cubicBezTo>
                  <a:pt x="2692076" y="-46675"/>
                  <a:pt x="2906510" y="44922"/>
                  <a:pt x="3074895" y="0"/>
                </a:cubicBezTo>
                <a:cubicBezTo>
                  <a:pt x="3243280" y="-44922"/>
                  <a:pt x="3425646" y="38320"/>
                  <a:pt x="3524302" y="0"/>
                </a:cubicBezTo>
                <a:cubicBezTo>
                  <a:pt x="3622958" y="-38320"/>
                  <a:pt x="3810122" y="13604"/>
                  <a:pt x="3973710" y="0"/>
                </a:cubicBezTo>
                <a:cubicBezTo>
                  <a:pt x="4137298" y="-13604"/>
                  <a:pt x="4559974" y="10376"/>
                  <a:pt x="4730607" y="0"/>
                </a:cubicBezTo>
                <a:cubicBezTo>
                  <a:pt x="4744494" y="76953"/>
                  <a:pt x="4720212" y="222430"/>
                  <a:pt x="4730607" y="322235"/>
                </a:cubicBezTo>
                <a:cubicBezTo>
                  <a:pt x="4741002" y="422041"/>
                  <a:pt x="4694918" y="495338"/>
                  <a:pt x="4730607" y="619682"/>
                </a:cubicBezTo>
                <a:cubicBezTo>
                  <a:pt x="4472797" y="657569"/>
                  <a:pt x="4436520" y="605101"/>
                  <a:pt x="4186587" y="619682"/>
                </a:cubicBezTo>
                <a:cubicBezTo>
                  <a:pt x="3936654" y="634263"/>
                  <a:pt x="3776187" y="588968"/>
                  <a:pt x="3547955" y="619682"/>
                </a:cubicBezTo>
                <a:cubicBezTo>
                  <a:pt x="3319723" y="650396"/>
                  <a:pt x="3263853" y="565807"/>
                  <a:pt x="3098548" y="619682"/>
                </a:cubicBezTo>
                <a:cubicBezTo>
                  <a:pt x="2933243" y="673557"/>
                  <a:pt x="2779295" y="568864"/>
                  <a:pt x="2507222" y="619682"/>
                </a:cubicBezTo>
                <a:cubicBezTo>
                  <a:pt x="2235149" y="670500"/>
                  <a:pt x="2092137" y="612658"/>
                  <a:pt x="1821284" y="619682"/>
                </a:cubicBezTo>
                <a:cubicBezTo>
                  <a:pt x="1550431" y="626706"/>
                  <a:pt x="1387919" y="581196"/>
                  <a:pt x="1229958" y="619682"/>
                </a:cubicBezTo>
                <a:cubicBezTo>
                  <a:pt x="1071997" y="658168"/>
                  <a:pt x="884922" y="558990"/>
                  <a:pt x="685938" y="619682"/>
                </a:cubicBezTo>
                <a:cubicBezTo>
                  <a:pt x="486954" y="680374"/>
                  <a:pt x="309878" y="566069"/>
                  <a:pt x="0" y="619682"/>
                </a:cubicBezTo>
                <a:cubicBezTo>
                  <a:pt x="-35511" y="483411"/>
                  <a:pt x="11023" y="390555"/>
                  <a:pt x="0" y="309841"/>
                </a:cubicBezTo>
                <a:cubicBezTo>
                  <a:pt x="-11023" y="229127"/>
                  <a:pt x="28870" y="106842"/>
                  <a:pt x="0" y="0"/>
                </a:cubicBezTo>
                <a:close/>
              </a:path>
            </a:pathLst>
          </a:custGeom>
          <a:ln>
            <a:solidFill>
              <a:schemeClr val="tx1"/>
            </a:solidFill>
            <a:extLst>
              <a:ext uri="{C807C97D-BFC1-408E-A445-0C87EB9F89A2}">
                <ask:lineSketchStyleProps xmlns:ask="http://schemas.microsoft.com/office/drawing/2018/sketchyshapes" sd="3490476119">
                  <a:prstGeom prst="rect">
                    <a:avLst/>
                  </a:prstGeom>
                  <ask:type>
                    <ask:lineSketchScribble/>
                  </ask:type>
                </ask:lineSketchStyleProps>
              </a:ext>
            </a:extLst>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5481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Password</a:t>
            </a:r>
          </a:p>
        </p:txBody>
      </p:sp>
      <p:sp>
        <p:nvSpPr>
          <p:cNvPr id="3" name="Content Placeholder 2"/>
          <p:cNvSpPr>
            <a:spLocks noGrp="1"/>
          </p:cNvSpPr>
          <p:nvPr>
            <p:ph idx="1"/>
          </p:nvPr>
        </p:nvSpPr>
        <p:spPr>
          <a:xfrm>
            <a:off x="2348981" y="4454198"/>
            <a:ext cx="7494037" cy="1561485"/>
          </a:xfrm>
        </p:spPr>
        <p:txBody>
          <a:bodyPr>
            <a:normAutofit lnSpcReduction="10000"/>
          </a:bodyPr>
          <a:lstStyle/>
          <a:p>
            <a:pPr marL="0" indent="0">
              <a:spcAft>
                <a:spcPts val="1200"/>
              </a:spcAft>
              <a:buNone/>
            </a:pPr>
            <a:r>
              <a:rPr lang="en-US" sz="2400" dirty="0"/>
              <a:t>The password field works the same as the textbox field and can utilize the same attributes</a:t>
            </a:r>
          </a:p>
          <a:p>
            <a:pPr marL="0" indent="0">
              <a:spcAft>
                <a:spcPts val="1200"/>
              </a:spcAft>
              <a:buNone/>
            </a:pPr>
            <a:r>
              <a:rPr lang="en-US" sz="2400" dirty="0"/>
              <a:t>The difference between the two is that the password field masks the user input</a:t>
            </a:r>
          </a:p>
        </p:txBody>
      </p:sp>
      <p:pic>
        <p:nvPicPr>
          <p:cNvPr id="7" name="Picture 6">
            <a:extLst>
              <a:ext uri="{FF2B5EF4-FFF2-40B4-BE49-F238E27FC236}">
                <a16:creationId xmlns:a16="http://schemas.microsoft.com/office/drawing/2014/main" id="{2F453FCF-61AA-4EDA-BED0-8E606AA43B2A}"/>
              </a:ext>
            </a:extLst>
          </p:cNvPr>
          <p:cNvPicPr>
            <a:picLocks noChangeAspect="1"/>
          </p:cNvPicPr>
          <p:nvPr/>
        </p:nvPicPr>
        <p:blipFill>
          <a:blip r:embed="rId2"/>
          <a:stretch>
            <a:fillRect/>
          </a:stretch>
        </p:blipFill>
        <p:spPr>
          <a:xfrm>
            <a:off x="3535703" y="361551"/>
            <a:ext cx="8313165" cy="1561485"/>
          </a:xfrm>
          <a:prstGeom prst="rect">
            <a:avLst/>
          </a:prstGeom>
        </p:spPr>
      </p:pic>
      <p:pic>
        <p:nvPicPr>
          <p:cNvPr id="9" name="Picture 8">
            <a:extLst>
              <a:ext uri="{FF2B5EF4-FFF2-40B4-BE49-F238E27FC236}">
                <a16:creationId xmlns:a16="http://schemas.microsoft.com/office/drawing/2014/main" id="{A7287E36-0367-49CA-8088-F867BC7662EE}"/>
              </a:ext>
            </a:extLst>
          </p:cNvPr>
          <p:cNvPicPr>
            <a:picLocks noChangeAspect="1"/>
          </p:cNvPicPr>
          <p:nvPr/>
        </p:nvPicPr>
        <p:blipFill>
          <a:blip r:embed="rId3"/>
          <a:stretch>
            <a:fillRect/>
          </a:stretch>
        </p:blipFill>
        <p:spPr>
          <a:xfrm>
            <a:off x="1938434" y="2401576"/>
            <a:ext cx="4247120" cy="1920240"/>
          </a:xfrm>
          <a:custGeom>
            <a:avLst/>
            <a:gdLst>
              <a:gd name="connsiteX0" fmla="*/ 0 w 4247120"/>
              <a:gd name="connsiteY0" fmla="*/ 0 h 1920240"/>
              <a:gd name="connsiteX1" fmla="*/ 488419 w 4247120"/>
              <a:gd name="connsiteY1" fmla="*/ 0 h 1920240"/>
              <a:gd name="connsiteX2" fmla="*/ 1061780 w 4247120"/>
              <a:gd name="connsiteY2" fmla="*/ 0 h 1920240"/>
              <a:gd name="connsiteX3" fmla="*/ 1507728 w 4247120"/>
              <a:gd name="connsiteY3" fmla="*/ 0 h 1920240"/>
              <a:gd name="connsiteX4" fmla="*/ 1911204 w 4247120"/>
              <a:gd name="connsiteY4" fmla="*/ 0 h 1920240"/>
              <a:gd name="connsiteX5" fmla="*/ 2484565 w 4247120"/>
              <a:gd name="connsiteY5" fmla="*/ 0 h 1920240"/>
              <a:gd name="connsiteX6" fmla="*/ 3015455 w 4247120"/>
              <a:gd name="connsiteY6" fmla="*/ 0 h 1920240"/>
              <a:gd name="connsiteX7" fmla="*/ 3503874 w 4247120"/>
              <a:gd name="connsiteY7" fmla="*/ 0 h 1920240"/>
              <a:gd name="connsiteX8" fmla="*/ 4247120 w 4247120"/>
              <a:gd name="connsiteY8" fmla="*/ 0 h 1920240"/>
              <a:gd name="connsiteX9" fmla="*/ 4247120 w 4247120"/>
              <a:gd name="connsiteY9" fmla="*/ 480060 h 1920240"/>
              <a:gd name="connsiteX10" fmla="*/ 4247120 w 4247120"/>
              <a:gd name="connsiteY10" fmla="*/ 940918 h 1920240"/>
              <a:gd name="connsiteX11" fmla="*/ 4247120 w 4247120"/>
              <a:gd name="connsiteY11" fmla="*/ 1459382 h 1920240"/>
              <a:gd name="connsiteX12" fmla="*/ 4247120 w 4247120"/>
              <a:gd name="connsiteY12" fmla="*/ 1920240 h 1920240"/>
              <a:gd name="connsiteX13" fmla="*/ 3716230 w 4247120"/>
              <a:gd name="connsiteY13" fmla="*/ 1920240 h 1920240"/>
              <a:gd name="connsiteX14" fmla="*/ 3312754 w 4247120"/>
              <a:gd name="connsiteY14" fmla="*/ 1920240 h 1920240"/>
              <a:gd name="connsiteX15" fmla="*/ 2909277 w 4247120"/>
              <a:gd name="connsiteY15" fmla="*/ 1920240 h 1920240"/>
              <a:gd name="connsiteX16" fmla="*/ 2420858 w 4247120"/>
              <a:gd name="connsiteY16" fmla="*/ 1920240 h 1920240"/>
              <a:gd name="connsiteX17" fmla="*/ 2017382 w 4247120"/>
              <a:gd name="connsiteY17" fmla="*/ 1920240 h 1920240"/>
              <a:gd name="connsiteX18" fmla="*/ 1401550 w 4247120"/>
              <a:gd name="connsiteY18" fmla="*/ 1920240 h 1920240"/>
              <a:gd name="connsiteX19" fmla="*/ 998073 w 4247120"/>
              <a:gd name="connsiteY19" fmla="*/ 1920240 h 1920240"/>
              <a:gd name="connsiteX20" fmla="*/ 0 w 4247120"/>
              <a:gd name="connsiteY20" fmla="*/ 1920240 h 1920240"/>
              <a:gd name="connsiteX21" fmla="*/ 0 w 4247120"/>
              <a:gd name="connsiteY21" fmla="*/ 1401775 h 1920240"/>
              <a:gd name="connsiteX22" fmla="*/ 0 w 4247120"/>
              <a:gd name="connsiteY22" fmla="*/ 940918 h 1920240"/>
              <a:gd name="connsiteX23" fmla="*/ 0 w 4247120"/>
              <a:gd name="connsiteY23" fmla="*/ 441655 h 1920240"/>
              <a:gd name="connsiteX24" fmla="*/ 0 w 4247120"/>
              <a:gd name="connsiteY24" fmla="*/ 0 h 192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47120" h="1920240" fill="none" extrusionOk="0">
                <a:moveTo>
                  <a:pt x="0" y="0"/>
                </a:moveTo>
                <a:cubicBezTo>
                  <a:pt x="118829" y="-21472"/>
                  <a:pt x="350252" y="43043"/>
                  <a:pt x="488419" y="0"/>
                </a:cubicBezTo>
                <a:cubicBezTo>
                  <a:pt x="626586" y="-43043"/>
                  <a:pt x="893055" y="38644"/>
                  <a:pt x="1061780" y="0"/>
                </a:cubicBezTo>
                <a:cubicBezTo>
                  <a:pt x="1230505" y="-38644"/>
                  <a:pt x="1341103" y="26830"/>
                  <a:pt x="1507728" y="0"/>
                </a:cubicBezTo>
                <a:cubicBezTo>
                  <a:pt x="1674353" y="-26830"/>
                  <a:pt x="1760795" y="33149"/>
                  <a:pt x="1911204" y="0"/>
                </a:cubicBezTo>
                <a:cubicBezTo>
                  <a:pt x="2061613" y="-33149"/>
                  <a:pt x="2227134" y="29975"/>
                  <a:pt x="2484565" y="0"/>
                </a:cubicBezTo>
                <a:cubicBezTo>
                  <a:pt x="2741996" y="-29975"/>
                  <a:pt x="2750972" y="41512"/>
                  <a:pt x="3015455" y="0"/>
                </a:cubicBezTo>
                <a:cubicBezTo>
                  <a:pt x="3279938" y="-41512"/>
                  <a:pt x="3392940" y="41734"/>
                  <a:pt x="3503874" y="0"/>
                </a:cubicBezTo>
                <a:cubicBezTo>
                  <a:pt x="3614808" y="-41734"/>
                  <a:pt x="3896721" y="67259"/>
                  <a:pt x="4247120" y="0"/>
                </a:cubicBezTo>
                <a:cubicBezTo>
                  <a:pt x="4281604" y="148875"/>
                  <a:pt x="4226591" y="321364"/>
                  <a:pt x="4247120" y="480060"/>
                </a:cubicBezTo>
                <a:cubicBezTo>
                  <a:pt x="4267649" y="638756"/>
                  <a:pt x="4240685" y="841753"/>
                  <a:pt x="4247120" y="940918"/>
                </a:cubicBezTo>
                <a:cubicBezTo>
                  <a:pt x="4253555" y="1040083"/>
                  <a:pt x="4242123" y="1205895"/>
                  <a:pt x="4247120" y="1459382"/>
                </a:cubicBezTo>
                <a:cubicBezTo>
                  <a:pt x="4252117" y="1712869"/>
                  <a:pt x="4210036" y="1710694"/>
                  <a:pt x="4247120" y="1920240"/>
                </a:cubicBezTo>
                <a:cubicBezTo>
                  <a:pt x="4039958" y="1947307"/>
                  <a:pt x="3914647" y="1889139"/>
                  <a:pt x="3716230" y="1920240"/>
                </a:cubicBezTo>
                <a:cubicBezTo>
                  <a:pt x="3517813" y="1951341"/>
                  <a:pt x="3470103" y="1891475"/>
                  <a:pt x="3312754" y="1920240"/>
                </a:cubicBezTo>
                <a:cubicBezTo>
                  <a:pt x="3155405" y="1949005"/>
                  <a:pt x="3000058" y="1883689"/>
                  <a:pt x="2909277" y="1920240"/>
                </a:cubicBezTo>
                <a:cubicBezTo>
                  <a:pt x="2818496" y="1956791"/>
                  <a:pt x="2606426" y="1907845"/>
                  <a:pt x="2420858" y="1920240"/>
                </a:cubicBezTo>
                <a:cubicBezTo>
                  <a:pt x="2235290" y="1932635"/>
                  <a:pt x="2181788" y="1881681"/>
                  <a:pt x="2017382" y="1920240"/>
                </a:cubicBezTo>
                <a:cubicBezTo>
                  <a:pt x="1852976" y="1958799"/>
                  <a:pt x="1527938" y="1904453"/>
                  <a:pt x="1401550" y="1920240"/>
                </a:cubicBezTo>
                <a:cubicBezTo>
                  <a:pt x="1275162" y="1936027"/>
                  <a:pt x="1194372" y="1913720"/>
                  <a:pt x="998073" y="1920240"/>
                </a:cubicBezTo>
                <a:cubicBezTo>
                  <a:pt x="801774" y="1926760"/>
                  <a:pt x="238777" y="1811845"/>
                  <a:pt x="0" y="1920240"/>
                </a:cubicBezTo>
                <a:cubicBezTo>
                  <a:pt x="-54972" y="1766561"/>
                  <a:pt x="59761" y="1591433"/>
                  <a:pt x="0" y="1401775"/>
                </a:cubicBezTo>
                <a:cubicBezTo>
                  <a:pt x="-59761" y="1212118"/>
                  <a:pt x="49983" y="1138606"/>
                  <a:pt x="0" y="940918"/>
                </a:cubicBezTo>
                <a:cubicBezTo>
                  <a:pt x="-49983" y="743230"/>
                  <a:pt x="35319" y="684122"/>
                  <a:pt x="0" y="441655"/>
                </a:cubicBezTo>
                <a:cubicBezTo>
                  <a:pt x="-35319" y="199188"/>
                  <a:pt x="8589" y="187393"/>
                  <a:pt x="0" y="0"/>
                </a:cubicBezTo>
                <a:close/>
              </a:path>
              <a:path w="4247120" h="1920240" stroke="0" extrusionOk="0">
                <a:moveTo>
                  <a:pt x="0" y="0"/>
                </a:moveTo>
                <a:cubicBezTo>
                  <a:pt x="285674" y="-20861"/>
                  <a:pt x="489429" y="70308"/>
                  <a:pt x="615832" y="0"/>
                </a:cubicBezTo>
                <a:cubicBezTo>
                  <a:pt x="742235" y="-70308"/>
                  <a:pt x="1013989" y="19741"/>
                  <a:pt x="1231665" y="0"/>
                </a:cubicBezTo>
                <a:cubicBezTo>
                  <a:pt x="1449341" y="-19741"/>
                  <a:pt x="1547225" y="55716"/>
                  <a:pt x="1762555" y="0"/>
                </a:cubicBezTo>
                <a:cubicBezTo>
                  <a:pt x="1977885" y="-55716"/>
                  <a:pt x="2050816" y="47925"/>
                  <a:pt x="2335916" y="0"/>
                </a:cubicBezTo>
                <a:cubicBezTo>
                  <a:pt x="2621016" y="-47925"/>
                  <a:pt x="2651974" y="44981"/>
                  <a:pt x="2909277" y="0"/>
                </a:cubicBezTo>
                <a:cubicBezTo>
                  <a:pt x="3166580" y="-44981"/>
                  <a:pt x="3186749" y="14489"/>
                  <a:pt x="3440167" y="0"/>
                </a:cubicBezTo>
                <a:cubicBezTo>
                  <a:pt x="3693585" y="-14489"/>
                  <a:pt x="4064956" y="6629"/>
                  <a:pt x="4247120" y="0"/>
                </a:cubicBezTo>
                <a:cubicBezTo>
                  <a:pt x="4262694" y="185009"/>
                  <a:pt x="4205398" y="346020"/>
                  <a:pt x="4247120" y="518465"/>
                </a:cubicBezTo>
                <a:cubicBezTo>
                  <a:pt x="4288842" y="690910"/>
                  <a:pt x="4245787" y="747837"/>
                  <a:pt x="4247120" y="940918"/>
                </a:cubicBezTo>
                <a:cubicBezTo>
                  <a:pt x="4248453" y="1133999"/>
                  <a:pt x="4241722" y="1297022"/>
                  <a:pt x="4247120" y="1459382"/>
                </a:cubicBezTo>
                <a:cubicBezTo>
                  <a:pt x="4252518" y="1621742"/>
                  <a:pt x="4216884" y="1823940"/>
                  <a:pt x="4247120" y="1920240"/>
                </a:cubicBezTo>
                <a:cubicBezTo>
                  <a:pt x="4126071" y="1938839"/>
                  <a:pt x="3984900" y="1909455"/>
                  <a:pt x="3843644" y="1920240"/>
                </a:cubicBezTo>
                <a:cubicBezTo>
                  <a:pt x="3702388" y="1931025"/>
                  <a:pt x="3436382" y="1896480"/>
                  <a:pt x="3312754" y="1920240"/>
                </a:cubicBezTo>
                <a:cubicBezTo>
                  <a:pt x="3189126" y="1944000"/>
                  <a:pt x="3008578" y="1904353"/>
                  <a:pt x="2739392" y="1920240"/>
                </a:cubicBezTo>
                <a:cubicBezTo>
                  <a:pt x="2470206" y="1936127"/>
                  <a:pt x="2377221" y="1879017"/>
                  <a:pt x="2166031" y="1920240"/>
                </a:cubicBezTo>
                <a:cubicBezTo>
                  <a:pt x="1954841" y="1961463"/>
                  <a:pt x="1813921" y="1881020"/>
                  <a:pt x="1550199" y="1920240"/>
                </a:cubicBezTo>
                <a:cubicBezTo>
                  <a:pt x="1286477" y="1959460"/>
                  <a:pt x="1191471" y="1909021"/>
                  <a:pt x="1019309" y="1920240"/>
                </a:cubicBezTo>
                <a:cubicBezTo>
                  <a:pt x="847147" y="1931459"/>
                  <a:pt x="449129" y="1865960"/>
                  <a:pt x="0" y="1920240"/>
                </a:cubicBezTo>
                <a:cubicBezTo>
                  <a:pt x="-30429" y="1671356"/>
                  <a:pt x="29713" y="1636396"/>
                  <a:pt x="0" y="1420978"/>
                </a:cubicBezTo>
                <a:cubicBezTo>
                  <a:pt x="-29713" y="1205560"/>
                  <a:pt x="17663" y="1168937"/>
                  <a:pt x="0" y="960120"/>
                </a:cubicBezTo>
                <a:cubicBezTo>
                  <a:pt x="-17663" y="751303"/>
                  <a:pt x="25266" y="552472"/>
                  <a:pt x="0" y="441655"/>
                </a:cubicBezTo>
                <a:cubicBezTo>
                  <a:pt x="-25266" y="330839"/>
                  <a:pt x="2528" y="100853"/>
                  <a:pt x="0" y="0"/>
                </a:cubicBezTo>
                <a:close/>
              </a:path>
            </a:pathLst>
          </a:custGeom>
          <a:ln>
            <a:solidFill>
              <a:schemeClr val="tx1"/>
            </a:solidFill>
            <a:extLst>
              <a:ext uri="{C807C97D-BFC1-408E-A445-0C87EB9F89A2}">
                <ask:lineSketchStyleProps xmlns:ask="http://schemas.microsoft.com/office/drawing/2018/sketchyshapes" sd="1288268338">
                  <a:prstGeom prst="rect">
                    <a:avLst/>
                  </a:prstGeom>
                  <ask:type>
                    <ask:lineSketchScribble/>
                  </ask:type>
                </ask:lineSketchStyleProps>
              </a:ext>
            </a:extLst>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E1A848E-F796-4215-B9FD-C7010D89DE9F}"/>
              </a:ext>
            </a:extLst>
          </p:cNvPr>
          <p:cNvPicPr>
            <a:picLocks noChangeAspect="1"/>
          </p:cNvPicPr>
          <p:nvPr/>
        </p:nvPicPr>
        <p:blipFill>
          <a:blip r:embed="rId4"/>
          <a:stretch>
            <a:fillRect/>
          </a:stretch>
        </p:blipFill>
        <p:spPr>
          <a:xfrm>
            <a:off x="6406174" y="2401577"/>
            <a:ext cx="3848921" cy="1920240"/>
          </a:xfrm>
          <a:custGeom>
            <a:avLst/>
            <a:gdLst>
              <a:gd name="connsiteX0" fmla="*/ 0 w 3848921"/>
              <a:gd name="connsiteY0" fmla="*/ 0 h 1920240"/>
              <a:gd name="connsiteX1" fmla="*/ 626824 w 3848921"/>
              <a:gd name="connsiteY1" fmla="*/ 0 h 1920240"/>
              <a:gd name="connsiteX2" fmla="*/ 1253649 w 3848921"/>
              <a:gd name="connsiteY2" fmla="*/ 0 h 1920240"/>
              <a:gd name="connsiteX3" fmla="*/ 1841984 w 3848921"/>
              <a:gd name="connsiteY3" fmla="*/ 0 h 1920240"/>
              <a:gd name="connsiteX4" fmla="*/ 2314851 w 3848921"/>
              <a:gd name="connsiteY4" fmla="*/ 0 h 1920240"/>
              <a:gd name="connsiteX5" fmla="*/ 2941675 w 3848921"/>
              <a:gd name="connsiteY5" fmla="*/ 0 h 1920240"/>
              <a:gd name="connsiteX6" fmla="*/ 3848921 w 3848921"/>
              <a:gd name="connsiteY6" fmla="*/ 0 h 1920240"/>
              <a:gd name="connsiteX7" fmla="*/ 3848921 w 3848921"/>
              <a:gd name="connsiteY7" fmla="*/ 480060 h 1920240"/>
              <a:gd name="connsiteX8" fmla="*/ 3848921 w 3848921"/>
              <a:gd name="connsiteY8" fmla="*/ 921715 h 1920240"/>
              <a:gd name="connsiteX9" fmla="*/ 3848921 w 3848921"/>
              <a:gd name="connsiteY9" fmla="*/ 1440180 h 1920240"/>
              <a:gd name="connsiteX10" fmla="*/ 3848921 w 3848921"/>
              <a:gd name="connsiteY10" fmla="*/ 1920240 h 1920240"/>
              <a:gd name="connsiteX11" fmla="*/ 3337564 w 3848921"/>
              <a:gd name="connsiteY11" fmla="*/ 1920240 h 1920240"/>
              <a:gd name="connsiteX12" fmla="*/ 2826208 w 3848921"/>
              <a:gd name="connsiteY12" fmla="*/ 1920240 h 1920240"/>
              <a:gd name="connsiteX13" fmla="*/ 2353340 w 3848921"/>
              <a:gd name="connsiteY13" fmla="*/ 1920240 h 1920240"/>
              <a:gd name="connsiteX14" fmla="*/ 1880473 w 3848921"/>
              <a:gd name="connsiteY14" fmla="*/ 1920240 h 1920240"/>
              <a:gd name="connsiteX15" fmla="*/ 1369116 w 3848921"/>
              <a:gd name="connsiteY15" fmla="*/ 1920240 h 1920240"/>
              <a:gd name="connsiteX16" fmla="*/ 857760 w 3848921"/>
              <a:gd name="connsiteY16" fmla="*/ 1920240 h 1920240"/>
              <a:gd name="connsiteX17" fmla="*/ 0 w 3848921"/>
              <a:gd name="connsiteY17" fmla="*/ 1920240 h 1920240"/>
              <a:gd name="connsiteX18" fmla="*/ 0 w 3848921"/>
              <a:gd name="connsiteY18" fmla="*/ 1497787 h 1920240"/>
              <a:gd name="connsiteX19" fmla="*/ 0 w 3848921"/>
              <a:gd name="connsiteY19" fmla="*/ 979322 h 1920240"/>
              <a:gd name="connsiteX20" fmla="*/ 0 w 3848921"/>
              <a:gd name="connsiteY20" fmla="*/ 518465 h 1920240"/>
              <a:gd name="connsiteX21" fmla="*/ 0 w 3848921"/>
              <a:gd name="connsiteY21" fmla="*/ 0 h 192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48921" h="1920240" fill="none" extrusionOk="0">
                <a:moveTo>
                  <a:pt x="0" y="0"/>
                </a:moveTo>
                <a:cubicBezTo>
                  <a:pt x="231541" y="-12897"/>
                  <a:pt x="427135" y="20593"/>
                  <a:pt x="626824" y="0"/>
                </a:cubicBezTo>
                <a:cubicBezTo>
                  <a:pt x="826513" y="-20593"/>
                  <a:pt x="1060449" y="48975"/>
                  <a:pt x="1253649" y="0"/>
                </a:cubicBezTo>
                <a:cubicBezTo>
                  <a:pt x="1446849" y="-48975"/>
                  <a:pt x="1616781" y="7802"/>
                  <a:pt x="1841984" y="0"/>
                </a:cubicBezTo>
                <a:cubicBezTo>
                  <a:pt x="2067187" y="-7802"/>
                  <a:pt x="2131221" y="26054"/>
                  <a:pt x="2314851" y="0"/>
                </a:cubicBezTo>
                <a:cubicBezTo>
                  <a:pt x="2498481" y="-26054"/>
                  <a:pt x="2684247" y="29455"/>
                  <a:pt x="2941675" y="0"/>
                </a:cubicBezTo>
                <a:cubicBezTo>
                  <a:pt x="3199103" y="-29455"/>
                  <a:pt x="3645343" y="25824"/>
                  <a:pt x="3848921" y="0"/>
                </a:cubicBezTo>
                <a:cubicBezTo>
                  <a:pt x="3901176" y="208711"/>
                  <a:pt x="3833292" y="261975"/>
                  <a:pt x="3848921" y="480060"/>
                </a:cubicBezTo>
                <a:cubicBezTo>
                  <a:pt x="3864550" y="698145"/>
                  <a:pt x="3826084" y="740610"/>
                  <a:pt x="3848921" y="921715"/>
                </a:cubicBezTo>
                <a:cubicBezTo>
                  <a:pt x="3871758" y="1102821"/>
                  <a:pt x="3839956" y="1283184"/>
                  <a:pt x="3848921" y="1440180"/>
                </a:cubicBezTo>
                <a:cubicBezTo>
                  <a:pt x="3857886" y="1597176"/>
                  <a:pt x="3839772" y="1795003"/>
                  <a:pt x="3848921" y="1920240"/>
                </a:cubicBezTo>
                <a:cubicBezTo>
                  <a:pt x="3741106" y="1924060"/>
                  <a:pt x="3592141" y="1885825"/>
                  <a:pt x="3337564" y="1920240"/>
                </a:cubicBezTo>
                <a:cubicBezTo>
                  <a:pt x="3082987" y="1954655"/>
                  <a:pt x="2972370" y="1883044"/>
                  <a:pt x="2826208" y="1920240"/>
                </a:cubicBezTo>
                <a:cubicBezTo>
                  <a:pt x="2680046" y="1957436"/>
                  <a:pt x="2579009" y="1912788"/>
                  <a:pt x="2353340" y="1920240"/>
                </a:cubicBezTo>
                <a:cubicBezTo>
                  <a:pt x="2127671" y="1927692"/>
                  <a:pt x="2047856" y="1886511"/>
                  <a:pt x="1880473" y="1920240"/>
                </a:cubicBezTo>
                <a:cubicBezTo>
                  <a:pt x="1713090" y="1953969"/>
                  <a:pt x="1488654" y="1862279"/>
                  <a:pt x="1369116" y="1920240"/>
                </a:cubicBezTo>
                <a:cubicBezTo>
                  <a:pt x="1249578" y="1978201"/>
                  <a:pt x="1040089" y="1897947"/>
                  <a:pt x="857760" y="1920240"/>
                </a:cubicBezTo>
                <a:cubicBezTo>
                  <a:pt x="675431" y="1942533"/>
                  <a:pt x="270464" y="1878923"/>
                  <a:pt x="0" y="1920240"/>
                </a:cubicBezTo>
                <a:cubicBezTo>
                  <a:pt x="-37626" y="1745954"/>
                  <a:pt x="24814" y="1661481"/>
                  <a:pt x="0" y="1497787"/>
                </a:cubicBezTo>
                <a:cubicBezTo>
                  <a:pt x="-24814" y="1334093"/>
                  <a:pt x="18282" y="1138944"/>
                  <a:pt x="0" y="979322"/>
                </a:cubicBezTo>
                <a:cubicBezTo>
                  <a:pt x="-18282" y="819701"/>
                  <a:pt x="7729" y="650405"/>
                  <a:pt x="0" y="518465"/>
                </a:cubicBezTo>
                <a:cubicBezTo>
                  <a:pt x="-7729" y="386525"/>
                  <a:pt x="6377" y="188296"/>
                  <a:pt x="0" y="0"/>
                </a:cubicBezTo>
                <a:close/>
              </a:path>
              <a:path w="3848921" h="1920240" stroke="0" extrusionOk="0">
                <a:moveTo>
                  <a:pt x="0" y="0"/>
                </a:moveTo>
                <a:cubicBezTo>
                  <a:pt x="120817" y="-58380"/>
                  <a:pt x="365891" y="15143"/>
                  <a:pt x="511357" y="0"/>
                </a:cubicBezTo>
                <a:cubicBezTo>
                  <a:pt x="656823" y="-15143"/>
                  <a:pt x="832800" y="21855"/>
                  <a:pt x="1022713" y="0"/>
                </a:cubicBezTo>
                <a:cubicBezTo>
                  <a:pt x="1212626" y="-21855"/>
                  <a:pt x="1377296" y="61252"/>
                  <a:pt x="1534070" y="0"/>
                </a:cubicBezTo>
                <a:cubicBezTo>
                  <a:pt x="1690844" y="-61252"/>
                  <a:pt x="1831638" y="8276"/>
                  <a:pt x="1968448" y="0"/>
                </a:cubicBezTo>
                <a:cubicBezTo>
                  <a:pt x="2105258" y="-8276"/>
                  <a:pt x="2243796" y="41997"/>
                  <a:pt x="2402826" y="0"/>
                </a:cubicBezTo>
                <a:cubicBezTo>
                  <a:pt x="2561856" y="-41997"/>
                  <a:pt x="2778992" y="33685"/>
                  <a:pt x="2991161" y="0"/>
                </a:cubicBezTo>
                <a:cubicBezTo>
                  <a:pt x="3203331" y="-33685"/>
                  <a:pt x="3604481" y="1126"/>
                  <a:pt x="3848921" y="0"/>
                </a:cubicBezTo>
                <a:cubicBezTo>
                  <a:pt x="3904574" y="226457"/>
                  <a:pt x="3802644" y="300543"/>
                  <a:pt x="3848921" y="518465"/>
                </a:cubicBezTo>
                <a:cubicBezTo>
                  <a:pt x="3895198" y="736387"/>
                  <a:pt x="3788588" y="919948"/>
                  <a:pt x="3848921" y="1036930"/>
                </a:cubicBezTo>
                <a:cubicBezTo>
                  <a:pt x="3909254" y="1153912"/>
                  <a:pt x="3847136" y="1292224"/>
                  <a:pt x="3848921" y="1459382"/>
                </a:cubicBezTo>
                <a:cubicBezTo>
                  <a:pt x="3850706" y="1626540"/>
                  <a:pt x="3794722" y="1761084"/>
                  <a:pt x="3848921" y="1920240"/>
                </a:cubicBezTo>
                <a:cubicBezTo>
                  <a:pt x="3747399" y="1956485"/>
                  <a:pt x="3526163" y="1901016"/>
                  <a:pt x="3414543" y="1920240"/>
                </a:cubicBezTo>
                <a:cubicBezTo>
                  <a:pt x="3302923" y="1939464"/>
                  <a:pt x="3072370" y="1902343"/>
                  <a:pt x="2864697" y="1920240"/>
                </a:cubicBezTo>
                <a:cubicBezTo>
                  <a:pt x="2657024" y="1938137"/>
                  <a:pt x="2491327" y="1902271"/>
                  <a:pt x="2353340" y="1920240"/>
                </a:cubicBezTo>
                <a:cubicBezTo>
                  <a:pt x="2215353" y="1938209"/>
                  <a:pt x="2049623" y="1918864"/>
                  <a:pt x="1918962" y="1920240"/>
                </a:cubicBezTo>
                <a:cubicBezTo>
                  <a:pt x="1788301" y="1921616"/>
                  <a:pt x="1514427" y="1912397"/>
                  <a:pt x="1292138" y="1920240"/>
                </a:cubicBezTo>
                <a:cubicBezTo>
                  <a:pt x="1069849" y="1928083"/>
                  <a:pt x="1026281" y="1904562"/>
                  <a:pt x="857760" y="1920240"/>
                </a:cubicBezTo>
                <a:cubicBezTo>
                  <a:pt x="689239" y="1935918"/>
                  <a:pt x="404109" y="1834430"/>
                  <a:pt x="0" y="1920240"/>
                </a:cubicBezTo>
                <a:cubicBezTo>
                  <a:pt x="-31425" y="1793153"/>
                  <a:pt x="26273" y="1659241"/>
                  <a:pt x="0" y="1401775"/>
                </a:cubicBezTo>
                <a:cubicBezTo>
                  <a:pt x="-26273" y="1144309"/>
                  <a:pt x="42894" y="1052712"/>
                  <a:pt x="0" y="902513"/>
                </a:cubicBezTo>
                <a:cubicBezTo>
                  <a:pt x="-42894" y="752314"/>
                  <a:pt x="44662" y="632420"/>
                  <a:pt x="0" y="480060"/>
                </a:cubicBezTo>
                <a:cubicBezTo>
                  <a:pt x="-44662" y="327700"/>
                  <a:pt x="35660" y="136144"/>
                  <a:pt x="0" y="0"/>
                </a:cubicBezTo>
                <a:close/>
              </a:path>
            </a:pathLst>
          </a:custGeom>
          <a:ln>
            <a:solidFill>
              <a:schemeClr val="tx1"/>
            </a:solidFill>
            <a:extLst>
              <a:ext uri="{C807C97D-BFC1-408E-A445-0C87EB9F89A2}">
                <ask:lineSketchStyleProps xmlns:ask="http://schemas.microsoft.com/office/drawing/2018/sketchyshapes" sd="2720320763">
                  <a:prstGeom prst="rect">
                    <a:avLst/>
                  </a:prstGeom>
                  <ask:type>
                    <ask:lineSketchScribble/>
                  </ask:type>
                </ask:lineSketchStyleProps>
              </a:ext>
            </a:extLst>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1002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Password</a:t>
            </a:r>
          </a:p>
        </p:txBody>
      </p:sp>
      <p:pic>
        <p:nvPicPr>
          <p:cNvPr id="10" name="Picture 9">
            <a:extLst>
              <a:ext uri="{FF2B5EF4-FFF2-40B4-BE49-F238E27FC236}">
                <a16:creationId xmlns:a16="http://schemas.microsoft.com/office/drawing/2014/main" id="{66ADFD4E-6F8B-49CB-90A0-E71B70F3C231}"/>
              </a:ext>
            </a:extLst>
          </p:cNvPr>
          <p:cNvPicPr>
            <a:picLocks noChangeAspect="1"/>
          </p:cNvPicPr>
          <p:nvPr/>
        </p:nvPicPr>
        <p:blipFill>
          <a:blip r:embed="rId2"/>
          <a:stretch>
            <a:fillRect/>
          </a:stretch>
        </p:blipFill>
        <p:spPr>
          <a:xfrm>
            <a:off x="1278029" y="2007929"/>
            <a:ext cx="9635941" cy="837908"/>
          </a:xfrm>
          <a:prstGeom prst="rect">
            <a:avLst/>
          </a:prstGeom>
        </p:spPr>
      </p:pic>
      <p:pic>
        <p:nvPicPr>
          <p:cNvPr id="14" name="Picture 13">
            <a:extLst>
              <a:ext uri="{FF2B5EF4-FFF2-40B4-BE49-F238E27FC236}">
                <a16:creationId xmlns:a16="http://schemas.microsoft.com/office/drawing/2014/main" id="{2FFC4039-E4A9-434A-9559-11E0D23CE5B7}"/>
              </a:ext>
            </a:extLst>
          </p:cNvPr>
          <p:cNvPicPr>
            <a:picLocks noChangeAspect="1"/>
          </p:cNvPicPr>
          <p:nvPr/>
        </p:nvPicPr>
        <p:blipFill>
          <a:blip r:embed="rId3"/>
          <a:stretch>
            <a:fillRect/>
          </a:stretch>
        </p:blipFill>
        <p:spPr>
          <a:xfrm>
            <a:off x="1790423" y="3654610"/>
            <a:ext cx="4268670" cy="1920240"/>
          </a:xfrm>
          <a:custGeom>
            <a:avLst/>
            <a:gdLst>
              <a:gd name="connsiteX0" fmla="*/ 0 w 4268670"/>
              <a:gd name="connsiteY0" fmla="*/ 0 h 1920240"/>
              <a:gd name="connsiteX1" fmla="*/ 576270 w 4268670"/>
              <a:gd name="connsiteY1" fmla="*/ 0 h 1920240"/>
              <a:gd name="connsiteX2" fmla="*/ 1152541 w 4268670"/>
              <a:gd name="connsiteY2" fmla="*/ 0 h 1920240"/>
              <a:gd name="connsiteX3" fmla="*/ 1771498 w 4268670"/>
              <a:gd name="connsiteY3" fmla="*/ 0 h 1920240"/>
              <a:gd name="connsiteX4" fmla="*/ 2219708 w 4268670"/>
              <a:gd name="connsiteY4" fmla="*/ 0 h 1920240"/>
              <a:gd name="connsiteX5" fmla="*/ 2753292 w 4268670"/>
              <a:gd name="connsiteY5" fmla="*/ 0 h 1920240"/>
              <a:gd name="connsiteX6" fmla="*/ 3158816 w 4268670"/>
              <a:gd name="connsiteY6" fmla="*/ 0 h 1920240"/>
              <a:gd name="connsiteX7" fmla="*/ 3564339 w 4268670"/>
              <a:gd name="connsiteY7" fmla="*/ 0 h 1920240"/>
              <a:gd name="connsiteX8" fmla="*/ 4268670 w 4268670"/>
              <a:gd name="connsiteY8" fmla="*/ 0 h 1920240"/>
              <a:gd name="connsiteX9" fmla="*/ 4268670 w 4268670"/>
              <a:gd name="connsiteY9" fmla="*/ 480060 h 1920240"/>
              <a:gd name="connsiteX10" fmla="*/ 4268670 w 4268670"/>
              <a:gd name="connsiteY10" fmla="*/ 998525 h 1920240"/>
              <a:gd name="connsiteX11" fmla="*/ 4268670 w 4268670"/>
              <a:gd name="connsiteY11" fmla="*/ 1459382 h 1920240"/>
              <a:gd name="connsiteX12" fmla="*/ 4268670 w 4268670"/>
              <a:gd name="connsiteY12" fmla="*/ 1920240 h 1920240"/>
              <a:gd name="connsiteX13" fmla="*/ 3735086 w 4268670"/>
              <a:gd name="connsiteY13" fmla="*/ 1920240 h 1920240"/>
              <a:gd name="connsiteX14" fmla="*/ 3286876 w 4268670"/>
              <a:gd name="connsiteY14" fmla="*/ 1920240 h 1920240"/>
              <a:gd name="connsiteX15" fmla="*/ 2838666 w 4268670"/>
              <a:gd name="connsiteY15" fmla="*/ 1920240 h 1920240"/>
              <a:gd name="connsiteX16" fmla="*/ 2262395 w 4268670"/>
              <a:gd name="connsiteY16" fmla="*/ 1920240 h 1920240"/>
              <a:gd name="connsiteX17" fmla="*/ 1686125 w 4268670"/>
              <a:gd name="connsiteY17" fmla="*/ 1920240 h 1920240"/>
              <a:gd name="connsiteX18" fmla="*/ 1109854 w 4268670"/>
              <a:gd name="connsiteY18" fmla="*/ 1920240 h 1920240"/>
              <a:gd name="connsiteX19" fmla="*/ 704331 w 4268670"/>
              <a:gd name="connsiteY19" fmla="*/ 1920240 h 1920240"/>
              <a:gd name="connsiteX20" fmla="*/ 0 w 4268670"/>
              <a:gd name="connsiteY20" fmla="*/ 1920240 h 1920240"/>
              <a:gd name="connsiteX21" fmla="*/ 0 w 4268670"/>
              <a:gd name="connsiteY21" fmla="*/ 1401775 h 1920240"/>
              <a:gd name="connsiteX22" fmla="*/ 0 w 4268670"/>
              <a:gd name="connsiteY22" fmla="*/ 921715 h 1920240"/>
              <a:gd name="connsiteX23" fmla="*/ 0 w 4268670"/>
              <a:gd name="connsiteY23" fmla="*/ 441655 h 1920240"/>
              <a:gd name="connsiteX24" fmla="*/ 0 w 4268670"/>
              <a:gd name="connsiteY24" fmla="*/ 0 h 192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68670" h="1920240" fill="none" extrusionOk="0">
                <a:moveTo>
                  <a:pt x="0" y="0"/>
                </a:moveTo>
                <a:cubicBezTo>
                  <a:pt x="115887" y="-58069"/>
                  <a:pt x="435780" y="54477"/>
                  <a:pt x="576270" y="0"/>
                </a:cubicBezTo>
                <a:cubicBezTo>
                  <a:pt x="716760" y="-54477"/>
                  <a:pt x="942993" y="20902"/>
                  <a:pt x="1152541" y="0"/>
                </a:cubicBezTo>
                <a:cubicBezTo>
                  <a:pt x="1362089" y="-20902"/>
                  <a:pt x="1608392" y="41615"/>
                  <a:pt x="1771498" y="0"/>
                </a:cubicBezTo>
                <a:cubicBezTo>
                  <a:pt x="1934604" y="-41615"/>
                  <a:pt x="2039959" y="24347"/>
                  <a:pt x="2219708" y="0"/>
                </a:cubicBezTo>
                <a:cubicBezTo>
                  <a:pt x="2399457" y="-24347"/>
                  <a:pt x="2588051" y="36954"/>
                  <a:pt x="2753292" y="0"/>
                </a:cubicBezTo>
                <a:cubicBezTo>
                  <a:pt x="2918533" y="-36954"/>
                  <a:pt x="3048295" y="47730"/>
                  <a:pt x="3158816" y="0"/>
                </a:cubicBezTo>
                <a:cubicBezTo>
                  <a:pt x="3269337" y="-47730"/>
                  <a:pt x="3476212" y="5546"/>
                  <a:pt x="3564339" y="0"/>
                </a:cubicBezTo>
                <a:cubicBezTo>
                  <a:pt x="3652466" y="-5546"/>
                  <a:pt x="4006094" y="60047"/>
                  <a:pt x="4268670" y="0"/>
                </a:cubicBezTo>
                <a:cubicBezTo>
                  <a:pt x="4322039" y="116890"/>
                  <a:pt x="4215471" y="329306"/>
                  <a:pt x="4268670" y="480060"/>
                </a:cubicBezTo>
                <a:cubicBezTo>
                  <a:pt x="4321869" y="630814"/>
                  <a:pt x="4263787" y="838198"/>
                  <a:pt x="4268670" y="998525"/>
                </a:cubicBezTo>
                <a:cubicBezTo>
                  <a:pt x="4273553" y="1158852"/>
                  <a:pt x="4226738" y="1322936"/>
                  <a:pt x="4268670" y="1459382"/>
                </a:cubicBezTo>
                <a:cubicBezTo>
                  <a:pt x="4310602" y="1595828"/>
                  <a:pt x="4256888" y="1717456"/>
                  <a:pt x="4268670" y="1920240"/>
                </a:cubicBezTo>
                <a:cubicBezTo>
                  <a:pt x="4004365" y="1974823"/>
                  <a:pt x="3883013" y="1908654"/>
                  <a:pt x="3735086" y="1920240"/>
                </a:cubicBezTo>
                <a:cubicBezTo>
                  <a:pt x="3587159" y="1931826"/>
                  <a:pt x="3408801" y="1913989"/>
                  <a:pt x="3286876" y="1920240"/>
                </a:cubicBezTo>
                <a:cubicBezTo>
                  <a:pt x="3164951" y="1926491"/>
                  <a:pt x="2962013" y="1879984"/>
                  <a:pt x="2838666" y="1920240"/>
                </a:cubicBezTo>
                <a:cubicBezTo>
                  <a:pt x="2715319" y="1960496"/>
                  <a:pt x="2379092" y="1860329"/>
                  <a:pt x="2262395" y="1920240"/>
                </a:cubicBezTo>
                <a:cubicBezTo>
                  <a:pt x="2145698" y="1980151"/>
                  <a:pt x="1832525" y="1891062"/>
                  <a:pt x="1686125" y="1920240"/>
                </a:cubicBezTo>
                <a:cubicBezTo>
                  <a:pt x="1539725" y="1949418"/>
                  <a:pt x="1254546" y="1891410"/>
                  <a:pt x="1109854" y="1920240"/>
                </a:cubicBezTo>
                <a:cubicBezTo>
                  <a:pt x="965162" y="1949070"/>
                  <a:pt x="856671" y="1874143"/>
                  <a:pt x="704331" y="1920240"/>
                </a:cubicBezTo>
                <a:cubicBezTo>
                  <a:pt x="551991" y="1966337"/>
                  <a:pt x="190620" y="1840960"/>
                  <a:pt x="0" y="1920240"/>
                </a:cubicBezTo>
                <a:cubicBezTo>
                  <a:pt x="-19469" y="1812938"/>
                  <a:pt x="23256" y="1619242"/>
                  <a:pt x="0" y="1401775"/>
                </a:cubicBezTo>
                <a:cubicBezTo>
                  <a:pt x="-23256" y="1184309"/>
                  <a:pt x="9048" y="1027766"/>
                  <a:pt x="0" y="921715"/>
                </a:cubicBezTo>
                <a:cubicBezTo>
                  <a:pt x="-9048" y="815664"/>
                  <a:pt x="33138" y="670197"/>
                  <a:pt x="0" y="441655"/>
                </a:cubicBezTo>
                <a:cubicBezTo>
                  <a:pt x="-33138" y="213113"/>
                  <a:pt x="17622" y="105527"/>
                  <a:pt x="0" y="0"/>
                </a:cubicBezTo>
                <a:close/>
              </a:path>
              <a:path w="4268670" h="1920240" stroke="0" extrusionOk="0">
                <a:moveTo>
                  <a:pt x="0" y="0"/>
                </a:moveTo>
                <a:cubicBezTo>
                  <a:pt x="171082" y="-44799"/>
                  <a:pt x="257366" y="37419"/>
                  <a:pt x="448210" y="0"/>
                </a:cubicBezTo>
                <a:cubicBezTo>
                  <a:pt x="639054" y="-37419"/>
                  <a:pt x="833747" y="23043"/>
                  <a:pt x="1067168" y="0"/>
                </a:cubicBezTo>
                <a:cubicBezTo>
                  <a:pt x="1300589" y="-23043"/>
                  <a:pt x="1488931" y="4671"/>
                  <a:pt x="1686125" y="0"/>
                </a:cubicBezTo>
                <a:cubicBezTo>
                  <a:pt x="1883319" y="-4671"/>
                  <a:pt x="2068108" y="36623"/>
                  <a:pt x="2262395" y="0"/>
                </a:cubicBezTo>
                <a:cubicBezTo>
                  <a:pt x="2456682" y="-36623"/>
                  <a:pt x="2489142" y="20081"/>
                  <a:pt x="2667919" y="0"/>
                </a:cubicBezTo>
                <a:cubicBezTo>
                  <a:pt x="2846696" y="-20081"/>
                  <a:pt x="2967078" y="34382"/>
                  <a:pt x="3116129" y="0"/>
                </a:cubicBezTo>
                <a:cubicBezTo>
                  <a:pt x="3265180" y="-34382"/>
                  <a:pt x="3464479" y="53878"/>
                  <a:pt x="3649713" y="0"/>
                </a:cubicBezTo>
                <a:cubicBezTo>
                  <a:pt x="3834947" y="-53878"/>
                  <a:pt x="4008579" y="45175"/>
                  <a:pt x="4268670" y="0"/>
                </a:cubicBezTo>
                <a:cubicBezTo>
                  <a:pt x="4304985" y="112352"/>
                  <a:pt x="4255302" y="252815"/>
                  <a:pt x="4268670" y="460858"/>
                </a:cubicBezTo>
                <a:cubicBezTo>
                  <a:pt x="4282038" y="668901"/>
                  <a:pt x="4213189" y="851471"/>
                  <a:pt x="4268670" y="979322"/>
                </a:cubicBezTo>
                <a:cubicBezTo>
                  <a:pt x="4324151" y="1107173"/>
                  <a:pt x="4221955" y="1319153"/>
                  <a:pt x="4268670" y="1459382"/>
                </a:cubicBezTo>
                <a:cubicBezTo>
                  <a:pt x="4315385" y="1599611"/>
                  <a:pt x="4257516" y="1804141"/>
                  <a:pt x="4268670" y="1920240"/>
                </a:cubicBezTo>
                <a:cubicBezTo>
                  <a:pt x="4128738" y="1924239"/>
                  <a:pt x="3930536" y="1916140"/>
                  <a:pt x="3649713" y="1920240"/>
                </a:cubicBezTo>
                <a:cubicBezTo>
                  <a:pt x="3368890" y="1924340"/>
                  <a:pt x="3308875" y="1877230"/>
                  <a:pt x="3073442" y="1920240"/>
                </a:cubicBezTo>
                <a:cubicBezTo>
                  <a:pt x="2838009" y="1963250"/>
                  <a:pt x="2806913" y="1906160"/>
                  <a:pt x="2582545" y="1920240"/>
                </a:cubicBezTo>
                <a:cubicBezTo>
                  <a:pt x="2358177" y="1934320"/>
                  <a:pt x="2138425" y="1868287"/>
                  <a:pt x="2006275" y="1920240"/>
                </a:cubicBezTo>
                <a:cubicBezTo>
                  <a:pt x="1874125" y="1972193"/>
                  <a:pt x="1564067" y="1920000"/>
                  <a:pt x="1430004" y="1920240"/>
                </a:cubicBezTo>
                <a:cubicBezTo>
                  <a:pt x="1295941" y="1920480"/>
                  <a:pt x="1176419" y="1874907"/>
                  <a:pt x="981794" y="1920240"/>
                </a:cubicBezTo>
                <a:cubicBezTo>
                  <a:pt x="787169" y="1965573"/>
                  <a:pt x="203802" y="1803348"/>
                  <a:pt x="0" y="1920240"/>
                </a:cubicBezTo>
                <a:cubicBezTo>
                  <a:pt x="-19070" y="1732721"/>
                  <a:pt x="24855" y="1554693"/>
                  <a:pt x="0" y="1459382"/>
                </a:cubicBezTo>
                <a:cubicBezTo>
                  <a:pt x="-24855" y="1364071"/>
                  <a:pt x="44563" y="1166820"/>
                  <a:pt x="0" y="979322"/>
                </a:cubicBezTo>
                <a:cubicBezTo>
                  <a:pt x="-44563" y="791824"/>
                  <a:pt x="10615" y="658166"/>
                  <a:pt x="0" y="537667"/>
                </a:cubicBezTo>
                <a:cubicBezTo>
                  <a:pt x="-10615" y="417169"/>
                  <a:pt x="29903" y="141102"/>
                  <a:pt x="0" y="0"/>
                </a:cubicBezTo>
                <a:close/>
              </a:path>
            </a:pathLst>
          </a:custGeom>
          <a:ln>
            <a:solidFill>
              <a:schemeClr val="tx1"/>
            </a:solidFill>
            <a:extLst>
              <a:ext uri="{C807C97D-BFC1-408E-A445-0C87EB9F89A2}">
                <ask:lineSketchStyleProps xmlns:ask="http://schemas.microsoft.com/office/drawing/2018/sketchyshapes" sd="477328700">
                  <a:prstGeom prst="rect">
                    <a:avLst/>
                  </a:prstGeom>
                  <ask:type>
                    <ask:lineSketchScribble/>
                  </ask:type>
                </ask:lineSketchStyleProps>
              </a:ext>
            </a:extLst>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26B87176-6115-4ADB-BC4C-44AB66F3C94F}"/>
              </a:ext>
            </a:extLst>
          </p:cNvPr>
          <p:cNvPicPr>
            <a:picLocks noChangeAspect="1"/>
          </p:cNvPicPr>
          <p:nvPr/>
        </p:nvPicPr>
        <p:blipFill>
          <a:blip r:embed="rId4"/>
          <a:stretch>
            <a:fillRect/>
          </a:stretch>
        </p:blipFill>
        <p:spPr>
          <a:xfrm>
            <a:off x="6394164" y="3654610"/>
            <a:ext cx="4252880" cy="1920240"/>
          </a:xfrm>
          <a:custGeom>
            <a:avLst/>
            <a:gdLst>
              <a:gd name="connsiteX0" fmla="*/ 0 w 4252880"/>
              <a:gd name="connsiteY0" fmla="*/ 0 h 1920240"/>
              <a:gd name="connsiteX1" fmla="*/ 404024 w 4252880"/>
              <a:gd name="connsiteY1" fmla="*/ 0 h 1920240"/>
              <a:gd name="connsiteX2" fmla="*/ 893105 w 4252880"/>
              <a:gd name="connsiteY2" fmla="*/ 0 h 1920240"/>
              <a:gd name="connsiteX3" fmla="*/ 1509772 w 4252880"/>
              <a:gd name="connsiteY3" fmla="*/ 0 h 1920240"/>
              <a:gd name="connsiteX4" fmla="*/ 1998854 w 4252880"/>
              <a:gd name="connsiteY4" fmla="*/ 0 h 1920240"/>
              <a:gd name="connsiteX5" fmla="*/ 2445406 w 4252880"/>
              <a:gd name="connsiteY5" fmla="*/ 0 h 1920240"/>
              <a:gd name="connsiteX6" fmla="*/ 3019545 w 4252880"/>
              <a:gd name="connsiteY6" fmla="*/ 0 h 1920240"/>
              <a:gd name="connsiteX7" fmla="*/ 3636212 w 4252880"/>
              <a:gd name="connsiteY7" fmla="*/ 0 h 1920240"/>
              <a:gd name="connsiteX8" fmla="*/ 4252880 w 4252880"/>
              <a:gd name="connsiteY8" fmla="*/ 0 h 1920240"/>
              <a:gd name="connsiteX9" fmla="*/ 4252880 w 4252880"/>
              <a:gd name="connsiteY9" fmla="*/ 499262 h 1920240"/>
              <a:gd name="connsiteX10" fmla="*/ 4252880 w 4252880"/>
              <a:gd name="connsiteY10" fmla="*/ 998525 h 1920240"/>
              <a:gd name="connsiteX11" fmla="*/ 4252880 w 4252880"/>
              <a:gd name="connsiteY11" fmla="*/ 1478585 h 1920240"/>
              <a:gd name="connsiteX12" fmla="*/ 4252880 w 4252880"/>
              <a:gd name="connsiteY12" fmla="*/ 1920240 h 1920240"/>
              <a:gd name="connsiteX13" fmla="*/ 3636212 w 4252880"/>
              <a:gd name="connsiteY13" fmla="*/ 1920240 h 1920240"/>
              <a:gd name="connsiteX14" fmla="*/ 3019545 w 4252880"/>
              <a:gd name="connsiteY14" fmla="*/ 1920240 h 1920240"/>
              <a:gd name="connsiteX15" fmla="*/ 2445406 w 4252880"/>
              <a:gd name="connsiteY15" fmla="*/ 1920240 h 1920240"/>
              <a:gd name="connsiteX16" fmla="*/ 1828738 w 4252880"/>
              <a:gd name="connsiteY16" fmla="*/ 1920240 h 1920240"/>
              <a:gd name="connsiteX17" fmla="*/ 1297128 w 4252880"/>
              <a:gd name="connsiteY17" fmla="*/ 1920240 h 1920240"/>
              <a:gd name="connsiteX18" fmla="*/ 850576 w 4252880"/>
              <a:gd name="connsiteY18" fmla="*/ 1920240 h 1920240"/>
              <a:gd name="connsiteX19" fmla="*/ 0 w 4252880"/>
              <a:gd name="connsiteY19" fmla="*/ 1920240 h 1920240"/>
              <a:gd name="connsiteX20" fmla="*/ 0 w 4252880"/>
              <a:gd name="connsiteY20" fmla="*/ 1478585 h 1920240"/>
              <a:gd name="connsiteX21" fmla="*/ 0 w 4252880"/>
              <a:gd name="connsiteY21" fmla="*/ 979322 h 1920240"/>
              <a:gd name="connsiteX22" fmla="*/ 0 w 4252880"/>
              <a:gd name="connsiteY22" fmla="*/ 518465 h 1920240"/>
              <a:gd name="connsiteX23" fmla="*/ 0 w 4252880"/>
              <a:gd name="connsiteY23" fmla="*/ 0 h 192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52880" h="1920240" fill="none" extrusionOk="0">
                <a:moveTo>
                  <a:pt x="0" y="0"/>
                </a:moveTo>
                <a:cubicBezTo>
                  <a:pt x="195870" y="-34969"/>
                  <a:pt x="219274" y="14103"/>
                  <a:pt x="404024" y="0"/>
                </a:cubicBezTo>
                <a:cubicBezTo>
                  <a:pt x="588774" y="-14103"/>
                  <a:pt x="717186" y="52620"/>
                  <a:pt x="893105" y="0"/>
                </a:cubicBezTo>
                <a:cubicBezTo>
                  <a:pt x="1069024" y="-52620"/>
                  <a:pt x="1290119" y="13755"/>
                  <a:pt x="1509772" y="0"/>
                </a:cubicBezTo>
                <a:cubicBezTo>
                  <a:pt x="1729425" y="-13755"/>
                  <a:pt x="1891146" y="16759"/>
                  <a:pt x="1998854" y="0"/>
                </a:cubicBezTo>
                <a:cubicBezTo>
                  <a:pt x="2106562" y="-16759"/>
                  <a:pt x="2278925" y="51368"/>
                  <a:pt x="2445406" y="0"/>
                </a:cubicBezTo>
                <a:cubicBezTo>
                  <a:pt x="2611887" y="-51368"/>
                  <a:pt x="2773979" y="56039"/>
                  <a:pt x="3019545" y="0"/>
                </a:cubicBezTo>
                <a:cubicBezTo>
                  <a:pt x="3265111" y="-56039"/>
                  <a:pt x="3352157" y="11049"/>
                  <a:pt x="3636212" y="0"/>
                </a:cubicBezTo>
                <a:cubicBezTo>
                  <a:pt x="3920267" y="-11049"/>
                  <a:pt x="3946747" y="38214"/>
                  <a:pt x="4252880" y="0"/>
                </a:cubicBezTo>
                <a:cubicBezTo>
                  <a:pt x="4271881" y="188142"/>
                  <a:pt x="4243637" y="335437"/>
                  <a:pt x="4252880" y="499262"/>
                </a:cubicBezTo>
                <a:cubicBezTo>
                  <a:pt x="4262123" y="663087"/>
                  <a:pt x="4199653" y="761300"/>
                  <a:pt x="4252880" y="998525"/>
                </a:cubicBezTo>
                <a:cubicBezTo>
                  <a:pt x="4306107" y="1235750"/>
                  <a:pt x="4196735" y="1252787"/>
                  <a:pt x="4252880" y="1478585"/>
                </a:cubicBezTo>
                <a:cubicBezTo>
                  <a:pt x="4309025" y="1704383"/>
                  <a:pt x="4215816" y="1721005"/>
                  <a:pt x="4252880" y="1920240"/>
                </a:cubicBezTo>
                <a:cubicBezTo>
                  <a:pt x="3951587" y="1990110"/>
                  <a:pt x="3796039" y="1857303"/>
                  <a:pt x="3636212" y="1920240"/>
                </a:cubicBezTo>
                <a:cubicBezTo>
                  <a:pt x="3476385" y="1983177"/>
                  <a:pt x="3233067" y="1869480"/>
                  <a:pt x="3019545" y="1920240"/>
                </a:cubicBezTo>
                <a:cubicBezTo>
                  <a:pt x="2806023" y="1971000"/>
                  <a:pt x="2653147" y="1893726"/>
                  <a:pt x="2445406" y="1920240"/>
                </a:cubicBezTo>
                <a:cubicBezTo>
                  <a:pt x="2237665" y="1946754"/>
                  <a:pt x="2001242" y="1918625"/>
                  <a:pt x="1828738" y="1920240"/>
                </a:cubicBezTo>
                <a:cubicBezTo>
                  <a:pt x="1656234" y="1921855"/>
                  <a:pt x="1471375" y="1876619"/>
                  <a:pt x="1297128" y="1920240"/>
                </a:cubicBezTo>
                <a:cubicBezTo>
                  <a:pt x="1122881" y="1963861"/>
                  <a:pt x="1024964" y="1887291"/>
                  <a:pt x="850576" y="1920240"/>
                </a:cubicBezTo>
                <a:cubicBezTo>
                  <a:pt x="676188" y="1953189"/>
                  <a:pt x="297078" y="1903627"/>
                  <a:pt x="0" y="1920240"/>
                </a:cubicBezTo>
                <a:cubicBezTo>
                  <a:pt x="-32313" y="1745093"/>
                  <a:pt x="13197" y="1640865"/>
                  <a:pt x="0" y="1478585"/>
                </a:cubicBezTo>
                <a:cubicBezTo>
                  <a:pt x="-13197" y="1316305"/>
                  <a:pt x="14108" y="1204488"/>
                  <a:pt x="0" y="979322"/>
                </a:cubicBezTo>
                <a:cubicBezTo>
                  <a:pt x="-14108" y="754156"/>
                  <a:pt x="6527" y="693029"/>
                  <a:pt x="0" y="518465"/>
                </a:cubicBezTo>
                <a:cubicBezTo>
                  <a:pt x="-6527" y="343901"/>
                  <a:pt x="5772" y="237859"/>
                  <a:pt x="0" y="0"/>
                </a:cubicBezTo>
                <a:close/>
              </a:path>
              <a:path w="4252880" h="1920240" stroke="0" extrusionOk="0">
                <a:moveTo>
                  <a:pt x="0" y="0"/>
                </a:moveTo>
                <a:cubicBezTo>
                  <a:pt x="134338" y="-10685"/>
                  <a:pt x="245817" y="28467"/>
                  <a:pt x="446552" y="0"/>
                </a:cubicBezTo>
                <a:cubicBezTo>
                  <a:pt x="647287" y="-28467"/>
                  <a:pt x="827635" y="27142"/>
                  <a:pt x="935634" y="0"/>
                </a:cubicBezTo>
                <a:cubicBezTo>
                  <a:pt x="1043633" y="-27142"/>
                  <a:pt x="1335536" y="48281"/>
                  <a:pt x="1552301" y="0"/>
                </a:cubicBezTo>
                <a:cubicBezTo>
                  <a:pt x="1769066" y="-48281"/>
                  <a:pt x="1866035" y="51472"/>
                  <a:pt x="2083911" y="0"/>
                </a:cubicBezTo>
                <a:cubicBezTo>
                  <a:pt x="2301787" y="-51472"/>
                  <a:pt x="2412603" y="55273"/>
                  <a:pt x="2572992" y="0"/>
                </a:cubicBezTo>
                <a:cubicBezTo>
                  <a:pt x="2733381" y="-55273"/>
                  <a:pt x="2882695" y="55652"/>
                  <a:pt x="3104602" y="0"/>
                </a:cubicBezTo>
                <a:cubicBezTo>
                  <a:pt x="3326509" y="-55652"/>
                  <a:pt x="3415681" y="26889"/>
                  <a:pt x="3721270" y="0"/>
                </a:cubicBezTo>
                <a:cubicBezTo>
                  <a:pt x="4026859" y="-26889"/>
                  <a:pt x="4066074" y="9598"/>
                  <a:pt x="4252880" y="0"/>
                </a:cubicBezTo>
                <a:cubicBezTo>
                  <a:pt x="4273739" y="181653"/>
                  <a:pt x="4223643" y="285529"/>
                  <a:pt x="4252880" y="422453"/>
                </a:cubicBezTo>
                <a:cubicBezTo>
                  <a:pt x="4282117" y="559377"/>
                  <a:pt x="4211813" y="805220"/>
                  <a:pt x="4252880" y="940918"/>
                </a:cubicBezTo>
                <a:cubicBezTo>
                  <a:pt x="4293947" y="1076616"/>
                  <a:pt x="4228270" y="1215858"/>
                  <a:pt x="4252880" y="1420978"/>
                </a:cubicBezTo>
                <a:cubicBezTo>
                  <a:pt x="4277490" y="1626098"/>
                  <a:pt x="4222051" y="1684750"/>
                  <a:pt x="4252880" y="1920240"/>
                </a:cubicBezTo>
                <a:cubicBezTo>
                  <a:pt x="4125306" y="1948618"/>
                  <a:pt x="3979382" y="1890147"/>
                  <a:pt x="3763799" y="1920240"/>
                </a:cubicBezTo>
                <a:cubicBezTo>
                  <a:pt x="3548216" y="1950333"/>
                  <a:pt x="3541860" y="1900106"/>
                  <a:pt x="3359775" y="1920240"/>
                </a:cubicBezTo>
                <a:cubicBezTo>
                  <a:pt x="3177690" y="1940374"/>
                  <a:pt x="3014984" y="1871376"/>
                  <a:pt x="2913223" y="1920240"/>
                </a:cubicBezTo>
                <a:cubicBezTo>
                  <a:pt x="2811462" y="1969104"/>
                  <a:pt x="2692617" y="1895832"/>
                  <a:pt x="2509199" y="1920240"/>
                </a:cubicBezTo>
                <a:cubicBezTo>
                  <a:pt x="2325781" y="1944648"/>
                  <a:pt x="2217979" y="1894079"/>
                  <a:pt x="2105176" y="1920240"/>
                </a:cubicBezTo>
                <a:cubicBezTo>
                  <a:pt x="1992373" y="1946401"/>
                  <a:pt x="1768286" y="1894969"/>
                  <a:pt x="1573566" y="1920240"/>
                </a:cubicBezTo>
                <a:cubicBezTo>
                  <a:pt x="1378846" y="1945511"/>
                  <a:pt x="1219078" y="1872692"/>
                  <a:pt x="999427" y="1920240"/>
                </a:cubicBezTo>
                <a:cubicBezTo>
                  <a:pt x="779776" y="1967788"/>
                  <a:pt x="387541" y="1911493"/>
                  <a:pt x="0" y="1920240"/>
                </a:cubicBezTo>
                <a:cubicBezTo>
                  <a:pt x="-35223" y="1703807"/>
                  <a:pt x="23726" y="1638968"/>
                  <a:pt x="0" y="1478585"/>
                </a:cubicBezTo>
                <a:cubicBezTo>
                  <a:pt x="-23726" y="1318203"/>
                  <a:pt x="27972" y="1115005"/>
                  <a:pt x="0" y="998525"/>
                </a:cubicBezTo>
                <a:cubicBezTo>
                  <a:pt x="-27972" y="882045"/>
                  <a:pt x="26115" y="737028"/>
                  <a:pt x="0" y="556870"/>
                </a:cubicBezTo>
                <a:cubicBezTo>
                  <a:pt x="-26115" y="376712"/>
                  <a:pt x="63924" y="150954"/>
                  <a:pt x="0" y="0"/>
                </a:cubicBezTo>
                <a:close/>
              </a:path>
            </a:pathLst>
          </a:custGeom>
          <a:ln>
            <a:solidFill>
              <a:schemeClr val="tx1"/>
            </a:solidFill>
            <a:extLst>
              <a:ext uri="{C807C97D-BFC1-408E-A445-0C87EB9F89A2}">
                <ask:lineSketchStyleProps xmlns:ask="http://schemas.microsoft.com/office/drawing/2018/sketchyshapes" sd="2587301346">
                  <a:prstGeom prst="rect">
                    <a:avLst/>
                  </a:prstGeom>
                  <ask:type>
                    <ask:lineSketchScribble/>
                  </ask:type>
                </ask:lineSketchStyleProps>
              </a:ext>
            </a:extLst>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2011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Checkboxes</a:t>
            </a:r>
          </a:p>
        </p:txBody>
      </p:sp>
      <p:sp>
        <p:nvSpPr>
          <p:cNvPr id="3" name="Content Placeholder 2"/>
          <p:cNvSpPr>
            <a:spLocks noGrp="1"/>
          </p:cNvSpPr>
          <p:nvPr>
            <p:ph idx="1"/>
          </p:nvPr>
        </p:nvSpPr>
        <p:spPr>
          <a:xfrm>
            <a:off x="838200" y="1571625"/>
            <a:ext cx="10515600" cy="4351338"/>
          </a:xfrm>
        </p:spPr>
        <p:txBody>
          <a:bodyPr>
            <a:normAutofit/>
          </a:bodyPr>
          <a:lstStyle/>
          <a:p>
            <a:pPr marL="0" indent="0">
              <a:spcAft>
                <a:spcPts val="1200"/>
              </a:spcAft>
              <a:buNone/>
            </a:pPr>
            <a:endParaRPr lang="en-US" dirty="0">
              <a:solidFill>
                <a:srgbClr val="0070C0"/>
              </a:solidFill>
            </a:endParaRPr>
          </a:p>
          <a:p>
            <a:pPr marL="0" indent="0">
              <a:spcAft>
                <a:spcPts val="1200"/>
              </a:spcAft>
              <a:buNone/>
            </a:pPr>
            <a:endParaRPr lang="en-US" dirty="0">
              <a:solidFill>
                <a:srgbClr val="0070C0"/>
              </a:solidFill>
            </a:endParaRPr>
          </a:p>
          <a:p>
            <a:pPr marL="0" indent="0">
              <a:spcAft>
                <a:spcPts val="1200"/>
              </a:spcAft>
              <a:buNone/>
            </a:pPr>
            <a:r>
              <a:rPr lang="en-US" dirty="0"/>
              <a:t>The checkbox allows a user to select 0, 1, or many options</a:t>
            </a:r>
          </a:p>
          <a:p>
            <a:pPr marL="0" indent="0">
              <a:spcAft>
                <a:spcPts val="1200"/>
              </a:spcAft>
              <a:buNone/>
            </a:pPr>
            <a:r>
              <a:rPr lang="en-US" dirty="0"/>
              <a:t>With a checkbox, the name/value pair is only submitted if the end user selects the checkbox</a:t>
            </a:r>
          </a:p>
          <a:p>
            <a:pPr marL="0" indent="0">
              <a:spcAft>
                <a:spcPts val="1200"/>
              </a:spcAft>
              <a:buNone/>
            </a:pPr>
            <a:r>
              <a:rPr lang="en-US" dirty="0"/>
              <a:t>Attribute:</a:t>
            </a:r>
          </a:p>
          <a:p>
            <a:pPr marL="457200" lvl="1" indent="0">
              <a:spcAft>
                <a:spcPts val="1200"/>
              </a:spcAft>
              <a:buNone/>
            </a:pPr>
            <a:r>
              <a:rPr lang="en-US" dirty="0"/>
              <a:t>checked – this will ensure that the box is checked by default</a:t>
            </a:r>
          </a:p>
        </p:txBody>
      </p:sp>
      <p:pic>
        <p:nvPicPr>
          <p:cNvPr id="4" name="Picture 3">
            <a:extLst>
              <a:ext uri="{FF2B5EF4-FFF2-40B4-BE49-F238E27FC236}">
                <a16:creationId xmlns:a16="http://schemas.microsoft.com/office/drawing/2014/main" id="{791EF829-ED57-432A-826A-1C7AA0D25E54}"/>
              </a:ext>
            </a:extLst>
          </p:cNvPr>
          <p:cNvPicPr>
            <a:picLocks noChangeAspect="1"/>
          </p:cNvPicPr>
          <p:nvPr/>
        </p:nvPicPr>
        <p:blipFill>
          <a:blip r:embed="rId2"/>
          <a:stretch>
            <a:fillRect/>
          </a:stretch>
        </p:blipFill>
        <p:spPr>
          <a:xfrm>
            <a:off x="715301" y="1422918"/>
            <a:ext cx="10638499" cy="1325563"/>
          </a:xfrm>
          <a:prstGeom prst="rect">
            <a:avLst/>
          </a:prstGeom>
        </p:spPr>
      </p:pic>
    </p:spTree>
    <p:extLst>
      <p:ext uri="{BB962C8B-B14F-4D97-AF65-F5344CB8AC3E}">
        <p14:creationId xmlns:p14="http://schemas.microsoft.com/office/powerpoint/2010/main" val="25788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a:bodyPr>
          <a:lstStyle/>
          <a:p>
            <a:pPr>
              <a:defRPr/>
            </a:pPr>
            <a:r>
              <a:rPr lang="en-US" dirty="0"/>
              <a:t>Sending Data from Client to Server</a:t>
            </a:r>
          </a:p>
        </p:txBody>
      </p:sp>
      <p:sp>
        <p:nvSpPr>
          <p:cNvPr id="59395" name="Rectangle 3"/>
          <p:cNvSpPr>
            <a:spLocks noGrp="1" noChangeArrowheads="1"/>
          </p:cNvSpPr>
          <p:nvPr>
            <p:ph idx="1"/>
          </p:nvPr>
        </p:nvSpPr>
        <p:spPr>
          <a:xfrm>
            <a:off x="838200" y="1453091"/>
            <a:ext cx="10515600" cy="4351338"/>
          </a:xfrm>
        </p:spPr>
        <p:txBody>
          <a:bodyPr/>
          <a:lstStyle/>
          <a:p>
            <a:pPr marL="0" indent="0">
              <a:spcAft>
                <a:spcPts val="1200"/>
              </a:spcAft>
              <a:buNone/>
            </a:pPr>
            <a:r>
              <a:rPr lang="en-US" altLang="en-US" dirty="0"/>
              <a:t>A form is used to collect data from the client for transmission</a:t>
            </a:r>
          </a:p>
          <a:p>
            <a:pPr marL="457200" lvl="1" indent="0">
              <a:spcAft>
                <a:spcPts val="1200"/>
              </a:spcAft>
              <a:buNone/>
            </a:pPr>
            <a:r>
              <a:rPr lang="en-US" altLang="en-US" dirty="0"/>
              <a:t>Form gathers all the information and submits it as a single "bundle" of information</a:t>
            </a:r>
          </a:p>
          <a:p>
            <a:pPr marL="0" indent="0">
              <a:spcAft>
                <a:spcPts val="1200"/>
              </a:spcAft>
              <a:buNone/>
            </a:pPr>
            <a:r>
              <a:rPr lang="en-US" altLang="en-US" dirty="0"/>
              <a:t>Different types of form fields exist to permit collecting different types of information</a:t>
            </a:r>
          </a:p>
          <a:p>
            <a:pPr>
              <a:buFont typeface="Wingdings" panose="05000000000000000000" pitchFamily="2" charset="2"/>
              <a:buNone/>
            </a:pPr>
            <a:endParaRPr lang="en-US" altLang="en-US" dirty="0"/>
          </a:p>
        </p:txBody>
      </p:sp>
    </p:spTree>
    <p:extLst>
      <p:ext uri="{BB962C8B-B14F-4D97-AF65-F5344CB8AC3E}">
        <p14:creationId xmlns:p14="http://schemas.microsoft.com/office/powerpoint/2010/main" val="359121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Checkboxes</a:t>
            </a:r>
          </a:p>
        </p:txBody>
      </p:sp>
      <p:pic>
        <p:nvPicPr>
          <p:cNvPr id="10" name="Picture 9">
            <a:extLst>
              <a:ext uri="{FF2B5EF4-FFF2-40B4-BE49-F238E27FC236}">
                <a16:creationId xmlns:a16="http://schemas.microsoft.com/office/drawing/2014/main" id="{4E494B58-3AEE-42FD-AAC7-764855D3D7BE}"/>
              </a:ext>
            </a:extLst>
          </p:cNvPr>
          <p:cNvPicPr>
            <a:picLocks noChangeAspect="1"/>
          </p:cNvPicPr>
          <p:nvPr/>
        </p:nvPicPr>
        <p:blipFill>
          <a:blip r:embed="rId2"/>
          <a:stretch>
            <a:fillRect/>
          </a:stretch>
        </p:blipFill>
        <p:spPr>
          <a:xfrm>
            <a:off x="4339105" y="3322059"/>
            <a:ext cx="3513790" cy="1901581"/>
          </a:xfrm>
          <a:custGeom>
            <a:avLst/>
            <a:gdLst>
              <a:gd name="connsiteX0" fmla="*/ 0 w 3513790"/>
              <a:gd name="connsiteY0" fmla="*/ 0 h 1901581"/>
              <a:gd name="connsiteX1" fmla="*/ 480218 w 3513790"/>
              <a:gd name="connsiteY1" fmla="*/ 0 h 1901581"/>
              <a:gd name="connsiteX2" fmla="*/ 1100988 w 3513790"/>
              <a:gd name="connsiteY2" fmla="*/ 0 h 1901581"/>
              <a:gd name="connsiteX3" fmla="*/ 1721757 w 3513790"/>
              <a:gd name="connsiteY3" fmla="*/ 0 h 1901581"/>
              <a:gd name="connsiteX4" fmla="*/ 2237113 w 3513790"/>
              <a:gd name="connsiteY4" fmla="*/ 0 h 1901581"/>
              <a:gd name="connsiteX5" fmla="*/ 2893020 w 3513790"/>
              <a:gd name="connsiteY5" fmla="*/ 0 h 1901581"/>
              <a:gd name="connsiteX6" fmla="*/ 3513790 w 3513790"/>
              <a:gd name="connsiteY6" fmla="*/ 0 h 1901581"/>
              <a:gd name="connsiteX7" fmla="*/ 3513790 w 3513790"/>
              <a:gd name="connsiteY7" fmla="*/ 494411 h 1901581"/>
              <a:gd name="connsiteX8" fmla="*/ 3513790 w 3513790"/>
              <a:gd name="connsiteY8" fmla="*/ 969806 h 1901581"/>
              <a:gd name="connsiteX9" fmla="*/ 3513790 w 3513790"/>
              <a:gd name="connsiteY9" fmla="*/ 1464217 h 1901581"/>
              <a:gd name="connsiteX10" fmla="*/ 3513790 w 3513790"/>
              <a:gd name="connsiteY10" fmla="*/ 1901581 h 1901581"/>
              <a:gd name="connsiteX11" fmla="*/ 2963296 w 3513790"/>
              <a:gd name="connsiteY11" fmla="*/ 1901581 h 1901581"/>
              <a:gd name="connsiteX12" fmla="*/ 2483078 w 3513790"/>
              <a:gd name="connsiteY12" fmla="*/ 1901581 h 1901581"/>
              <a:gd name="connsiteX13" fmla="*/ 1967722 w 3513790"/>
              <a:gd name="connsiteY13" fmla="*/ 1901581 h 1901581"/>
              <a:gd name="connsiteX14" fmla="*/ 1452367 w 3513790"/>
              <a:gd name="connsiteY14" fmla="*/ 1901581 h 1901581"/>
              <a:gd name="connsiteX15" fmla="*/ 937011 w 3513790"/>
              <a:gd name="connsiteY15" fmla="*/ 1901581 h 1901581"/>
              <a:gd name="connsiteX16" fmla="*/ 0 w 3513790"/>
              <a:gd name="connsiteY16" fmla="*/ 1901581 h 1901581"/>
              <a:gd name="connsiteX17" fmla="*/ 0 w 3513790"/>
              <a:gd name="connsiteY17" fmla="*/ 1464217 h 1901581"/>
              <a:gd name="connsiteX18" fmla="*/ 0 w 3513790"/>
              <a:gd name="connsiteY18" fmla="*/ 969806 h 1901581"/>
              <a:gd name="connsiteX19" fmla="*/ 0 w 3513790"/>
              <a:gd name="connsiteY19" fmla="*/ 494411 h 1901581"/>
              <a:gd name="connsiteX20" fmla="*/ 0 w 3513790"/>
              <a:gd name="connsiteY20" fmla="*/ 0 h 190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13790" h="1901581" fill="none" extrusionOk="0">
                <a:moveTo>
                  <a:pt x="0" y="0"/>
                </a:moveTo>
                <a:cubicBezTo>
                  <a:pt x="201777" y="-31517"/>
                  <a:pt x="358261" y="33831"/>
                  <a:pt x="480218" y="0"/>
                </a:cubicBezTo>
                <a:cubicBezTo>
                  <a:pt x="602175" y="-33831"/>
                  <a:pt x="819215" y="12515"/>
                  <a:pt x="1100988" y="0"/>
                </a:cubicBezTo>
                <a:cubicBezTo>
                  <a:pt x="1382761" y="-12515"/>
                  <a:pt x="1505627" y="62489"/>
                  <a:pt x="1721757" y="0"/>
                </a:cubicBezTo>
                <a:cubicBezTo>
                  <a:pt x="1937887" y="-62489"/>
                  <a:pt x="2014925" y="20982"/>
                  <a:pt x="2237113" y="0"/>
                </a:cubicBezTo>
                <a:cubicBezTo>
                  <a:pt x="2459301" y="-20982"/>
                  <a:pt x="2688069" y="71353"/>
                  <a:pt x="2893020" y="0"/>
                </a:cubicBezTo>
                <a:cubicBezTo>
                  <a:pt x="3097971" y="-71353"/>
                  <a:pt x="3318400" y="12334"/>
                  <a:pt x="3513790" y="0"/>
                </a:cubicBezTo>
                <a:cubicBezTo>
                  <a:pt x="3543321" y="117995"/>
                  <a:pt x="3473135" y="278626"/>
                  <a:pt x="3513790" y="494411"/>
                </a:cubicBezTo>
                <a:cubicBezTo>
                  <a:pt x="3554445" y="710196"/>
                  <a:pt x="3480395" y="865145"/>
                  <a:pt x="3513790" y="969806"/>
                </a:cubicBezTo>
                <a:cubicBezTo>
                  <a:pt x="3547185" y="1074467"/>
                  <a:pt x="3480896" y="1331454"/>
                  <a:pt x="3513790" y="1464217"/>
                </a:cubicBezTo>
                <a:cubicBezTo>
                  <a:pt x="3546684" y="1596980"/>
                  <a:pt x="3486377" y="1767920"/>
                  <a:pt x="3513790" y="1901581"/>
                </a:cubicBezTo>
                <a:cubicBezTo>
                  <a:pt x="3381042" y="1929138"/>
                  <a:pt x="3073737" y="1883359"/>
                  <a:pt x="2963296" y="1901581"/>
                </a:cubicBezTo>
                <a:cubicBezTo>
                  <a:pt x="2852855" y="1919803"/>
                  <a:pt x="2595018" y="1896610"/>
                  <a:pt x="2483078" y="1901581"/>
                </a:cubicBezTo>
                <a:cubicBezTo>
                  <a:pt x="2371138" y="1906552"/>
                  <a:pt x="2161205" y="1873661"/>
                  <a:pt x="1967722" y="1901581"/>
                </a:cubicBezTo>
                <a:cubicBezTo>
                  <a:pt x="1774239" y="1929501"/>
                  <a:pt x="1660348" y="1891795"/>
                  <a:pt x="1452367" y="1901581"/>
                </a:cubicBezTo>
                <a:cubicBezTo>
                  <a:pt x="1244386" y="1911367"/>
                  <a:pt x="1122618" y="1854401"/>
                  <a:pt x="937011" y="1901581"/>
                </a:cubicBezTo>
                <a:cubicBezTo>
                  <a:pt x="751404" y="1948761"/>
                  <a:pt x="247699" y="1790701"/>
                  <a:pt x="0" y="1901581"/>
                </a:cubicBezTo>
                <a:cubicBezTo>
                  <a:pt x="-2189" y="1738375"/>
                  <a:pt x="44341" y="1677241"/>
                  <a:pt x="0" y="1464217"/>
                </a:cubicBezTo>
                <a:cubicBezTo>
                  <a:pt x="-44341" y="1251193"/>
                  <a:pt x="57159" y="1189851"/>
                  <a:pt x="0" y="969806"/>
                </a:cubicBezTo>
                <a:cubicBezTo>
                  <a:pt x="-57159" y="749761"/>
                  <a:pt x="19169" y="646358"/>
                  <a:pt x="0" y="494411"/>
                </a:cubicBezTo>
                <a:cubicBezTo>
                  <a:pt x="-19169" y="342464"/>
                  <a:pt x="36050" y="163711"/>
                  <a:pt x="0" y="0"/>
                </a:cubicBezTo>
                <a:close/>
              </a:path>
              <a:path w="3513790" h="1901581" stroke="0" extrusionOk="0">
                <a:moveTo>
                  <a:pt x="0" y="0"/>
                </a:moveTo>
                <a:cubicBezTo>
                  <a:pt x="287680" y="-65129"/>
                  <a:pt x="315776" y="13922"/>
                  <a:pt x="620770" y="0"/>
                </a:cubicBezTo>
                <a:cubicBezTo>
                  <a:pt x="925764" y="-13922"/>
                  <a:pt x="914666" y="42018"/>
                  <a:pt x="1206401" y="0"/>
                </a:cubicBezTo>
                <a:cubicBezTo>
                  <a:pt x="1498136" y="-42018"/>
                  <a:pt x="1663561" y="4168"/>
                  <a:pt x="1827171" y="0"/>
                </a:cubicBezTo>
                <a:cubicBezTo>
                  <a:pt x="1990781" y="-4168"/>
                  <a:pt x="2289847" y="11925"/>
                  <a:pt x="2447940" y="0"/>
                </a:cubicBezTo>
                <a:cubicBezTo>
                  <a:pt x="2606033" y="-11925"/>
                  <a:pt x="2731995" y="22036"/>
                  <a:pt x="2963296" y="0"/>
                </a:cubicBezTo>
                <a:cubicBezTo>
                  <a:pt x="3194597" y="-22036"/>
                  <a:pt x="3350005" y="55504"/>
                  <a:pt x="3513790" y="0"/>
                </a:cubicBezTo>
                <a:cubicBezTo>
                  <a:pt x="3537454" y="93793"/>
                  <a:pt x="3511184" y="351785"/>
                  <a:pt x="3513790" y="456379"/>
                </a:cubicBezTo>
                <a:cubicBezTo>
                  <a:pt x="3516396" y="560973"/>
                  <a:pt x="3502824" y="715522"/>
                  <a:pt x="3513790" y="874727"/>
                </a:cubicBezTo>
                <a:cubicBezTo>
                  <a:pt x="3524756" y="1033932"/>
                  <a:pt x="3500501" y="1237303"/>
                  <a:pt x="3513790" y="1331107"/>
                </a:cubicBezTo>
                <a:cubicBezTo>
                  <a:pt x="3527079" y="1424911"/>
                  <a:pt x="3501490" y="1666805"/>
                  <a:pt x="3513790" y="1901581"/>
                </a:cubicBezTo>
                <a:cubicBezTo>
                  <a:pt x="3379861" y="1919781"/>
                  <a:pt x="3198903" y="1853955"/>
                  <a:pt x="3033572" y="1901581"/>
                </a:cubicBezTo>
                <a:cubicBezTo>
                  <a:pt x="2868241" y="1949207"/>
                  <a:pt x="2713873" y="1865905"/>
                  <a:pt x="2447940" y="1901581"/>
                </a:cubicBezTo>
                <a:cubicBezTo>
                  <a:pt x="2182007" y="1937257"/>
                  <a:pt x="2133635" y="1860590"/>
                  <a:pt x="1827171" y="1901581"/>
                </a:cubicBezTo>
                <a:cubicBezTo>
                  <a:pt x="1520707" y="1942572"/>
                  <a:pt x="1521304" y="1844903"/>
                  <a:pt x="1276677" y="1901581"/>
                </a:cubicBezTo>
                <a:cubicBezTo>
                  <a:pt x="1032050" y="1958259"/>
                  <a:pt x="924953" y="1835213"/>
                  <a:pt x="691045" y="1901581"/>
                </a:cubicBezTo>
                <a:cubicBezTo>
                  <a:pt x="457137" y="1967949"/>
                  <a:pt x="144435" y="1851878"/>
                  <a:pt x="0" y="1901581"/>
                </a:cubicBezTo>
                <a:cubicBezTo>
                  <a:pt x="-13441" y="1758454"/>
                  <a:pt x="36223" y="1586955"/>
                  <a:pt x="0" y="1464217"/>
                </a:cubicBezTo>
                <a:cubicBezTo>
                  <a:pt x="-36223" y="1341479"/>
                  <a:pt x="55490" y="1091273"/>
                  <a:pt x="0" y="969806"/>
                </a:cubicBezTo>
                <a:cubicBezTo>
                  <a:pt x="-55490" y="848339"/>
                  <a:pt x="39743" y="592244"/>
                  <a:pt x="0" y="475395"/>
                </a:cubicBezTo>
                <a:cubicBezTo>
                  <a:pt x="-39743" y="358546"/>
                  <a:pt x="20863" y="209586"/>
                  <a:pt x="0" y="0"/>
                </a:cubicBezTo>
                <a:close/>
              </a:path>
            </a:pathLst>
          </a:custGeom>
          <a:ln>
            <a:solidFill>
              <a:schemeClr val="tx1"/>
            </a:solidFill>
            <a:extLst>
              <a:ext uri="{C807C97D-BFC1-408E-A445-0C87EB9F89A2}">
                <ask:lineSketchStyleProps xmlns:ask="http://schemas.microsoft.com/office/drawing/2018/sketchyshapes" sd="723849509">
                  <a:prstGeom prst="rect">
                    <a:avLst/>
                  </a:prstGeom>
                  <ask:type>
                    <ask:lineSketchScribble/>
                  </ask:type>
                </ask:lineSketchStyleProps>
              </a:ext>
            </a:extLst>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F4BE845C-B220-4A5B-98EA-02AA388AA4D5}"/>
              </a:ext>
            </a:extLst>
          </p:cNvPr>
          <p:cNvPicPr>
            <a:picLocks noChangeAspect="1"/>
          </p:cNvPicPr>
          <p:nvPr/>
        </p:nvPicPr>
        <p:blipFill>
          <a:blip r:embed="rId3"/>
          <a:stretch>
            <a:fillRect/>
          </a:stretch>
        </p:blipFill>
        <p:spPr>
          <a:xfrm>
            <a:off x="715301" y="1422918"/>
            <a:ext cx="10638499" cy="1325563"/>
          </a:xfrm>
          <a:prstGeom prst="rect">
            <a:avLst/>
          </a:prstGeom>
        </p:spPr>
      </p:pic>
    </p:spTree>
    <p:extLst>
      <p:ext uri="{BB962C8B-B14F-4D97-AF65-F5344CB8AC3E}">
        <p14:creationId xmlns:p14="http://schemas.microsoft.com/office/powerpoint/2010/main" val="251591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Checkboxes</a:t>
            </a:r>
          </a:p>
        </p:txBody>
      </p:sp>
      <p:sp>
        <p:nvSpPr>
          <p:cNvPr id="3" name="Content Placeholder 2"/>
          <p:cNvSpPr>
            <a:spLocks noGrp="1"/>
          </p:cNvSpPr>
          <p:nvPr>
            <p:ph idx="1"/>
          </p:nvPr>
        </p:nvSpPr>
        <p:spPr>
          <a:xfrm>
            <a:off x="838200" y="1688840"/>
            <a:ext cx="11353800" cy="3880773"/>
          </a:xfrm>
        </p:spPr>
        <p:txBody>
          <a:bodyPr>
            <a:noAutofit/>
          </a:bodyPr>
          <a:lstStyle/>
          <a:p>
            <a:pPr marL="0" indent="0">
              <a:buNone/>
            </a:pPr>
            <a:r>
              <a:rPr lang="en-US" sz="3200" dirty="0"/>
              <a:t>Example</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However, if you click on the word, you cannot select the checkbox</a:t>
            </a:r>
          </a:p>
        </p:txBody>
      </p:sp>
      <p:pic>
        <p:nvPicPr>
          <p:cNvPr id="5" name="Picture 4">
            <a:extLst>
              <a:ext uri="{FF2B5EF4-FFF2-40B4-BE49-F238E27FC236}">
                <a16:creationId xmlns:a16="http://schemas.microsoft.com/office/drawing/2014/main" id="{EB08AB6D-3ABA-4314-A2E4-5AC809D6D0B2}"/>
              </a:ext>
            </a:extLst>
          </p:cNvPr>
          <p:cNvPicPr>
            <a:picLocks noChangeAspect="1"/>
          </p:cNvPicPr>
          <p:nvPr/>
        </p:nvPicPr>
        <p:blipFill>
          <a:blip r:embed="rId2"/>
          <a:stretch>
            <a:fillRect/>
          </a:stretch>
        </p:blipFill>
        <p:spPr>
          <a:xfrm>
            <a:off x="920817" y="2261938"/>
            <a:ext cx="10350364" cy="1140536"/>
          </a:xfrm>
          <a:prstGeom prst="rect">
            <a:avLst/>
          </a:prstGeom>
        </p:spPr>
      </p:pic>
      <p:pic>
        <p:nvPicPr>
          <p:cNvPr id="8" name="Picture 7">
            <a:extLst>
              <a:ext uri="{FF2B5EF4-FFF2-40B4-BE49-F238E27FC236}">
                <a16:creationId xmlns:a16="http://schemas.microsoft.com/office/drawing/2014/main" id="{1EF6498B-958F-415E-B3B0-AFB49CF688DC}"/>
              </a:ext>
            </a:extLst>
          </p:cNvPr>
          <p:cNvPicPr>
            <a:picLocks noChangeAspect="1"/>
          </p:cNvPicPr>
          <p:nvPr/>
        </p:nvPicPr>
        <p:blipFill>
          <a:blip r:embed="rId3"/>
          <a:stretch>
            <a:fillRect/>
          </a:stretch>
        </p:blipFill>
        <p:spPr>
          <a:xfrm>
            <a:off x="4990630" y="3629227"/>
            <a:ext cx="2210737" cy="1455401"/>
          </a:xfrm>
          <a:custGeom>
            <a:avLst/>
            <a:gdLst>
              <a:gd name="connsiteX0" fmla="*/ 0 w 2210737"/>
              <a:gd name="connsiteY0" fmla="*/ 0 h 1455401"/>
              <a:gd name="connsiteX1" fmla="*/ 530577 w 2210737"/>
              <a:gd name="connsiteY1" fmla="*/ 0 h 1455401"/>
              <a:gd name="connsiteX2" fmla="*/ 1083261 w 2210737"/>
              <a:gd name="connsiteY2" fmla="*/ 0 h 1455401"/>
              <a:gd name="connsiteX3" fmla="*/ 1658053 w 2210737"/>
              <a:gd name="connsiteY3" fmla="*/ 0 h 1455401"/>
              <a:gd name="connsiteX4" fmla="*/ 2210737 w 2210737"/>
              <a:gd name="connsiteY4" fmla="*/ 0 h 1455401"/>
              <a:gd name="connsiteX5" fmla="*/ 2210737 w 2210737"/>
              <a:gd name="connsiteY5" fmla="*/ 499688 h 1455401"/>
              <a:gd name="connsiteX6" fmla="*/ 2210737 w 2210737"/>
              <a:gd name="connsiteY6" fmla="*/ 970267 h 1455401"/>
              <a:gd name="connsiteX7" fmla="*/ 2210737 w 2210737"/>
              <a:gd name="connsiteY7" fmla="*/ 1455401 h 1455401"/>
              <a:gd name="connsiteX8" fmla="*/ 1658053 w 2210737"/>
              <a:gd name="connsiteY8" fmla="*/ 1455401 h 1455401"/>
              <a:gd name="connsiteX9" fmla="*/ 1127476 w 2210737"/>
              <a:gd name="connsiteY9" fmla="*/ 1455401 h 1455401"/>
              <a:gd name="connsiteX10" fmla="*/ 574792 w 2210737"/>
              <a:gd name="connsiteY10" fmla="*/ 1455401 h 1455401"/>
              <a:gd name="connsiteX11" fmla="*/ 0 w 2210737"/>
              <a:gd name="connsiteY11" fmla="*/ 1455401 h 1455401"/>
              <a:gd name="connsiteX12" fmla="*/ 0 w 2210737"/>
              <a:gd name="connsiteY12" fmla="*/ 984821 h 1455401"/>
              <a:gd name="connsiteX13" fmla="*/ 0 w 2210737"/>
              <a:gd name="connsiteY13" fmla="*/ 543350 h 1455401"/>
              <a:gd name="connsiteX14" fmla="*/ 0 w 2210737"/>
              <a:gd name="connsiteY14" fmla="*/ 0 h 145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0737" h="1455401" fill="none" extrusionOk="0">
                <a:moveTo>
                  <a:pt x="0" y="0"/>
                </a:moveTo>
                <a:cubicBezTo>
                  <a:pt x="144301" y="-47493"/>
                  <a:pt x="378613" y="33752"/>
                  <a:pt x="530577" y="0"/>
                </a:cubicBezTo>
                <a:cubicBezTo>
                  <a:pt x="682541" y="-33752"/>
                  <a:pt x="834078" y="49158"/>
                  <a:pt x="1083261" y="0"/>
                </a:cubicBezTo>
                <a:cubicBezTo>
                  <a:pt x="1332444" y="-49158"/>
                  <a:pt x="1456436" y="43201"/>
                  <a:pt x="1658053" y="0"/>
                </a:cubicBezTo>
                <a:cubicBezTo>
                  <a:pt x="1859670" y="-43201"/>
                  <a:pt x="1937624" y="44871"/>
                  <a:pt x="2210737" y="0"/>
                </a:cubicBezTo>
                <a:cubicBezTo>
                  <a:pt x="2238988" y="230372"/>
                  <a:pt x="2158616" y="252248"/>
                  <a:pt x="2210737" y="499688"/>
                </a:cubicBezTo>
                <a:cubicBezTo>
                  <a:pt x="2262858" y="747128"/>
                  <a:pt x="2186860" y="758621"/>
                  <a:pt x="2210737" y="970267"/>
                </a:cubicBezTo>
                <a:cubicBezTo>
                  <a:pt x="2234614" y="1181913"/>
                  <a:pt x="2204319" y="1213568"/>
                  <a:pt x="2210737" y="1455401"/>
                </a:cubicBezTo>
                <a:cubicBezTo>
                  <a:pt x="2034599" y="1502924"/>
                  <a:pt x="1848530" y="1405153"/>
                  <a:pt x="1658053" y="1455401"/>
                </a:cubicBezTo>
                <a:cubicBezTo>
                  <a:pt x="1467576" y="1505649"/>
                  <a:pt x="1287866" y="1410127"/>
                  <a:pt x="1127476" y="1455401"/>
                </a:cubicBezTo>
                <a:cubicBezTo>
                  <a:pt x="967086" y="1500675"/>
                  <a:pt x="698390" y="1391044"/>
                  <a:pt x="574792" y="1455401"/>
                </a:cubicBezTo>
                <a:cubicBezTo>
                  <a:pt x="451194" y="1519758"/>
                  <a:pt x="205012" y="1442974"/>
                  <a:pt x="0" y="1455401"/>
                </a:cubicBezTo>
                <a:cubicBezTo>
                  <a:pt x="-50083" y="1289198"/>
                  <a:pt x="21195" y="1084525"/>
                  <a:pt x="0" y="984821"/>
                </a:cubicBezTo>
                <a:cubicBezTo>
                  <a:pt x="-21195" y="885117"/>
                  <a:pt x="7863" y="752239"/>
                  <a:pt x="0" y="543350"/>
                </a:cubicBezTo>
                <a:cubicBezTo>
                  <a:pt x="-7863" y="334461"/>
                  <a:pt x="54749" y="119316"/>
                  <a:pt x="0" y="0"/>
                </a:cubicBezTo>
                <a:close/>
              </a:path>
              <a:path w="2210737" h="1455401" stroke="0" extrusionOk="0">
                <a:moveTo>
                  <a:pt x="0" y="0"/>
                </a:moveTo>
                <a:cubicBezTo>
                  <a:pt x="265458" y="-50640"/>
                  <a:pt x="352542" y="24048"/>
                  <a:pt x="596899" y="0"/>
                </a:cubicBezTo>
                <a:cubicBezTo>
                  <a:pt x="841256" y="-24048"/>
                  <a:pt x="944850" y="9852"/>
                  <a:pt x="1083261" y="0"/>
                </a:cubicBezTo>
                <a:cubicBezTo>
                  <a:pt x="1221672" y="-9852"/>
                  <a:pt x="1432364" y="14758"/>
                  <a:pt x="1591731" y="0"/>
                </a:cubicBezTo>
                <a:cubicBezTo>
                  <a:pt x="1751098" y="-14758"/>
                  <a:pt x="2050504" y="41776"/>
                  <a:pt x="2210737" y="0"/>
                </a:cubicBezTo>
                <a:cubicBezTo>
                  <a:pt x="2213944" y="240488"/>
                  <a:pt x="2161720" y="294371"/>
                  <a:pt x="2210737" y="514242"/>
                </a:cubicBezTo>
                <a:cubicBezTo>
                  <a:pt x="2259754" y="734113"/>
                  <a:pt x="2209769" y="756846"/>
                  <a:pt x="2210737" y="970267"/>
                </a:cubicBezTo>
                <a:cubicBezTo>
                  <a:pt x="2211705" y="1183688"/>
                  <a:pt x="2157002" y="1263316"/>
                  <a:pt x="2210737" y="1455401"/>
                </a:cubicBezTo>
                <a:cubicBezTo>
                  <a:pt x="2073493" y="1503870"/>
                  <a:pt x="1919632" y="1421744"/>
                  <a:pt x="1635945" y="1455401"/>
                </a:cubicBezTo>
                <a:cubicBezTo>
                  <a:pt x="1352258" y="1489058"/>
                  <a:pt x="1191909" y="1447284"/>
                  <a:pt x="1061154" y="1455401"/>
                </a:cubicBezTo>
                <a:cubicBezTo>
                  <a:pt x="930399" y="1463518"/>
                  <a:pt x="406925" y="1441838"/>
                  <a:pt x="0" y="1455401"/>
                </a:cubicBezTo>
                <a:cubicBezTo>
                  <a:pt x="-32288" y="1308590"/>
                  <a:pt x="48266" y="1181006"/>
                  <a:pt x="0" y="999375"/>
                </a:cubicBezTo>
                <a:cubicBezTo>
                  <a:pt x="-48266" y="817744"/>
                  <a:pt x="21035" y="658442"/>
                  <a:pt x="0" y="557904"/>
                </a:cubicBezTo>
                <a:cubicBezTo>
                  <a:pt x="-21035" y="457366"/>
                  <a:pt x="38920" y="270848"/>
                  <a:pt x="0" y="0"/>
                </a:cubicBezTo>
                <a:close/>
              </a:path>
            </a:pathLst>
          </a:custGeom>
          <a:ln>
            <a:solidFill>
              <a:schemeClr val="tx1"/>
            </a:solidFill>
            <a:extLst>
              <a:ext uri="{C807C97D-BFC1-408E-A445-0C87EB9F89A2}">
                <ask:lineSketchStyleProps xmlns:ask="http://schemas.microsoft.com/office/drawing/2018/sketchyshapes" sd="549521954">
                  <a:prstGeom prst="rect">
                    <a:avLst/>
                  </a:prstGeom>
                  <ask:type>
                    <ask:lineSketchScribble/>
                  </ask:type>
                </ask:lineSketchStyleProps>
              </a:ext>
            </a:extLst>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8203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Checkboxes</a:t>
            </a:r>
          </a:p>
        </p:txBody>
      </p:sp>
      <p:sp>
        <p:nvSpPr>
          <p:cNvPr id="3" name="Content Placeholder 2"/>
          <p:cNvSpPr>
            <a:spLocks noGrp="1"/>
          </p:cNvSpPr>
          <p:nvPr>
            <p:ph idx="1"/>
          </p:nvPr>
        </p:nvSpPr>
        <p:spPr>
          <a:xfrm>
            <a:off x="838200" y="1627191"/>
            <a:ext cx="10447867" cy="3880773"/>
          </a:xfrm>
        </p:spPr>
        <p:txBody>
          <a:bodyPr>
            <a:normAutofit fontScale="25000" lnSpcReduction="20000"/>
          </a:bodyPr>
          <a:lstStyle/>
          <a:p>
            <a:pPr marL="0" indent="0">
              <a:buNone/>
            </a:pPr>
            <a:r>
              <a:rPr lang="en-US" sz="9600" dirty="0"/>
              <a:t>Example:</a:t>
            </a:r>
          </a:p>
          <a:p>
            <a:pPr marL="0" indent="0">
              <a:buNone/>
            </a:pPr>
            <a:endParaRPr lang="en-US" sz="6000" dirty="0"/>
          </a:p>
          <a:p>
            <a:pPr marL="0" indent="0">
              <a:buNone/>
            </a:pPr>
            <a:endParaRPr lang="en-US" sz="6000" dirty="0"/>
          </a:p>
          <a:p>
            <a:pPr marL="0" indent="0">
              <a:buNone/>
            </a:pPr>
            <a:endParaRPr lang="en-US" sz="6000" dirty="0"/>
          </a:p>
          <a:p>
            <a:pPr marL="0" indent="0">
              <a:buNone/>
            </a:pPr>
            <a:endParaRPr lang="en-US" sz="6000" dirty="0"/>
          </a:p>
          <a:p>
            <a:pPr marL="0" indent="0">
              <a:buNone/>
            </a:pPr>
            <a:endParaRPr lang="en-US" sz="6000" dirty="0"/>
          </a:p>
          <a:p>
            <a:pPr marL="0" indent="0">
              <a:buNone/>
            </a:pPr>
            <a:endParaRPr lang="en-US" sz="6000" dirty="0"/>
          </a:p>
          <a:p>
            <a:pPr marL="0" indent="0">
              <a:buNone/>
            </a:pPr>
            <a:endParaRPr lang="en-US" sz="6000" dirty="0"/>
          </a:p>
          <a:p>
            <a:pPr marL="0" indent="0">
              <a:buNone/>
            </a:pPr>
            <a:endParaRPr lang="en-US" sz="6000" dirty="0"/>
          </a:p>
          <a:p>
            <a:pPr marL="0" indent="0">
              <a:buNone/>
            </a:pPr>
            <a:endParaRPr lang="en-US" sz="6000" dirty="0"/>
          </a:p>
          <a:p>
            <a:pPr marL="0" indent="0">
              <a:buNone/>
            </a:pPr>
            <a:endParaRPr lang="en-US" sz="6000" dirty="0"/>
          </a:p>
          <a:p>
            <a:pPr marL="0" indent="0">
              <a:buNone/>
            </a:pPr>
            <a:r>
              <a:rPr lang="en-US" sz="9600" dirty="0"/>
              <a:t>Now, a user can click on the words associated with the checkbox -&gt; The </a:t>
            </a:r>
            <a:r>
              <a:rPr lang="en-US" sz="9600" dirty="0">
                <a:solidFill>
                  <a:srgbClr val="FF0000"/>
                </a:solidFill>
              </a:rPr>
              <a:t>for=“” </a:t>
            </a:r>
            <a:r>
              <a:rPr lang="en-US" sz="9600" dirty="0"/>
              <a:t>attribute/value pair corresponds to the </a:t>
            </a:r>
            <a:r>
              <a:rPr lang="en-US" sz="9600" dirty="0">
                <a:solidFill>
                  <a:srgbClr val="FF0000"/>
                </a:solidFill>
              </a:rPr>
              <a:t>id=“” </a:t>
            </a:r>
            <a:r>
              <a:rPr lang="en-US" sz="9600" dirty="0"/>
              <a:t>a/v pair in the input element</a:t>
            </a:r>
            <a:r>
              <a:rPr lang="en-US" sz="2000" dirty="0"/>
              <a:t>	</a:t>
            </a:r>
          </a:p>
        </p:txBody>
      </p:sp>
      <p:pic>
        <p:nvPicPr>
          <p:cNvPr id="5" name="Picture 4">
            <a:extLst>
              <a:ext uri="{FF2B5EF4-FFF2-40B4-BE49-F238E27FC236}">
                <a16:creationId xmlns:a16="http://schemas.microsoft.com/office/drawing/2014/main" id="{DF98B49A-0391-4A75-B50D-289F509B1708}"/>
              </a:ext>
            </a:extLst>
          </p:cNvPr>
          <p:cNvPicPr>
            <a:picLocks noChangeAspect="1"/>
          </p:cNvPicPr>
          <p:nvPr/>
        </p:nvPicPr>
        <p:blipFill>
          <a:blip r:embed="rId2"/>
          <a:stretch>
            <a:fillRect/>
          </a:stretch>
        </p:blipFill>
        <p:spPr>
          <a:xfrm>
            <a:off x="1036445" y="2317256"/>
            <a:ext cx="10051376" cy="2223487"/>
          </a:xfrm>
          <a:prstGeom prst="rect">
            <a:avLst/>
          </a:prstGeom>
        </p:spPr>
      </p:pic>
      <p:pic>
        <p:nvPicPr>
          <p:cNvPr id="8" name="Picture 7">
            <a:extLst>
              <a:ext uri="{FF2B5EF4-FFF2-40B4-BE49-F238E27FC236}">
                <a16:creationId xmlns:a16="http://schemas.microsoft.com/office/drawing/2014/main" id="{D6F4330E-5B58-452D-9E14-9EE0153110F0}"/>
              </a:ext>
            </a:extLst>
          </p:cNvPr>
          <p:cNvPicPr>
            <a:picLocks noChangeAspect="1"/>
          </p:cNvPicPr>
          <p:nvPr/>
        </p:nvPicPr>
        <p:blipFill>
          <a:blip r:embed="rId3"/>
          <a:stretch>
            <a:fillRect/>
          </a:stretch>
        </p:blipFill>
        <p:spPr>
          <a:xfrm>
            <a:off x="6379743" y="365124"/>
            <a:ext cx="2242098" cy="1398361"/>
          </a:xfrm>
          <a:custGeom>
            <a:avLst/>
            <a:gdLst>
              <a:gd name="connsiteX0" fmla="*/ 0 w 2242098"/>
              <a:gd name="connsiteY0" fmla="*/ 0 h 1398361"/>
              <a:gd name="connsiteX1" fmla="*/ 538104 w 2242098"/>
              <a:gd name="connsiteY1" fmla="*/ 0 h 1398361"/>
              <a:gd name="connsiteX2" fmla="*/ 1143470 w 2242098"/>
              <a:gd name="connsiteY2" fmla="*/ 0 h 1398361"/>
              <a:gd name="connsiteX3" fmla="*/ 1703994 w 2242098"/>
              <a:gd name="connsiteY3" fmla="*/ 0 h 1398361"/>
              <a:gd name="connsiteX4" fmla="*/ 2242098 w 2242098"/>
              <a:gd name="connsiteY4" fmla="*/ 0 h 1398361"/>
              <a:gd name="connsiteX5" fmla="*/ 2242098 w 2242098"/>
              <a:gd name="connsiteY5" fmla="*/ 494088 h 1398361"/>
              <a:gd name="connsiteX6" fmla="*/ 2242098 w 2242098"/>
              <a:gd name="connsiteY6" fmla="*/ 960208 h 1398361"/>
              <a:gd name="connsiteX7" fmla="*/ 2242098 w 2242098"/>
              <a:gd name="connsiteY7" fmla="*/ 1398361 h 1398361"/>
              <a:gd name="connsiteX8" fmla="*/ 1659153 w 2242098"/>
              <a:gd name="connsiteY8" fmla="*/ 1398361 h 1398361"/>
              <a:gd name="connsiteX9" fmla="*/ 1143470 w 2242098"/>
              <a:gd name="connsiteY9" fmla="*/ 1398361 h 1398361"/>
              <a:gd name="connsiteX10" fmla="*/ 627787 w 2242098"/>
              <a:gd name="connsiteY10" fmla="*/ 1398361 h 1398361"/>
              <a:gd name="connsiteX11" fmla="*/ 0 w 2242098"/>
              <a:gd name="connsiteY11" fmla="*/ 1398361 h 1398361"/>
              <a:gd name="connsiteX12" fmla="*/ 0 w 2242098"/>
              <a:gd name="connsiteY12" fmla="*/ 904273 h 1398361"/>
              <a:gd name="connsiteX13" fmla="*/ 0 w 2242098"/>
              <a:gd name="connsiteY13" fmla="*/ 466120 h 1398361"/>
              <a:gd name="connsiteX14" fmla="*/ 0 w 2242098"/>
              <a:gd name="connsiteY14" fmla="*/ 0 h 139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42098" h="1398361" fill="none" extrusionOk="0">
                <a:moveTo>
                  <a:pt x="0" y="0"/>
                </a:moveTo>
                <a:cubicBezTo>
                  <a:pt x="243510" y="-46843"/>
                  <a:pt x="303490" y="1339"/>
                  <a:pt x="538104" y="0"/>
                </a:cubicBezTo>
                <a:cubicBezTo>
                  <a:pt x="772718" y="-1339"/>
                  <a:pt x="960033" y="68910"/>
                  <a:pt x="1143470" y="0"/>
                </a:cubicBezTo>
                <a:cubicBezTo>
                  <a:pt x="1326907" y="-68910"/>
                  <a:pt x="1584771" y="11476"/>
                  <a:pt x="1703994" y="0"/>
                </a:cubicBezTo>
                <a:cubicBezTo>
                  <a:pt x="1823217" y="-11476"/>
                  <a:pt x="2045005" y="24079"/>
                  <a:pt x="2242098" y="0"/>
                </a:cubicBezTo>
                <a:cubicBezTo>
                  <a:pt x="2250016" y="147081"/>
                  <a:pt x="2214521" y="275640"/>
                  <a:pt x="2242098" y="494088"/>
                </a:cubicBezTo>
                <a:cubicBezTo>
                  <a:pt x="2269675" y="712536"/>
                  <a:pt x="2187934" y="814960"/>
                  <a:pt x="2242098" y="960208"/>
                </a:cubicBezTo>
                <a:cubicBezTo>
                  <a:pt x="2296262" y="1105456"/>
                  <a:pt x="2199843" y="1233317"/>
                  <a:pt x="2242098" y="1398361"/>
                </a:cubicBezTo>
                <a:cubicBezTo>
                  <a:pt x="1969302" y="1410450"/>
                  <a:pt x="1852401" y="1330788"/>
                  <a:pt x="1659153" y="1398361"/>
                </a:cubicBezTo>
                <a:cubicBezTo>
                  <a:pt x="1465906" y="1465934"/>
                  <a:pt x="1400910" y="1371071"/>
                  <a:pt x="1143470" y="1398361"/>
                </a:cubicBezTo>
                <a:cubicBezTo>
                  <a:pt x="886030" y="1425651"/>
                  <a:pt x="870832" y="1359813"/>
                  <a:pt x="627787" y="1398361"/>
                </a:cubicBezTo>
                <a:cubicBezTo>
                  <a:pt x="384742" y="1436909"/>
                  <a:pt x="306056" y="1394543"/>
                  <a:pt x="0" y="1398361"/>
                </a:cubicBezTo>
                <a:cubicBezTo>
                  <a:pt x="-45144" y="1207566"/>
                  <a:pt x="15762" y="1137474"/>
                  <a:pt x="0" y="904273"/>
                </a:cubicBezTo>
                <a:cubicBezTo>
                  <a:pt x="-15762" y="671072"/>
                  <a:pt x="18175" y="588922"/>
                  <a:pt x="0" y="466120"/>
                </a:cubicBezTo>
                <a:cubicBezTo>
                  <a:pt x="-18175" y="343318"/>
                  <a:pt x="50379" y="227398"/>
                  <a:pt x="0" y="0"/>
                </a:cubicBezTo>
                <a:close/>
              </a:path>
              <a:path w="2242098" h="1398361" stroke="0" extrusionOk="0">
                <a:moveTo>
                  <a:pt x="0" y="0"/>
                </a:moveTo>
                <a:cubicBezTo>
                  <a:pt x="165276" y="-30471"/>
                  <a:pt x="433818" y="62731"/>
                  <a:pt x="560525" y="0"/>
                </a:cubicBezTo>
                <a:cubicBezTo>
                  <a:pt x="687232" y="-62731"/>
                  <a:pt x="942876" y="17856"/>
                  <a:pt x="1143470" y="0"/>
                </a:cubicBezTo>
                <a:cubicBezTo>
                  <a:pt x="1344065" y="-17856"/>
                  <a:pt x="1454301" y="39110"/>
                  <a:pt x="1703994" y="0"/>
                </a:cubicBezTo>
                <a:cubicBezTo>
                  <a:pt x="1953687" y="-39110"/>
                  <a:pt x="1996020" y="51765"/>
                  <a:pt x="2242098" y="0"/>
                </a:cubicBezTo>
                <a:cubicBezTo>
                  <a:pt x="2281775" y="102017"/>
                  <a:pt x="2240428" y="319974"/>
                  <a:pt x="2242098" y="452137"/>
                </a:cubicBezTo>
                <a:cubicBezTo>
                  <a:pt x="2243768" y="584300"/>
                  <a:pt x="2235717" y="821824"/>
                  <a:pt x="2242098" y="946224"/>
                </a:cubicBezTo>
                <a:cubicBezTo>
                  <a:pt x="2248479" y="1070624"/>
                  <a:pt x="2234772" y="1273391"/>
                  <a:pt x="2242098" y="1398361"/>
                </a:cubicBezTo>
                <a:cubicBezTo>
                  <a:pt x="2078533" y="1398640"/>
                  <a:pt x="1870124" y="1347444"/>
                  <a:pt x="1681574" y="1398361"/>
                </a:cubicBezTo>
                <a:cubicBezTo>
                  <a:pt x="1493024" y="1449278"/>
                  <a:pt x="1320098" y="1353166"/>
                  <a:pt x="1188312" y="1398361"/>
                </a:cubicBezTo>
                <a:cubicBezTo>
                  <a:pt x="1056526" y="1443556"/>
                  <a:pt x="889197" y="1362326"/>
                  <a:pt x="695050" y="1398361"/>
                </a:cubicBezTo>
                <a:cubicBezTo>
                  <a:pt x="500903" y="1434396"/>
                  <a:pt x="157661" y="1321311"/>
                  <a:pt x="0" y="1398361"/>
                </a:cubicBezTo>
                <a:cubicBezTo>
                  <a:pt x="-46488" y="1279064"/>
                  <a:pt x="37464" y="1159128"/>
                  <a:pt x="0" y="974191"/>
                </a:cubicBezTo>
                <a:cubicBezTo>
                  <a:pt x="-37464" y="789254"/>
                  <a:pt x="21669" y="625478"/>
                  <a:pt x="0" y="508071"/>
                </a:cubicBezTo>
                <a:cubicBezTo>
                  <a:pt x="-21669" y="390664"/>
                  <a:pt x="58479" y="152380"/>
                  <a:pt x="0" y="0"/>
                </a:cubicBezTo>
                <a:close/>
              </a:path>
            </a:pathLst>
          </a:custGeom>
          <a:ln>
            <a:solidFill>
              <a:schemeClr val="tx1"/>
            </a:solidFill>
            <a:extLst>
              <a:ext uri="{C807C97D-BFC1-408E-A445-0C87EB9F89A2}">
                <ask:lineSketchStyleProps xmlns:ask="http://schemas.microsoft.com/office/drawing/2018/sketchyshapes" sd="2737113773">
                  <a:prstGeom prst="rect">
                    <a:avLst/>
                  </a:prstGeom>
                  <ask:type>
                    <ask:lineSketchScribble/>
                  </ask:type>
                </ask:lineSketchStyleProps>
              </a:ext>
            </a:extLst>
          </a:ln>
          <a:effectLst>
            <a:outerShdw blurRad="50800" dist="38100" dir="2700000" algn="tl" rotWithShape="0">
              <a:prstClr val="black">
                <a:alpha val="40000"/>
              </a:prstClr>
            </a:outerShdw>
          </a:effectLst>
        </p:spPr>
      </p:pic>
      <p:cxnSp>
        <p:nvCxnSpPr>
          <p:cNvPr id="10" name="Straight Arrow Connector 9">
            <a:extLst>
              <a:ext uri="{FF2B5EF4-FFF2-40B4-BE49-F238E27FC236}">
                <a16:creationId xmlns:a16="http://schemas.microsoft.com/office/drawing/2014/main" id="{28227759-43B3-47AE-8628-5DC158AD8A98}"/>
              </a:ext>
            </a:extLst>
          </p:cNvPr>
          <p:cNvCxnSpPr/>
          <p:nvPr/>
        </p:nvCxnSpPr>
        <p:spPr>
          <a:xfrm flipH="1">
            <a:off x="3278543" y="2547257"/>
            <a:ext cx="3101200" cy="205274"/>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A02F122-7ADD-4DD2-88DA-303F531DD18C}"/>
              </a:ext>
            </a:extLst>
          </p:cNvPr>
          <p:cNvCxnSpPr>
            <a:cxnSpLocks/>
          </p:cNvCxnSpPr>
          <p:nvPr/>
        </p:nvCxnSpPr>
        <p:spPr>
          <a:xfrm flipH="1">
            <a:off x="3197678" y="3306302"/>
            <a:ext cx="3790951" cy="190387"/>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92FEDBC-4222-4780-B27B-A4CE8BF8C080}"/>
              </a:ext>
            </a:extLst>
          </p:cNvPr>
          <p:cNvCxnSpPr>
            <a:cxnSpLocks/>
          </p:cNvCxnSpPr>
          <p:nvPr/>
        </p:nvCxnSpPr>
        <p:spPr>
          <a:xfrm flipH="1">
            <a:off x="3070159" y="4014597"/>
            <a:ext cx="3790951" cy="190387"/>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62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500"/>
                                        <p:tgtEl>
                                          <p:spTgt spid="10"/>
                                        </p:tgtEl>
                                      </p:cBhvr>
                                    </p:animEffect>
                                  </p:childTnLst>
                                </p:cTn>
                              </p:par>
                              <p:par>
                                <p:cTn id="11" presetID="16" presetClass="entr" presetSubtype="37"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 Buttons</a:t>
            </a:r>
          </a:p>
        </p:txBody>
      </p:sp>
      <p:sp>
        <p:nvSpPr>
          <p:cNvPr id="3" name="Content Placeholder 2"/>
          <p:cNvSpPr>
            <a:spLocks noGrp="1"/>
          </p:cNvSpPr>
          <p:nvPr>
            <p:ph idx="1"/>
          </p:nvPr>
        </p:nvSpPr>
        <p:spPr>
          <a:xfrm>
            <a:off x="838200" y="3300248"/>
            <a:ext cx="10608733" cy="2341597"/>
          </a:xfrm>
        </p:spPr>
        <p:txBody>
          <a:bodyPr>
            <a:normAutofit/>
          </a:bodyPr>
          <a:lstStyle/>
          <a:p>
            <a:pPr marL="0" indent="0">
              <a:spcAft>
                <a:spcPts val="1200"/>
              </a:spcAft>
              <a:buNone/>
            </a:pPr>
            <a:r>
              <a:rPr lang="en-US" dirty="0"/>
              <a:t>Radio buttons work in the same manner as checkboxes with one major difference, with radio buttons you can only select one option out of a grouping</a:t>
            </a:r>
          </a:p>
          <a:p>
            <a:pPr marL="0" indent="0">
              <a:buNone/>
            </a:pPr>
            <a:r>
              <a:rPr lang="en-US" dirty="0"/>
              <a:t>In order to group, the attribute </a:t>
            </a:r>
            <a:r>
              <a:rPr lang="en-US" dirty="0">
                <a:solidFill>
                  <a:srgbClr val="FF0000"/>
                </a:solidFill>
              </a:rPr>
              <a:t>name</a:t>
            </a:r>
            <a:r>
              <a:rPr lang="en-US" dirty="0"/>
              <a:t> must be the same for each option in the group</a:t>
            </a:r>
          </a:p>
        </p:txBody>
      </p:sp>
      <p:pic>
        <p:nvPicPr>
          <p:cNvPr id="6" name="Picture 5">
            <a:extLst>
              <a:ext uri="{FF2B5EF4-FFF2-40B4-BE49-F238E27FC236}">
                <a16:creationId xmlns:a16="http://schemas.microsoft.com/office/drawing/2014/main" id="{3623C2C5-07EF-4B2C-9ABE-4477DC0E5CA9}"/>
              </a:ext>
            </a:extLst>
          </p:cNvPr>
          <p:cNvPicPr>
            <a:picLocks noChangeAspect="1"/>
          </p:cNvPicPr>
          <p:nvPr/>
        </p:nvPicPr>
        <p:blipFill>
          <a:blip r:embed="rId2"/>
          <a:stretch>
            <a:fillRect/>
          </a:stretch>
        </p:blipFill>
        <p:spPr>
          <a:xfrm>
            <a:off x="1547760" y="2516076"/>
            <a:ext cx="8821099" cy="442757"/>
          </a:xfrm>
          <a:prstGeom prst="rect">
            <a:avLst/>
          </a:prstGeom>
        </p:spPr>
      </p:pic>
      <p:pic>
        <p:nvPicPr>
          <p:cNvPr id="7" name="Picture 6">
            <a:extLst>
              <a:ext uri="{FF2B5EF4-FFF2-40B4-BE49-F238E27FC236}">
                <a16:creationId xmlns:a16="http://schemas.microsoft.com/office/drawing/2014/main" id="{4EE97C19-B7A0-41D6-B9E8-B69606C27EE6}"/>
              </a:ext>
            </a:extLst>
          </p:cNvPr>
          <p:cNvPicPr>
            <a:picLocks noChangeAspect="1"/>
          </p:cNvPicPr>
          <p:nvPr/>
        </p:nvPicPr>
        <p:blipFill>
          <a:blip r:embed="rId3"/>
          <a:stretch>
            <a:fillRect/>
          </a:stretch>
        </p:blipFill>
        <p:spPr>
          <a:xfrm>
            <a:off x="7402501" y="123386"/>
            <a:ext cx="2736877" cy="1789496"/>
          </a:xfrm>
          <a:custGeom>
            <a:avLst/>
            <a:gdLst>
              <a:gd name="connsiteX0" fmla="*/ 0 w 2736877"/>
              <a:gd name="connsiteY0" fmla="*/ 0 h 1789496"/>
              <a:gd name="connsiteX1" fmla="*/ 574744 w 2736877"/>
              <a:gd name="connsiteY1" fmla="*/ 0 h 1789496"/>
              <a:gd name="connsiteX2" fmla="*/ 1040013 w 2736877"/>
              <a:gd name="connsiteY2" fmla="*/ 0 h 1789496"/>
              <a:gd name="connsiteX3" fmla="*/ 1587389 w 2736877"/>
              <a:gd name="connsiteY3" fmla="*/ 0 h 1789496"/>
              <a:gd name="connsiteX4" fmla="*/ 2134764 w 2736877"/>
              <a:gd name="connsiteY4" fmla="*/ 0 h 1789496"/>
              <a:gd name="connsiteX5" fmla="*/ 2736877 w 2736877"/>
              <a:gd name="connsiteY5" fmla="*/ 0 h 1789496"/>
              <a:gd name="connsiteX6" fmla="*/ 2736877 w 2736877"/>
              <a:gd name="connsiteY6" fmla="*/ 632289 h 1789496"/>
              <a:gd name="connsiteX7" fmla="*/ 2736877 w 2736877"/>
              <a:gd name="connsiteY7" fmla="*/ 1246682 h 1789496"/>
              <a:gd name="connsiteX8" fmla="*/ 2736877 w 2736877"/>
              <a:gd name="connsiteY8" fmla="*/ 1789496 h 1789496"/>
              <a:gd name="connsiteX9" fmla="*/ 2271608 w 2736877"/>
              <a:gd name="connsiteY9" fmla="*/ 1789496 h 1789496"/>
              <a:gd name="connsiteX10" fmla="*/ 1806339 w 2736877"/>
              <a:gd name="connsiteY10" fmla="*/ 1789496 h 1789496"/>
              <a:gd name="connsiteX11" fmla="*/ 1231595 w 2736877"/>
              <a:gd name="connsiteY11" fmla="*/ 1789496 h 1789496"/>
              <a:gd name="connsiteX12" fmla="*/ 629482 w 2736877"/>
              <a:gd name="connsiteY12" fmla="*/ 1789496 h 1789496"/>
              <a:gd name="connsiteX13" fmla="*/ 0 w 2736877"/>
              <a:gd name="connsiteY13" fmla="*/ 1789496 h 1789496"/>
              <a:gd name="connsiteX14" fmla="*/ 0 w 2736877"/>
              <a:gd name="connsiteY14" fmla="*/ 1175102 h 1789496"/>
              <a:gd name="connsiteX15" fmla="*/ 0 w 2736877"/>
              <a:gd name="connsiteY15" fmla="*/ 614394 h 1789496"/>
              <a:gd name="connsiteX16" fmla="*/ 0 w 2736877"/>
              <a:gd name="connsiteY16" fmla="*/ 0 h 178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6877" h="1789496" fill="none" extrusionOk="0">
                <a:moveTo>
                  <a:pt x="0" y="0"/>
                </a:moveTo>
                <a:cubicBezTo>
                  <a:pt x="127256" y="-6424"/>
                  <a:pt x="442595" y="65759"/>
                  <a:pt x="574744" y="0"/>
                </a:cubicBezTo>
                <a:cubicBezTo>
                  <a:pt x="706893" y="-65759"/>
                  <a:pt x="810432" y="31647"/>
                  <a:pt x="1040013" y="0"/>
                </a:cubicBezTo>
                <a:cubicBezTo>
                  <a:pt x="1269594" y="-31647"/>
                  <a:pt x="1449164" y="21204"/>
                  <a:pt x="1587389" y="0"/>
                </a:cubicBezTo>
                <a:cubicBezTo>
                  <a:pt x="1725614" y="-21204"/>
                  <a:pt x="1891455" y="32430"/>
                  <a:pt x="2134764" y="0"/>
                </a:cubicBezTo>
                <a:cubicBezTo>
                  <a:pt x="2378074" y="-32430"/>
                  <a:pt x="2486126" y="19069"/>
                  <a:pt x="2736877" y="0"/>
                </a:cubicBezTo>
                <a:cubicBezTo>
                  <a:pt x="2757284" y="178063"/>
                  <a:pt x="2690671" y="388333"/>
                  <a:pt x="2736877" y="632289"/>
                </a:cubicBezTo>
                <a:cubicBezTo>
                  <a:pt x="2783083" y="876245"/>
                  <a:pt x="2669343" y="1041587"/>
                  <a:pt x="2736877" y="1246682"/>
                </a:cubicBezTo>
                <a:cubicBezTo>
                  <a:pt x="2804411" y="1451777"/>
                  <a:pt x="2728642" y="1644037"/>
                  <a:pt x="2736877" y="1789496"/>
                </a:cubicBezTo>
                <a:cubicBezTo>
                  <a:pt x="2542462" y="1825461"/>
                  <a:pt x="2368827" y="1782796"/>
                  <a:pt x="2271608" y="1789496"/>
                </a:cubicBezTo>
                <a:cubicBezTo>
                  <a:pt x="2174389" y="1796196"/>
                  <a:pt x="1921515" y="1772667"/>
                  <a:pt x="1806339" y="1789496"/>
                </a:cubicBezTo>
                <a:cubicBezTo>
                  <a:pt x="1691163" y="1806325"/>
                  <a:pt x="1356595" y="1784626"/>
                  <a:pt x="1231595" y="1789496"/>
                </a:cubicBezTo>
                <a:cubicBezTo>
                  <a:pt x="1106595" y="1794366"/>
                  <a:pt x="895335" y="1732011"/>
                  <a:pt x="629482" y="1789496"/>
                </a:cubicBezTo>
                <a:cubicBezTo>
                  <a:pt x="363629" y="1846981"/>
                  <a:pt x="157418" y="1752851"/>
                  <a:pt x="0" y="1789496"/>
                </a:cubicBezTo>
                <a:cubicBezTo>
                  <a:pt x="-32608" y="1662277"/>
                  <a:pt x="48925" y="1299266"/>
                  <a:pt x="0" y="1175102"/>
                </a:cubicBezTo>
                <a:cubicBezTo>
                  <a:pt x="-48925" y="1050938"/>
                  <a:pt x="64747" y="792772"/>
                  <a:pt x="0" y="614394"/>
                </a:cubicBezTo>
                <a:cubicBezTo>
                  <a:pt x="-64747" y="436016"/>
                  <a:pt x="59081" y="168143"/>
                  <a:pt x="0" y="0"/>
                </a:cubicBezTo>
                <a:close/>
              </a:path>
              <a:path w="2736877" h="1789496" stroke="0" extrusionOk="0">
                <a:moveTo>
                  <a:pt x="0" y="0"/>
                </a:moveTo>
                <a:cubicBezTo>
                  <a:pt x="201083" y="-45512"/>
                  <a:pt x="317858" y="45801"/>
                  <a:pt x="492638" y="0"/>
                </a:cubicBezTo>
                <a:cubicBezTo>
                  <a:pt x="667418" y="-45801"/>
                  <a:pt x="870911" y="55644"/>
                  <a:pt x="1040013" y="0"/>
                </a:cubicBezTo>
                <a:cubicBezTo>
                  <a:pt x="1209115" y="-55644"/>
                  <a:pt x="1376867" y="3621"/>
                  <a:pt x="1642126" y="0"/>
                </a:cubicBezTo>
                <a:cubicBezTo>
                  <a:pt x="1907385" y="-3621"/>
                  <a:pt x="2004061" y="30040"/>
                  <a:pt x="2244239" y="0"/>
                </a:cubicBezTo>
                <a:cubicBezTo>
                  <a:pt x="2484417" y="-30040"/>
                  <a:pt x="2605808" y="6487"/>
                  <a:pt x="2736877" y="0"/>
                </a:cubicBezTo>
                <a:cubicBezTo>
                  <a:pt x="2754895" y="303518"/>
                  <a:pt x="2734166" y="479168"/>
                  <a:pt x="2736877" y="632289"/>
                </a:cubicBezTo>
                <a:cubicBezTo>
                  <a:pt x="2739588" y="785410"/>
                  <a:pt x="2713230" y="940119"/>
                  <a:pt x="2736877" y="1228787"/>
                </a:cubicBezTo>
                <a:cubicBezTo>
                  <a:pt x="2760524" y="1517455"/>
                  <a:pt x="2721260" y="1580021"/>
                  <a:pt x="2736877" y="1789496"/>
                </a:cubicBezTo>
                <a:cubicBezTo>
                  <a:pt x="2590313" y="1825048"/>
                  <a:pt x="2421263" y="1725714"/>
                  <a:pt x="2162133" y="1789496"/>
                </a:cubicBezTo>
                <a:cubicBezTo>
                  <a:pt x="1903003" y="1853278"/>
                  <a:pt x="1906150" y="1765087"/>
                  <a:pt x="1696864" y="1789496"/>
                </a:cubicBezTo>
                <a:cubicBezTo>
                  <a:pt x="1487578" y="1813905"/>
                  <a:pt x="1242041" y="1721467"/>
                  <a:pt x="1122120" y="1789496"/>
                </a:cubicBezTo>
                <a:cubicBezTo>
                  <a:pt x="1002199" y="1857525"/>
                  <a:pt x="737147" y="1787598"/>
                  <a:pt x="574744" y="1789496"/>
                </a:cubicBezTo>
                <a:cubicBezTo>
                  <a:pt x="412341" y="1791394"/>
                  <a:pt x="202347" y="1739155"/>
                  <a:pt x="0" y="1789496"/>
                </a:cubicBezTo>
                <a:cubicBezTo>
                  <a:pt x="-52400" y="1550609"/>
                  <a:pt x="43620" y="1352273"/>
                  <a:pt x="0" y="1228787"/>
                </a:cubicBezTo>
                <a:cubicBezTo>
                  <a:pt x="-43620" y="1105301"/>
                  <a:pt x="1391" y="902927"/>
                  <a:pt x="0" y="650184"/>
                </a:cubicBezTo>
                <a:cubicBezTo>
                  <a:pt x="-1391" y="397441"/>
                  <a:pt x="63955" y="284698"/>
                  <a:pt x="0" y="0"/>
                </a:cubicBezTo>
                <a:close/>
              </a:path>
            </a:pathLst>
          </a:custGeom>
          <a:ln>
            <a:solidFill>
              <a:schemeClr val="tx1"/>
            </a:solidFill>
            <a:extLst>
              <a:ext uri="{C807C97D-BFC1-408E-A445-0C87EB9F89A2}">
                <ask:lineSketchStyleProps xmlns:ask="http://schemas.microsoft.com/office/drawing/2018/sketchyshapes" sd="3208959620">
                  <a:prstGeom prst="rect">
                    <a:avLst/>
                  </a:prstGeom>
                  <ask:type>
                    <ask:lineSketchScribble/>
                  </ask:type>
                </ask:lineSketchStyleProps>
              </a:ext>
            </a:extLst>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9814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 Buttons</a:t>
            </a:r>
          </a:p>
        </p:txBody>
      </p:sp>
      <p:pic>
        <p:nvPicPr>
          <p:cNvPr id="6" name="Picture 5">
            <a:extLst>
              <a:ext uri="{FF2B5EF4-FFF2-40B4-BE49-F238E27FC236}">
                <a16:creationId xmlns:a16="http://schemas.microsoft.com/office/drawing/2014/main" id="{05500526-2443-4191-96B5-7D5345E5D18E}"/>
              </a:ext>
            </a:extLst>
          </p:cNvPr>
          <p:cNvPicPr>
            <a:picLocks noChangeAspect="1"/>
          </p:cNvPicPr>
          <p:nvPr/>
        </p:nvPicPr>
        <p:blipFill>
          <a:blip r:embed="rId2"/>
          <a:stretch>
            <a:fillRect/>
          </a:stretch>
        </p:blipFill>
        <p:spPr>
          <a:xfrm>
            <a:off x="7402501" y="123386"/>
            <a:ext cx="2736877" cy="1789496"/>
          </a:xfrm>
          <a:custGeom>
            <a:avLst/>
            <a:gdLst>
              <a:gd name="connsiteX0" fmla="*/ 0 w 2736877"/>
              <a:gd name="connsiteY0" fmla="*/ 0 h 1789496"/>
              <a:gd name="connsiteX1" fmla="*/ 574744 w 2736877"/>
              <a:gd name="connsiteY1" fmla="*/ 0 h 1789496"/>
              <a:gd name="connsiteX2" fmla="*/ 1040013 w 2736877"/>
              <a:gd name="connsiteY2" fmla="*/ 0 h 1789496"/>
              <a:gd name="connsiteX3" fmla="*/ 1587389 w 2736877"/>
              <a:gd name="connsiteY3" fmla="*/ 0 h 1789496"/>
              <a:gd name="connsiteX4" fmla="*/ 2134764 w 2736877"/>
              <a:gd name="connsiteY4" fmla="*/ 0 h 1789496"/>
              <a:gd name="connsiteX5" fmla="*/ 2736877 w 2736877"/>
              <a:gd name="connsiteY5" fmla="*/ 0 h 1789496"/>
              <a:gd name="connsiteX6" fmla="*/ 2736877 w 2736877"/>
              <a:gd name="connsiteY6" fmla="*/ 632289 h 1789496"/>
              <a:gd name="connsiteX7" fmla="*/ 2736877 w 2736877"/>
              <a:gd name="connsiteY7" fmla="*/ 1246682 h 1789496"/>
              <a:gd name="connsiteX8" fmla="*/ 2736877 w 2736877"/>
              <a:gd name="connsiteY8" fmla="*/ 1789496 h 1789496"/>
              <a:gd name="connsiteX9" fmla="*/ 2271608 w 2736877"/>
              <a:gd name="connsiteY9" fmla="*/ 1789496 h 1789496"/>
              <a:gd name="connsiteX10" fmla="*/ 1806339 w 2736877"/>
              <a:gd name="connsiteY10" fmla="*/ 1789496 h 1789496"/>
              <a:gd name="connsiteX11" fmla="*/ 1231595 w 2736877"/>
              <a:gd name="connsiteY11" fmla="*/ 1789496 h 1789496"/>
              <a:gd name="connsiteX12" fmla="*/ 629482 w 2736877"/>
              <a:gd name="connsiteY12" fmla="*/ 1789496 h 1789496"/>
              <a:gd name="connsiteX13" fmla="*/ 0 w 2736877"/>
              <a:gd name="connsiteY13" fmla="*/ 1789496 h 1789496"/>
              <a:gd name="connsiteX14" fmla="*/ 0 w 2736877"/>
              <a:gd name="connsiteY14" fmla="*/ 1175102 h 1789496"/>
              <a:gd name="connsiteX15" fmla="*/ 0 w 2736877"/>
              <a:gd name="connsiteY15" fmla="*/ 614394 h 1789496"/>
              <a:gd name="connsiteX16" fmla="*/ 0 w 2736877"/>
              <a:gd name="connsiteY16" fmla="*/ 0 h 178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6877" h="1789496" fill="none" extrusionOk="0">
                <a:moveTo>
                  <a:pt x="0" y="0"/>
                </a:moveTo>
                <a:cubicBezTo>
                  <a:pt x="127256" y="-6424"/>
                  <a:pt x="442595" y="65759"/>
                  <a:pt x="574744" y="0"/>
                </a:cubicBezTo>
                <a:cubicBezTo>
                  <a:pt x="706893" y="-65759"/>
                  <a:pt x="810432" y="31647"/>
                  <a:pt x="1040013" y="0"/>
                </a:cubicBezTo>
                <a:cubicBezTo>
                  <a:pt x="1269594" y="-31647"/>
                  <a:pt x="1449164" y="21204"/>
                  <a:pt x="1587389" y="0"/>
                </a:cubicBezTo>
                <a:cubicBezTo>
                  <a:pt x="1725614" y="-21204"/>
                  <a:pt x="1891455" y="32430"/>
                  <a:pt x="2134764" y="0"/>
                </a:cubicBezTo>
                <a:cubicBezTo>
                  <a:pt x="2378074" y="-32430"/>
                  <a:pt x="2486126" y="19069"/>
                  <a:pt x="2736877" y="0"/>
                </a:cubicBezTo>
                <a:cubicBezTo>
                  <a:pt x="2757284" y="178063"/>
                  <a:pt x="2690671" y="388333"/>
                  <a:pt x="2736877" y="632289"/>
                </a:cubicBezTo>
                <a:cubicBezTo>
                  <a:pt x="2783083" y="876245"/>
                  <a:pt x="2669343" y="1041587"/>
                  <a:pt x="2736877" y="1246682"/>
                </a:cubicBezTo>
                <a:cubicBezTo>
                  <a:pt x="2804411" y="1451777"/>
                  <a:pt x="2728642" y="1644037"/>
                  <a:pt x="2736877" y="1789496"/>
                </a:cubicBezTo>
                <a:cubicBezTo>
                  <a:pt x="2542462" y="1825461"/>
                  <a:pt x="2368827" y="1782796"/>
                  <a:pt x="2271608" y="1789496"/>
                </a:cubicBezTo>
                <a:cubicBezTo>
                  <a:pt x="2174389" y="1796196"/>
                  <a:pt x="1921515" y="1772667"/>
                  <a:pt x="1806339" y="1789496"/>
                </a:cubicBezTo>
                <a:cubicBezTo>
                  <a:pt x="1691163" y="1806325"/>
                  <a:pt x="1356595" y="1784626"/>
                  <a:pt x="1231595" y="1789496"/>
                </a:cubicBezTo>
                <a:cubicBezTo>
                  <a:pt x="1106595" y="1794366"/>
                  <a:pt x="895335" y="1732011"/>
                  <a:pt x="629482" y="1789496"/>
                </a:cubicBezTo>
                <a:cubicBezTo>
                  <a:pt x="363629" y="1846981"/>
                  <a:pt x="157418" y="1752851"/>
                  <a:pt x="0" y="1789496"/>
                </a:cubicBezTo>
                <a:cubicBezTo>
                  <a:pt x="-32608" y="1662277"/>
                  <a:pt x="48925" y="1299266"/>
                  <a:pt x="0" y="1175102"/>
                </a:cubicBezTo>
                <a:cubicBezTo>
                  <a:pt x="-48925" y="1050938"/>
                  <a:pt x="64747" y="792772"/>
                  <a:pt x="0" y="614394"/>
                </a:cubicBezTo>
                <a:cubicBezTo>
                  <a:pt x="-64747" y="436016"/>
                  <a:pt x="59081" y="168143"/>
                  <a:pt x="0" y="0"/>
                </a:cubicBezTo>
                <a:close/>
              </a:path>
              <a:path w="2736877" h="1789496" stroke="0" extrusionOk="0">
                <a:moveTo>
                  <a:pt x="0" y="0"/>
                </a:moveTo>
                <a:cubicBezTo>
                  <a:pt x="201083" y="-45512"/>
                  <a:pt x="317858" y="45801"/>
                  <a:pt x="492638" y="0"/>
                </a:cubicBezTo>
                <a:cubicBezTo>
                  <a:pt x="667418" y="-45801"/>
                  <a:pt x="870911" y="55644"/>
                  <a:pt x="1040013" y="0"/>
                </a:cubicBezTo>
                <a:cubicBezTo>
                  <a:pt x="1209115" y="-55644"/>
                  <a:pt x="1376867" y="3621"/>
                  <a:pt x="1642126" y="0"/>
                </a:cubicBezTo>
                <a:cubicBezTo>
                  <a:pt x="1907385" y="-3621"/>
                  <a:pt x="2004061" y="30040"/>
                  <a:pt x="2244239" y="0"/>
                </a:cubicBezTo>
                <a:cubicBezTo>
                  <a:pt x="2484417" y="-30040"/>
                  <a:pt x="2605808" y="6487"/>
                  <a:pt x="2736877" y="0"/>
                </a:cubicBezTo>
                <a:cubicBezTo>
                  <a:pt x="2754895" y="303518"/>
                  <a:pt x="2734166" y="479168"/>
                  <a:pt x="2736877" y="632289"/>
                </a:cubicBezTo>
                <a:cubicBezTo>
                  <a:pt x="2739588" y="785410"/>
                  <a:pt x="2713230" y="940119"/>
                  <a:pt x="2736877" y="1228787"/>
                </a:cubicBezTo>
                <a:cubicBezTo>
                  <a:pt x="2760524" y="1517455"/>
                  <a:pt x="2721260" y="1580021"/>
                  <a:pt x="2736877" y="1789496"/>
                </a:cubicBezTo>
                <a:cubicBezTo>
                  <a:pt x="2590313" y="1825048"/>
                  <a:pt x="2421263" y="1725714"/>
                  <a:pt x="2162133" y="1789496"/>
                </a:cubicBezTo>
                <a:cubicBezTo>
                  <a:pt x="1903003" y="1853278"/>
                  <a:pt x="1906150" y="1765087"/>
                  <a:pt x="1696864" y="1789496"/>
                </a:cubicBezTo>
                <a:cubicBezTo>
                  <a:pt x="1487578" y="1813905"/>
                  <a:pt x="1242041" y="1721467"/>
                  <a:pt x="1122120" y="1789496"/>
                </a:cubicBezTo>
                <a:cubicBezTo>
                  <a:pt x="1002199" y="1857525"/>
                  <a:pt x="737147" y="1787598"/>
                  <a:pt x="574744" y="1789496"/>
                </a:cubicBezTo>
                <a:cubicBezTo>
                  <a:pt x="412341" y="1791394"/>
                  <a:pt x="202347" y="1739155"/>
                  <a:pt x="0" y="1789496"/>
                </a:cubicBezTo>
                <a:cubicBezTo>
                  <a:pt x="-52400" y="1550609"/>
                  <a:pt x="43620" y="1352273"/>
                  <a:pt x="0" y="1228787"/>
                </a:cubicBezTo>
                <a:cubicBezTo>
                  <a:pt x="-43620" y="1105301"/>
                  <a:pt x="1391" y="902927"/>
                  <a:pt x="0" y="650184"/>
                </a:cubicBezTo>
                <a:cubicBezTo>
                  <a:pt x="-1391" y="397441"/>
                  <a:pt x="63955" y="284698"/>
                  <a:pt x="0" y="0"/>
                </a:cubicBezTo>
                <a:close/>
              </a:path>
            </a:pathLst>
          </a:custGeom>
          <a:ln>
            <a:solidFill>
              <a:schemeClr val="tx1"/>
            </a:solidFill>
            <a:extLst>
              <a:ext uri="{C807C97D-BFC1-408E-A445-0C87EB9F89A2}">
                <ask:lineSketchStyleProps xmlns:ask="http://schemas.microsoft.com/office/drawing/2018/sketchyshapes" sd="3208959620">
                  <a:prstGeom prst="rect">
                    <a:avLst/>
                  </a:prstGeom>
                  <ask:type>
                    <ask:lineSketchScribble/>
                  </ask:type>
                </ask:lineSketchStyleProps>
              </a:ext>
            </a:extLst>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81C4BD7-F0FF-4986-B1D1-0E149EA47829}"/>
              </a:ext>
            </a:extLst>
          </p:cNvPr>
          <p:cNvPicPr>
            <a:picLocks noChangeAspect="1"/>
          </p:cNvPicPr>
          <p:nvPr/>
        </p:nvPicPr>
        <p:blipFill>
          <a:blip r:embed="rId3"/>
          <a:stretch>
            <a:fillRect/>
          </a:stretch>
        </p:blipFill>
        <p:spPr>
          <a:xfrm>
            <a:off x="1213156" y="2240086"/>
            <a:ext cx="9765688" cy="2870227"/>
          </a:xfrm>
          <a:prstGeom prst="rect">
            <a:avLst/>
          </a:prstGeom>
        </p:spPr>
      </p:pic>
    </p:spTree>
    <p:extLst>
      <p:ext uri="{BB962C8B-B14F-4D97-AF65-F5344CB8AC3E}">
        <p14:creationId xmlns:p14="http://schemas.microsoft.com/office/powerpoint/2010/main" val="238984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 Buttons</a:t>
            </a:r>
          </a:p>
        </p:txBody>
      </p:sp>
      <p:sp>
        <p:nvSpPr>
          <p:cNvPr id="3" name="Content Placeholder 2"/>
          <p:cNvSpPr>
            <a:spLocks noGrp="1"/>
          </p:cNvSpPr>
          <p:nvPr>
            <p:ph idx="1"/>
          </p:nvPr>
        </p:nvSpPr>
        <p:spPr>
          <a:xfrm>
            <a:off x="1015471" y="5123685"/>
            <a:ext cx="11176529" cy="987972"/>
          </a:xfrm>
        </p:spPr>
        <p:txBody>
          <a:bodyPr>
            <a:normAutofit/>
          </a:bodyPr>
          <a:lstStyle/>
          <a:p>
            <a:pPr marL="0" indent="0">
              <a:lnSpc>
                <a:spcPct val="100000"/>
              </a:lnSpc>
              <a:spcBef>
                <a:spcPts val="0"/>
              </a:spcBef>
              <a:buNone/>
            </a:pPr>
            <a:r>
              <a:rPr lang="en-US" dirty="0"/>
              <a:t>Often, we want to display radio buttons or checkbox groups together</a:t>
            </a:r>
          </a:p>
          <a:p>
            <a:pPr marL="0" indent="0">
              <a:lnSpc>
                <a:spcPct val="100000"/>
              </a:lnSpc>
              <a:spcBef>
                <a:spcPts val="0"/>
              </a:spcBef>
              <a:buNone/>
            </a:pPr>
            <a:r>
              <a:rPr lang="en-US" dirty="0"/>
              <a:t>We can do this with the </a:t>
            </a:r>
            <a:r>
              <a:rPr lang="en-US" dirty="0">
                <a:solidFill>
                  <a:srgbClr val="FF0000"/>
                </a:solidFill>
              </a:rPr>
              <a:t>fieldset</a:t>
            </a:r>
            <a:r>
              <a:rPr lang="en-US" dirty="0"/>
              <a:t> element</a:t>
            </a:r>
          </a:p>
        </p:txBody>
      </p:sp>
      <p:pic>
        <p:nvPicPr>
          <p:cNvPr id="9" name="Picture 8">
            <a:extLst>
              <a:ext uri="{FF2B5EF4-FFF2-40B4-BE49-F238E27FC236}">
                <a16:creationId xmlns:a16="http://schemas.microsoft.com/office/drawing/2014/main" id="{3AB8C43E-9CB9-45F3-A821-44811BE5F5E7}"/>
              </a:ext>
            </a:extLst>
          </p:cNvPr>
          <p:cNvPicPr>
            <a:picLocks noChangeAspect="1"/>
          </p:cNvPicPr>
          <p:nvPr/>
        </p:nvPicPr>
        <p:blipFill>
          <a:blip r:embed="rId2"/>
          <a:stretch>
            <a:fillRect/>
          </a:stretch>
        </p:blipFill>
        <p:spPr>
          <a:xfrm>
            <a:off x="7402501" y="123386"/>
            <a:ext cx="2736877" cy="1789496"/>
          </a:xfrm>
          <a:custGeom>
            <a:avLst/>
            <a:gdLst>
              <a:gd name="connsiteX0" fmla="*/ 0 w 2736877"/>
              <a:gd name="connsiteY0" fmla="*/ 0 h 1789496"/>
              <a:gd name="connsiteX1" fmla="*/ 574744 w 2736877"/>
              <a:gd name="connsiteY1" fmla="*/ 0 h 1789496"/>
              <a:gd name="connsiteX2" fmla="*/ 1040013 w 2736877"/>
              <a:gd name="connsiteY2" fmla="*/ 0 h 1789496"/>
              <a:gd name="connsiteX3" fmla="*/ 1587389 w 2736877"/>
              <a:gd name="connsiteY3" fmla="*/ 0 h 1789496"/>
              <a:gd name="connsiteX4" fmla="*/ 2134764 w 2736877"/>
              <a:gd name="connsiteY4" fmla="*/ 0 h 1789496"/>
              <a:gd name="connsiteX5" fmla="*/ 2736877 w 2736877"/>
              <a:gd name="connsiteY5" fmla="*/ 0 h 1789496"/>
              <a:gd name="connsiteX6" fmla="*/ 2736877 w 2736877"/>
              <a:gd name="connsiteY6" fmla="*/ 632289 h 1789496"/>
              <a:gd name="connsiteX7" fmla="*/ 2736877 w 2736877"/>
              <a:gd name="connsiteY7" fmla="*/ 1246682 h 1789496"/>
              <a:gd name="connsiteX8" fmla="*/ 2736877 w 2736877"/>
              <a:gd name="connsiteY8" fmla="*/ 1789496 h 1789496"/>
              <a:gd name="connsiteX9" fmla="*/ 2271608 w 2736877"/>
              <a:gd name="connsiteY9" fmla="*/ 1789496 h 1789496"/>
              <a:gd name="connsiteX10" fmla="*/ 1806339 w 2736877"/>
              <a:gd name="connsiteY10" fmla="*/ 1789496 h 1789496"/>
              <a:gd name="connsiteX11" fmla="*/ 1231595 w 2736877"/>
              <a:gd name="connsiteY11" fmla="*/ 1789496 h 1789496"/>
              <a:gd name="connsiteX12" fmla="*/ 629482 w 2736877"/>
              <a:gd name="connsiteY12" fmla="*/ 1789496 h 1789496"/>
              <a:gd name="connsiteX13" fmla="*/ 0 w 2736877"/>
              <a:gd name="connsiteY13" fmla="*/ 1789496 h 1789496"/>
              <a:gd name="connsiteX14" fmla="*/ 0 w 2736877"/>
              <a:gd name="connsiteY14" fmla="*/ 1175102 h 1789496"/>
              <a:gd name="connsiteX15" fmla="*/ 0 w 2736877"/>
              <a:gd name="connsiteY15" fmla="*/ 614394 h 1789496"/>
              <a:gd name="connsiteX16" fmla="*/ 0 w 2736877"/>
              <a:gd name="connsiteY16" fmla="*/ 0 h 178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6877" h="1789496" fill="none" extrusionOk="0">
                <a:moveTo>
                  <a:pt x="0" y="0"/>
                </a:moveTo>
                <a:cubicBezTo>
                  <a:pt x="127256" y="-6424"/>
                  <a:pt x="442595" y="65759"/>
                  <a:pt x="574744" y="0"/>
                </a:cubicBezTo>
                <a:cubicBezTo>
                  <a:pt x="706893" y="-65759"/>
                  <a:pt x="810432" y="31647"/>
                  <a:pt x="1040013" y="0"/>
                </a:cubicBezTo>
                <a:cubicBezTo>
                  <a:pt x="1269594" y="-31647"/>
                  <a:pt x="1449164" y="21204"/>
                  <a:pt x="1587389" y="0"/>
                </a:cubicBezTo>
                <a:cubicBezTo>
                  <a:pt x="1725614" y="-21204"/>
                  <a:pt x="1891455" y="32430"/>
                  <a:pt x="2134764" y="0"/>
                </a:cubicBezTo>
                <a:cubicBezTo>
                  <a:pt x="2378074" y="-32430"/>
                  <a:pt x="2486126" y="19069"/>
                  <a:pt x="2736877" y="0"/>
                </a:cubicBezTo>
                <a:cubicBezTo>
                  <a:pt x="2757284" y="178063"/>
                  <a:pt x="2690671" y="388333"/>
                  <a:pt x="2736877" y="632289"/>
                </a:cubicBezTo>
                <a:cubicBezTo>
                  <a:pt x="2783083" y="876245"/>
                  <a:pt x="2669343" y="1041587"/>
                  <a:pt x="2736877" y="1246682"/>
                </a:cubicBezTo>
                <a:cubicBezTo>
                  <a:pt x="2804411" y="1451777"/>
                  <a:pt x="2728642" y="1644037"/>
                  <a:pt x="2736877" y="1789496"/>
                </a:cubicBezTo>
                <a:cubicBezTo>
                  <a:pt x="2542462" y="1825461"/>
                  <a:pt x="2368827" y="1782796"/>
                  <a:pt x="2271608" y="1789496"/>
                </a:cubicBezTo>
                <a:cubicBezTo>
                  <a:pt x="2174389" y="1796196"/>
                  <a:pt x="1921515" y="1772667"/>
                  <a:pt x="1806339" y="1789496"/>
                </a:cubicBezTo>
                <a:cubicBezTo>
                  <a:pt x="1691163" y="1806325"/>
                  <a:pt x="1356595" y="1784626"/>
                  <a:pt x="1231595" y="1789496"/>
                </a:cubicBezTo>
                <a:cubicBezTo>
                  <a:pt x="1106595" y="1794366"/>
                  <a:pt x="895335" y="1732011"/>
                  <a:pt x="629482" y="1789496"/>
                </a:cubicBezTo>
                <a:cubicBezTo>
                  <a:pt x="363629" y="1846981"/>
                  <a:pt x="157418" y="1752851"/>
                  <a:pt x="0" y="1789496"/>
                </a:cubicBezTo>
                <a:cubicBezTo>
                  <a:pt x="-32608" y="1662277"/>
                  <a:pt x="48925" y="1299266"/>
                  <a:pt x="0" y="1175102"/>
                </a:cubicBezTo>
                <a:cubicBezTo>
                  <a:pt x="-48925" y="1050938"/>
                  <a:pt x="64747" y="792772"/>
                  <a:pt x="0" y="614394"/>
                </a:cubicBezTo>
                <a:cubicBezTo>
                  <a:pt x="-64747" y="436016"/>
                  <a:pt x="59081" y="168143"/>
                  <a:pt x="0" y="0"/>
                </a:cubicBezTo>
                <a:close/>
              </a:path>
              <a:path w="2736877" h="1789496" stroke="0" extrusionOk="0">
                <a:moveTo>
                  <a:pt x="0" y="0"/>
                </a:moveTo>
                <a:cubicBezTo>
                  <a:pt x="201083" y="-45512"/>
                  <a:pt x="317858" y="45801"/>
                  <a:pt x="492638" y="0"/>
                </a:cubicBezTo>
                <a:cubicBezTo>
                  <a:pt x="667418" y="-45801"/>
                  <a:pt x="870911" y="55644"/>
                  <a:pt x="1040013" y="0"/>
                </a:cubicBezTo>
                <a:cubicBezTo>
                  <a:pt x="1209115" y="-55644"/>
                  <a:pt x="1376867" y="3621"/>
                  <a:pt x="1642126" y="0"/>
                </a:cubicBezTo>
                <a:cubicBezTo>
                  <a:pt x="1907385" y="-3621"/>
                  <a:pt x="2004061" y="30040"/>
                  <a:pt x="2244239" y="0"/>
                </a:cubicBezTo>
                <a:cubicBezTo>
                  <a:pt x="2484417" y="-30040"/>
                  <a:pt x="2605808" y="6487"/>
                  <a:pt x="2736877" y="0"/>
                </a:cubicBezTo>
                <a:cubicBezTo>
                  <a:pt x="2754895" y="303518"/>
                  <a:pt x="2734166" y="479168"/>
                  <a:pt x="2736877" y="632289"/>
                </a:cubicBezTo>
                <a:cubicBezTo>
                  <a:pt x="2739588" y="785410"/>
                  <a:pt x="2713230" y="940119"/>
                  <a:pt x="2736877" y="1228787"/>
                </a:cubicBezTo>
                <a:cubicBezTo>
                  <a:pt x="2760524" y="1517455"/>
                  <a:pt x="2721260" y="1580021"/>
                  <a:pt x="2736877" y="1789496"/>
                </a:cubicBezTo>
                <a:cubicBezTo>
                  <a:pt x="2590313" y="1825048"/>
                  <a:pt x="2421263" y="1725714"/>
                  <a:pt x="2162133" y="1789496"/>
                </a:cubicBezTo>
                <a:cubicBezTo>
                  <a:pt x="1903003" y="1853278"/>
                  <a:pt x="1906150" y="1765087"/>
                  <a:pt x="1696864" y="1789496"/>
                </a:cubicBezTo>
                <a:cubicBezTo>
                  <a:pt x="1487578" y="1813905"/>
                  <a:pt x="1242041" y="1721467"/>
                  <a:pt x="1122120" y="1789496"/>
                </a:cubicBezTo>
                <a:cubicBezTo>
                  <a:pt x="1002199" y="1857525"/>
                  <a:pt x="737147" y="1787598"/>
                  <a:pt x="574744" y="1789496"/>
                </a:cubicBezTo>
                <a:cubicBezTo>
                  <a:pt x="412341" y="1791394"/>
                  <a:pt x="202347" y="1739155"/>
                  <a:pt x="0" y="1789496"/>
                </a:cubicBezTo>
                <a:cubicBezTo>
                  <a:pt x="-52400" y="1550609"/>
                  <a:pt x="43620" y="1352273"/>
                  <a:pt x="0" y="1228787"/>
                </a:cubicBezTo>
                <a:cubicBezTo>
                  <a:pt x="-43620" y="1105301"/>
                  <a:pt x="1391" y="902927"/>
                  <a:pt x="0" y="650184"/>
                </a:cubicBezTo>
                <a:cubicBezTo>
                  <a:pt x="-1391" y="397441"/>
                  <a:pt x="63955" y="284698"/>
                  <a:pt x="0" y="0"/>
                </a:cubicBezTo>
                <a:close/>
              </a:path>
            </a:pathLst>
          </a:custGeom>
          <a:ln>
            <a:solidFill>
              <a:schemeClr val="tx1"/>
            </a:solidFill>
            <a:extLst>
              <a:ext uri="{C807C97D-BFC1-408E-A445-0C87EB9F89A2}">
                <ask:lineSketchStyleProps xmlns:ask="http://schemas.microsoft.com/office/drawing/2018/sketchyshapes" sd="3208959620">
                  <a:prstGeom prst="rect">
                    <a:avLst/>
                  </a:prstGeom>
                  <ask:type>
                    <ask:lineSketchScribble/>
                  </ask:type>
                </ask:lineSketchStyleProps>
              </a:ext>
            </a:extLst>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42354446-9E7C-4FD0-9D30-B5C9B1B460BD}"/>
              </a:ext>
            </a:extLst>
          </p:cNvPr>
          <p:cNvPicPr>
            <a:picLocks noChangeAspect="1"/>
          </p:cNvPicPr>
          <p:nvPr/>
        </p:nvPicPr>
        <p:blipFill>
          <a:blip r:embed="rId3"/>
          <a:stretch>
            <a:fillRect/>
          </a:stretch>
        </p:blipFill>
        <p:spPr>
          <a:xfrm>
            <a:off x="1213156" y="2240086"/>
            <a:ext cx="9765688" cy="2870227"/>
          </a:xfrm>
          <a:prstGeom prst="rect">
            <a:avLst/>
          </a:prstGeom>
        </p:spPr>
      </p:pic>
    </p:spTree>
    <p:extLst>
      <p:ext uri="{BB962C8B-B14F-4D97-AF65-F5344CB8AC3E}">
        <p14:creationId xmlns:p14="http://schemas.microsoft.com/office/powerpoint/2010/main" val="342327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and Reset</a:t>
            </a:r>
          </a:p>
        </p:txBody>
      </p:sp>
      <p:sp>
        <p:nvSpPr>
          <p:cNvPr id="3" name="Content Placeholder 2"/>
          <p:cNvSpPr>
            <a:spLocks noGrp="1"/>
          </p:cNvSpPr>
          <p:nvPr>
            <p:ph idx="1"/>
          </p:nvPr>
        </p:nvSpPr>
        <p:spPr>
          <a:xfrm>
            <a:off x="838200" y="1430868"/>
            <a:ext cx="10752667" cy="4023360"/>
          </a:xfrm>
        </p:spPr>
        <p:txBody>
          <a:bodyPr>
            <a:noAutofit/>
          </a:bodyPr>
          <a:lstStyle/>
          <a:p>
            <a:pPr marL="0" indent="0">
              <a:spcAft>
                <a:spcPts val="1200"/>
              </a:spcAft>
              <a:buNone/>
            </a:pPr>
            <a:endParaRPr lang="en-US" sz="2400" dirty="0"/>
          </a:p>
          <a:p>
            <a:pPr marL="0" indent="0">
              <a:spcAft>
                <a:spcPts val="1200"/>
              </a:spcAft>
              <a:buNone/>
            </a:pPr>
            <a:endParaRPr lang="en-US" sz="2400" dirty="0"/>
          </a:p>
          <a:p>
            <a:pPr marL="0" indent="0">
              <a:spcAft>
                <a:spcPts val="1200"/>
              </a:spcAft>
              <a:buNone/>
            </a:pPr>
            <a:r>
              <a:rPr lang="en-US" sz="2400" dirty="0"/>
              <a:t>The submit button allows the user to submit the field for processing.  The location is determined by the attribute action in the &lt;form&gt; tag.</a:t>
            </a:r>
          </a:p>
          <a:p>
            <a:pPr marL="0" indent="0">
              <a:spcAft>
                <a:spcPts val="1200"/>
              </a:spcAft>
              <a:buNone/>
            </a:pPr>
            <a:r>
              <a:rPr lang="en-US" sz="2400" dirty="0"/>
              <a:t>The reset button allows the user to clear out any user input and reset the field to the default values assigned for each field.</a:t>
            </a:r>
          </a:p>
          <a:p>
            <a:pPr marL="0" indent="0">
              <a:spcAft>
                <a:spcPts val="1200"/>
              </a:spcAft>
              <a:buNone/>
            </a:pPr>
            <a:r>
              <a:rPr lang="en-US" sz="2400" dirty="0"/>
              <a:t>Attribute:</a:t>
            </a:r>
          </a:p>
          <a:p>
            <a:pPr marL="457200" lvl="1" indent="0">
              <a:spcAft>
                <a:spcPts val="1200"/>
              </a:spcAft>
              <a:buNone/>
            </a:pPr>
            <a:r>
              <a:rPr lang="en-US" sz="2000" dirty="0"/>
              <a:t>The attribute </a:t>
            </a:r>
            <a:r>
              <a:rPr lang="en-US" sz="2000" dirty="0">
                <a:solidFill>
                  <a:srgbClr val="FF0000"/>
                </a:solidFill>
              </a:rPr>
              <a:t>value </a:t>
            </a:r>
            <a:r>
              <a:rPr lang="en-US" sz="2000" dirty="0"/>
              <a:t>can be utilized to change the text that appears on the button</a:t>
            </a:r>
          </a:p>
        </p:txBody>
      </p:sp>
      <p:pic>
        <p:nvPicPr>
          <p:cNvPr id="7" name="Picture 6">
            <a:extLst>
              <a:ext uri="{FF2B5EF4-FFF2-40B4-BE49-F238E27FC236}">
                <a16:creationId xmlns:a16="http://schemas.microsoft.com/office/drawing/2014/main" id="{C925B149-1817-47CA-B3C5-7C9A5127A758}"/>
              </a:ext>
            </a:extLst>
          </p:cNvPr>
          <p:cNvPicPr>
            <a:picLocks noChangeAspect="1"/>
          </p:cNvPicPr>
          <p:nvPr/>
        </p:nvPicPr>
        <p:blipFill>
          <a:blip r:embed="rId2"/>
          <a:stretch>
            <a:fillRect/>
          </a:stretch>
        </p:blipFill>
        <p:spPr>
          <a:xfrm>
            <a:off x="2012688" y="1963907"/>
            <a:ext cx="8166618" cy="604643"/>
          </a:xfrm>
          <a:prstGeom prst="rect">
            <a:avLst/>
          </a:prstGeom>
        </p:spPr>
      </p:pic>
    </p:spTree>
    <p:extLst>
      <p:ext uri="{BB962C8B-B14F-4D97-AF65-F5344CB8AC3E}">
        <p14:creationId xmlns:p14="http://schemas.microsoft.com/office/powerpoint/2010/main" val="248099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and Reset</a:t>
            </a:r>
          </a:p>
        </p:txBody>
      </p:sp>
      <p:sp>
        <p:nvSpPr>
          <p:cNvPr id="3" name="Content Placeholder 2"/>
          <p:cNvSpPr>
            <a:spLocks noGrp="1"/>
          </p:cNvSpPr>
          <p:nvPr>
            <p:ph idx="1"/>
          </p:nvPr>
        </p:nvSpPr>
        <p:spPr>
          <a:xfrm>
            <a:off x="838200" y="1503892"/>
            <a:ext cx="10515600" cy="4351338"/>
          </a:xfrm>
        </p:spPr>
        <p:txBody>
          <a:bodyPr>
            <a:normAutofit/>
          </a:bodyPr>
          <a:lstStyle/>
          <a:p>
            <a:pPr marL="0" indent="0">
              <a:buNone/>
            </a:pPr>
            <a:r>
              <a:rPr lang="en-US" dirty="0"/>
              <a:t>Example</a:t>
            </a:r>
            <a:r>
              <a:rPr lang="en-US" sz="2400" dirty="0"/>
              <a:t>:</a:t>
            </a:r>
          </a:p>
          <a:p>
            <a:pPr marL="0" indent="0">
              <a:buNone/>
            </a:pPr>
            <a:endParaRPr lang="en-US" sz="2400" dirty="0">
              <a:solidFill>
                <a:srgbClr val="0070C0"/>
              </a:solidFill>
            </a:endParaRPr>
          </a:p>
          <a:p>
            <a:pPr marL="0" indent="0">
              <a:buNone/>
            </a:pPr>
            <a:endParaRPr lang="en-US" sz="2400" dirty="0"/>
          </a:p>
          <a:p>
            <a:pPr marL="0" indent="0">
              <a:buNone/>
            </a:pPr>
            <a:endParaRPr lang="en-US" sz="2400" dirty="0"/>
          </a:p>
          <a:p>
            <a:pPr marL="0" indent="0">
              <a:buNone/>
            </a:pPr>
            <a:endParaRPr lang="en-US" sz="2400" dirty="0"/>
          </a:p>
        </p:txBody>
      </p:sp>
      <p:pic>
        <p:nvPicPr>
          <p:cNvPr id="7" name="Picture 6">
            <a:extLst>
              <a:ext uri="{FF2B5EF4-FFF2-40B4-BE49-F238E27FC236}">
                <a16:creationId xmlns:a16="http://schemas.microsoft.com/office/drawing/2014/main" id="{69C9718E-E828-42E3-8B86-A7CFC9E7D5A4}"/>
              </a:ext>
            </a:extLst>
          </p:cNvPr>
          <p:cNvPicPr>
            <a:picLocks noChangeAspect="1"/>
          </p:cNvPicPr>
          <p:nvPr/>
        </p:nvPicPr>
        <p:blipFill>
          <a:blip r:embed="rId2"/>
          <a:stretch>
            <a:fillRect/>
          </a:stretch>
        </p:blipFill>
        <p:spPr>
          <a:xfrm>
            <a:off x="3971710" y="2703970"/>
            <a:ext cx="4248573" cy="1002022"/>
          </a:xfrm>
          <a:custGeom>
            <a:avLst/>
            <a:gdLst>
              <a:gd name="connsiteX0" fmla="*/ 0 w 4248573"/>
              <a:gd name="connsiteY0" fmla="*/ 0 h 1002022"/>
              <a:gd name="connsiteX1" fmla="*/ 488586 w 4248573"/>
              <a:gd name="connsiteY1" fmla="*/ 0 h 1002022"/>
              <a:gd name="connsiteX2" fmla="*/ 1104629 w 4248573"/>
              <a:gd name="connsiteY2" fmla="*/ 0 h 1002022"/>
              <a:gd name="connsiteX3" fmla="*/ 1720672 w 4248573"/>
              <a:gd name="connsiteY3" fmla="*/ 0 h 1002022"/>
              <a:gd name="connsiteX4" fmla="*/ 2209258 w 4248573"/>
              <a:gd name="connsiteY4" fmla="*/ 0 h 1002022"/>
              <a:gd name="connsiteX5" fmla="*/ 2825301 w 4248573"/>
              <a:gd name="connsiteY5" fmla="*/ 0 h 1002022"/>
              <a:gd name="connsiteX6" fmla="*/ 3228915 w 4248573"/>
              <a:gd name="connsiteY6" fmla="*/ 0 h 1002022"/>
              <a:gd name="connsiteX7" fmla="*/ 3759987 w 4248573"/>
              <a:gd name="connsiteY7" fmla="*/ 0 h 1002022"/>
              <a:gd name="connsiteX8" fmla="*/ 4248573 w 4248573"/>
              <a:gd name="connsiteY8" fmla="*/ 0 h 1002022"/>
              <a:gd name="connsiteX9" fmla="*/ 4248573 w 4248573"/>
              <a:gd name="connsiteY9" fmla="*/ 480971 h 1002022"/>
              <a:gd name="connsiteX10" fmla="*/ 4248573 w 4248573"/>
              <a:gd name="connsiteY10" fmla="*/ 1002022 h 1002022"/>
              <a:gd name="connsiteX11" fmla="*/ 3632530 w 4248573"/>
              <a:gd name="connsiteY11" fmla="*/ 1002022 h 1002022"/>
              <a:gd name="connsiteX12" fmla="*/ 3143944 w 4248573"/>
              <a:gd name="connsiteY12" fmla="*/ 1002022 h 1002022"/>
              <a:gd name="connsiteX13" fmla="*/ 2612872 w 4248573"/>
              <a:gd name="connsiteY13" fmla="*/ 1002022 h 1002022"/>
              <a:gd name="connsiteX14" fmla="*/ 2166772 w 4248573"/>
              <a:gd name="connsiteY14" fmla="*/ 1002022 h 1002022"/>
              <a:gd name="connsiteX15" fmla="*/ 1635701 w 4248573"/>
              <a:gd name="connsiteY15" fmla="*/ 1002022 h 1002022"/>
              <a:gd name="connsiteX16" fmla="*/ 1062143 w 4248573"/>
              <a:gd name="connsiteY16" fmla="*/ 1002022 h 1002022"/>
              <a:gd name="connsiteX17" fmla="*/ 488586 w 4248573"/>
              <a:gd name="connsiteY17" fmla="*/ 1002022 h 1002022"/>
              <a:gd name="connsiteX18" fmla="*/ 0 w 4248573"/>
              <a:gd name="connsiteY18" fmla="*/ 1002022 h 1002022"/>
              <a:gd name="connsiteX19" fmla="*/ 0 w 4248573"/>
              <a:gd name="connsiteY19" fmla="*/ 501011 h 1002022"/>
              <a:gd name="connsiteX20" fmla="*/ 0 w 4248573"/>
              <a:gd name="connsiteY20" fmla="*/ 0 h 10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48573" h="1002022" fill="none" extrusionOk="0">
                <a:moveTo>
                  <a:pt x="0" y="0"/>
                </a:moveTo>
                <a:cubicBezTo>
                  <a:pt x="179091" y="-24114"/>
                  <a:pt x="304880" y="47666"/>
                  <a:pt x="488586" y="0"/>
                </a:cubicBezTo>
                <a:cubicBezTo>
                  <a:pt x="672292" y="-47666"/>
                  <a:pt x="948527" y="67675"/>
                  <a:pt x="1104629" y="0"/>
                </a:cubicBezTo>
                <a:cubicBezTo>
                  <a:pt x="1260731" y="-67675"/>
                  <a:pt x="1445110" y="61737"/>
                  <a:pt x="1720672" y="0"/>
                </a:cubicBezTo>
                <a:cubicBezTo>
                  <a:pt x="1996234" y="-61737"/>
                  <a:pt x="1975237" y="22050"/>
                  <a:pt x="2209258" y="0"/>
                </a:cubicBezTo>
                <a:cubicBezTo>
                  <a:pt x="2443279" y="-22050"/>
                  <a:pt x="2690070" y="10956"/>
                  <a:pt x="2825301" y="0"/>
                </a:cubicBezTo>
                <a:cubicBezTo>
                  <a:pt x="2960532" y="-10956"/>
                  <a:pt x="3064444" y="12034"/>
                  <a:pt x="3228915" y="0"/>
                </a:cubicBezTo>
                <a:cubicBezTo>
                  <a:pt x="3393386" y="-12034"/>
                  <a:pt x="3632804" y="20662"/>
                  <a:pt x="3759987" y="0"/>
                </a:cubicBezTo>
                <a:cubicBezTo>
                  <a:pt x="3887170" y="-20662"/>
                  <a:pt x="4067155" y="56136"/>
                  <a:pt x="4248573" y="0"/>
                </a:cubicBezTo>
                <a:cubicBezTo>
                  <a:pt x="4301311" y="156100"/>
                  <a:pt x="4219901" y="309550"/>
                  <a:pt x="4248573" y="480971"/>
                </a:cubicBezTo>
                <a:cubicBezTo>
                  <a:pt x="4277245" y="652392"/>
                  <a:pt x="4196760" y="787221"/>
                  <a:pt x="4248573" y="1002022"/>
                </a:cubicBezTo>
                <a:cubicBezTo>
                  <a:pt x="4050792" y="1010341"/>
                  <a:pt x="3801583" y="979934"/>
                  <a:pt x="3632530" y="1002022"/>
                </a:cubicBezTo>
                <a:cubicBezTo>
                  <a:pt x="3463477" y="1024110"/>
                  <a:pt x="3242880" y="975961"/>
                  <a:pt x="3143944" y="1002022"/>
                </a:cubicBezTo>
                <a:cubicBezTo>
                  <a:pt x="3045008" y="1028083"/>
                  <a:pt x="2802847" y="996520"/>
                  <a:pt x="2612872" y="1002022"/>
                </a:cubicBezTo>
                <a:cubicBezTo>
                  <a:pt x="2422897" y="1007524"/>
                  <a:pt x="2345883" y="958745"/>
                  <a:pt x="2166772" y="1002022"/>
                </a:cubicBezTo>
                <a:cubicBezTo>
                  <a:pt x="1987661" y="1045299"/>
                  <a:pt x="1773788" y="1000821"/>
                  <a:pt x="1635701" y="1002022"/>
                </a:cubicBezTo>
                <a:cubicBezTo>
                  <a:pt x="1497614" y="1003223"/>
                  <a:pt x="1307228" y="994488"/>
                  <a:pt x="1062143" y="1002022"/>
                </a:cubicBezTo>
                <a:cubicBezTo>
                  <a:pt x="817058" y="1009556"/>
                  <a:pt x="667611" y="982001"/>
                  <a:pt x="488586" y="1002022"/>
                </a:cubicBezTo>
                <a:cubicBezTo>
                  <a:pt x="309561" y="1022043"/>
                  <a:pt x="98201" y="995494"/>
                  <a:pt x="0" y="1002022"/>
                </a:cubicBezTo>
                <a:cubicBezTo>
                  <a:pt x="-14621" y="782520"/>
                  <a:pt x="27428" y="729510"/>
                  <a:pt x="0" y="501011"/>
                </a:cubicBezTo>
                <a:cubicBezTo>
                  <a:pt x="-27428" y="272512"/>
                  <a:pt x="1492" y="119182"/>
                  <a:pt x="0" y="0"/>
                </a:cubicBezTo>
                <a:close/>
              </a:path>
              <a:path w="4248573" h="1002022" stroke="0" extrusionOk="0">
                <a:moveTo>
                  <a:pt x="0" y="0"/>
                </a:moveTo>
                <a:cubicBezTo>
                  <a:pt x="212979" y="-41880"/>
                  <a:pt x="315567" y="47092"/>
                  <a:pt x="446100" y="0"/>
                </a:cubicBezTo>
                <a:cubicBezTo>
                  <a:pt x="576633" y="-47092"/>
                  <a:pt x="803544" y="54845"/>
                  <a:pt x="934686" y="0"/>
                </a:cubicBezTo>
                <a:cubicBezTo>
                  <a:pt x="1065828" y="-54845"/>
                  <a:pt x="1238518" y="40965"/>
                  <a:pt x="1423272" y="0"/>
                </a:cubicBezTo>
                <a:cubicBezTo>
                  <a:pt x="1608026" y="-40965"/>
                  <a:pt x="1794442" y="10740"/>
                  <a:pt x="1954344" y="0"/>
                </a:cubicBezTo>
                <a:cubicBezTo>
                  <a:pt x="2114246" y="-10740"/>
                  <a:pt x="2378208" y="51325"/>
                  <a:pt x="2485415" y="0"/>
                </a:cubicBezTo>
                <a:cubicBezTo>
                  <a:pt x="2592622" y="-51325"/>
                  <a:pt x="2804448" y="42664"/>
                  <a:pt x="2889030" y="0"/>
                </a:cubicBezTo>
                <a:cubicBezTo>
                  <a:pt x="2973613" y="-42664"/>
                  <a:pt x="3221782" y="7672"/>
                  <a:pt x="3420101" y="0"/>
                </a:cubicBezTo>
                <a:cubicBezTo>
                  <a:pt x="3618420" y="-7672"/>
                  <a:pt x="3915718" y="64167"/>
                  <a:pt x="4248573" y="0"/>
                </a:cubicBezTo>
                <a:cubicBezTo>
                  <a:pt x="4267773" y="97070"/>
                  <a:pt x="4211589" y="315793"/>
                  <a:pt x="4248573" y="480971"/>
                </a:cubicBezTo>
                <a:cubicBezTo>
                  <a:pt x="4285557" y="646149"/>
                  <a:pt x="4192328" y="831389"/>
                  <a:pt x="4248573" y="1002022"/>
                </a:cubicBezTo>
                <a:cubicBezTo>
                  <a:pt x="4149795" y="1028836"/>
                  <a:pt x="3867113" y="960688"/>
                  <a:pt x="3759987" y="1002022"/>
                </a:cubicBezTo>
                <a:cubicBezTo>
                  <a:pt x="3652861" y="1043356"/>
                  <a:pt x="3453413" y="945954"/>
                  <a:pt x="3186430" y="1002022"/>
                </a:cubicBezTo>
                <a:cubicBezTo>
                  <a:pt x="2919447" y="1058090"/>
                  <a:pt x="2893642" y="994803"/>
                  <a:pt x="2655358" y="1002022"/>
                </a:cubicBezTo>
                <a:cubicBezTo>
                  <a:pt x="2417074" y="1009241"/>
                  <a:pt x="2401881" y="983085"/>
                  <a:pt x="2166772" y="1002022"/>
                </a:cubicBezTo>
                <a:cubicBezTo>
                  <a:pt x="1931663" y="1020959"/>
                  <a:pt x="1904080" y="958572"/>
                  <a:pt x="1763158" y="1002022"/>
                </a:cubicBezTo>
                <a:cubicBezTo>
                  <a:pt x="1622236" y="1045472"/>
                  <a:pt x="1270839" y="932738"/>
                  <a:pt x="1147115" y="1002022"/>
                </a:cubicBezTo>
                <a:cubicBezTo>
                  <a:pt x="1023391" y="1071306"/>
                  <a:pt x="899148" y="985131"/>
                  <a:pt x="743500" y="1002022"/>
                </a:cubicBezTo>
                <a:cubicBezTo>
                  <a:pt x="587853" y="1018913"/>
                  <a:pt x="310995" y="994356"/>
                  <a:pt x="0" y="1002022"/>
                </a:cubicBezTo>
                <a:cubicBezTo>
                  <a:pt x="-30151" y="876802"/>
                  <a:pt x="54192" y="690874"/>
                  <a:pt x="0" y="480971"/>
                </a:cubicBezTo>
                <a:cubicBezTo>
                  <a:pt x="-54192" y="271068"/>
                  <a:pt x="17198" y="208421"/>
                  <a:pt x="0" y="0"/>
                </a:cubicBezTo>
                <a:close/>
              </a:path>
            </a:pathLst>
          </a:custGeom>
          <a:ln>
            <a:solidFill>
              <a:schemeClr val="tx1"/>
            </a:solidFill>
            <a:extLst>
              <a:ext uri="{C807C97D-BFC1-408E-A445-0C87EB9F89A2}">
                <ask:lineSketchStyleProps xmlns:ask="http://schemas.microsoft.com/office/drawing/2018/sketchyshapes" sd="3384601089">
                  <a:prstGeom prst="rect">
                    <a:avLst/>
                  </a:prstGeom>
                  <ask:type>
                    <ask:lineSketchScribble/>
                  </ask:type>
                </ask:lineSketchStyleProps>
              </a:ext>
            </a:extLst>
          </a:ln>
        </p:spPr>
      </p:pic>
      <p:pic>
        <p:nvPicPr>
          <p:cNvPr id="11" name="Picture 10">
            <a:extLst>
              <a:ext uri="{FF2B5EF4-FFF2-40B4-BE49-F238E27FC236}">
                <a16:creationId xmlns:a16="http://schemas.microsoft.com/office/drawing/2014/main" id="{CE6DA896-D713-4D80-BF18-0CB9F99CD0FA}"/>
              </a:ext>
            </a:extLst>
          </p:cNvPr>
          <p:cNvPicPr>
            <a:picLocks noChangeAspect="1"/>
          </p:cNvPicPr>
          <p:nvPr/>
        </p:nvPicPr>
        <p:blipFill>
          <a:blip r:embed="rId3"/>
          <a:stretch>
            <a:fillRect/>
          </a:stretch>
        </p:blipFill>
        <p:spPr>
          <a:xfrm>
            <a:off x="3288735" y="4902267"/>
            <a:ext cx="5614529" cy="883184"/>
          </a:xfrm>
          <a:custGeom>
            <a:avLst/>
            <a:gdLst>
              <a:gd name="connsiteX0" fmla="*/ 0 w 5614529"/>
              <a:gd name="connsiteY0" fmla="*/ 0 h 883184"/>
              <a:gd name="connsiteX1" fmla="*/ 449162 w 5614529"/>
              <a:gd name="connsiteY1" fmla="*/ 0 h 883184"/>
              <a:gd name="connsiteX2" fmla="*/ 1066761 w 5614529"/>
              <a:gd name="connsiteY2" fmla="*/ 0 h 883184"/>
              <a:gd name="connsiteX3" fmla="*/ 1515923 w 5614529"/>
              <a:gd name="connsiteY3" fmla="*/ 0 h 883184"/>
              <a:gd name="connsiteX4" fmla="*/ 1908940 w 5614529"/>
              <a:gd name="connsiteY4" fmla="*/ 0 h 883184"/>
              <a:gd name="connsiteX5" fmla="*/ 2470393 w 5614529"/>
              <a:gd name="connsiteY5" fmla="*/ 0 h 883184"/>
              <a:gd name="connsiteX6" fmla="*/ 2919555 w 5614529"/>
              <a:gd name="connsiteY6" fmla="*/ 0 h 883184"/>
              <a:gd name="connsiteX7" fmla="*/ 3424863 w 5614529"/>
              <a:gd name="connsiteY7" fmla="*/ 0 h 883184"/>
              <a:gd name="connsiteX8" fmla="*/ 3986316 w 5614529"/>
              <a:gd name="connsiteY8" fmla="*/ 0 h 883184"/>
              <a:gd name="connsiteX9" fmla="*/ 4379333 w 5614529"/>
              <a:gd name="connsiteY9" fmla="*/ 0 h 883184"/>
              <a:gd name="connsiteX10" fmla="*/ 5053076 w 5614529"/>
              <a:gd name="connsiteY10" fmla="*/ 0 h 883184"/>
              <a:gd name="connsiteX11" fmla="*/ 5614529 w 5614529"/>
              <a:gd name="connsiteY11" fmla="*/ 0 h 883184"/>
              <a:gd name="connsiteX12" fmla="*/ 5614529 w 5614529"/>
              <a:gd name="connsiteY12" fmla="*/ 415096 h 883184"/>
              <a:gd name="connsiteX13" fmla="*/ 5614529 w 5614529"/>
              <a:gd name="connsiteY13" fmla="*/ 883184 h 883184"/>
              <a:gd name="connsiteX14" fmla="*/ 4940786 w 5614529"/>
              <a:gd name="connsiteY14" fmla="*/ 883184 h 883184"/>
              <a:gd name="connsiteX15" fmla="*/ 4435478 w 5614529"/>
              <a:gd name="connsiteY15" fmla="*/ 883184 h 883184"/>
              <a:gd name="connsiteX16" fmla="*/ 3761734 w 5614529"/>
              <a:gd name="connsiteY16" fmla="*/ 883184 h 883184"/>
              <a:gd name="connsiteX17" fmla="*/ 3144136 w 5614529"/>
              <a:gd name="connsiteY17" fmla="*/ 883184 h 883184"/>
              <a:gd name="connsiteX18" fmla="*/ 2638829 w 5614529"/>
              <a:gd name="connsiteY18" fmla="*/ 883184 h 883184"/>
              <a:gd name="connsiteX19" fmla="*/ 2189666 w 5614529"/>
              <a:gd name="connsiteY19" fmla="*/ 883184 h 883184"/>
              <a:gd name="connsiteX20" fmla="*/ 1628213 w 5614529"/>
              <a:gd name="connsiteY20" fmla="*/ 883184 h 883184"/>
              <a:gd name="connsiteX21" fmla="*/ 1010615 w 5614529"/>
              <a:gd name="connsiteY21" fmla="*/ 883184 h 883184"/>
              <a:gd name="connsiteX22" fmla="*/ 561453 w 5614529"/>
              <a:gd name="connsiteY22" fmla="*/ 883184 h 883184"/>
              <a:gd name="connsiteX23" fmla="*/ 0 w 5614529"/>
              <a:gd name="connsiteY23" fmla="*/ 883184 h 883184"/>
              <a:gd name="connsiteX24" fmla="*/ 0 w 5614529"/>
              <a:gd name="connsiteY24" fmla="*/ 468088 h 883184"/>
              <a:gd name="connsiteX25" fmla="*/ 0 w 5614529"/>
              <a:gd name="connsiteY25" fmla="*/ 0 h 88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14529" h="883184" fill="none" extrusionOk="0">
                <a:moveTo>
                  <a:pt x="0" y="0"/>
                </a:moveTo>
                <a:cubicBezTo>
                  <a:pt x="195906" y="-39766"/>
                  <a:pt x="308308" y="10051"/>
                  <a:pt x="449162" y="0"/>
                </a:cubicBezTo>
                <a:cubicBezTo>
                  <a:pt x="590016" y="-10051"/>
                  <a:pt x="853638" y="54538"/>
                  <a:pt x="1066761" y="0"/>
                </a:cubicBezTo>
                <a:cubicBezTo>
                  <a:pt x="1279884" y="-54538"/>
                  <a:pt x="1293080" y="24927"/>
                  <a:pt x="1515923" y="0"/>
                </a:cubicBezTo>
                <a:cubicBezTo>
                  <a:pt x="1738766" y="-24927"/>
                  <a:pt x="1719938" y="27091"/>
                  <a:pt x="1908940" y="0"/>
                </a:cubicBezTo>
                <a:cubicBezTo>
                  <a:pt x="2097942" y="-27091"/>
                  <a:pt x="2252102" y="31978"/>
                  <a:pt x="2470393" y="0"/>
                </a:cubicBezTo>
                <a:cubicBezTo>
                  <a:pt x="2688684" y="-31978"/>
                  <a:pt x="2819855" y="43683"/>
                  <a:pt x="2919555" y="0"/>
                </a:cubicBezTo>
                <a:cubicBezTo>
                  <a:pt x="3019255" y="-43683"/>
                  <a:pt x="3177100" y="38646"/>
                  <a:pt x="3424863" y="0"/>
                </a:cubicBezTo>
                <a:cubicBezTo>
                  <a:pt x="3672626" y="-38646"/>
                  <a:pt x="3765515" y="30815"/>
                  <a:pt x="3986316" y="0"/>
                </a:cubicBezTo>
                <a:cubicBezTo>
                  <a:pt x="4207117" y="-30815"/>
                  <a:pt x="4257286" y="25719"/>
                  <a:pt x="4379333" y="0"/>
                </a:cubicBezTo>
                <a:cubicBezTo>
                  <a:pt x="4501380" y="-25719"/>
                  <a:pt x="4730270" y="9746"/>
                  <a:pt x="5053076" y="0"/>
                </a:cubicBezTo>
                <a:cubicBezTo>
                  <a:pt x="5375882" y="-9746"/>
                  <a:pt x="5354804" y="23234"/>
                  <a:pt x="5614529" y="0"/>
                </a:cubicBezTo>
                <a:cubicBezTo>
                  <a:pt x="5629595" y="155457"/>
                  <a:pt x="5573865" y="287621"/>
                  <a:pt x="5614529" y="415096"/>
                </a:cubicBezTo>
                <a:cubicBezTo>
                  <a:pt x="5655193" y="542571"/>
                  <a:pt x="5573502" y="745732"/>
                  <a:pt x="5614529" y="883184"/>
                </a:cubicBezTo>
                <a:cubicBezTo>
                  <a:pt x="5280251" y="914610"/>
                  <a:pt x="5184392" y="814829"/>
                  <a:pt x="4940786" y="883184"/>
                </a:cubicBezTo>
                <a:cubicBezTo>
                  <a:pt x="4697180" y="951539"/>
                  <a:pt x="4652019" y="833589"/>
                  <a:pt x="4435478" y="883184"/>
                </a:cubicBezTo>
                <a:cubicBezTo>
                  <a:pt x="4218937" y="932779"/>
                  <a:pt x="3983827" y="882460"/>
                  <a:pt x="3761734" y="883184"/>
                </a:cubicBezTo>
                <a:cubicBezTo>
                  <a:pt x="3539641" y="883908"/>
                  <a:pt x="3429084" y="853692"/>
                  <a:pt x="3144136" y="883184"/>
                </a:cubicBezTo>
                <a:cubicBezTo>
                  <a:pt x="2859188" y="912676"/>
                  <a:pt x="2744056" y="853546"/>
                  <a:pt x="2638829" y="883184"/>
                </a:cubicBezTo>
                <a:cubicBezTo>
                  <a:pt x="2533602" y="912822"/>
                  <a:pt x="2323979" y="840248"/>
                  <a:pt x="2189666" y="883184"/>
                </a:cubicBezTo>
                <a:cubicBezTo>
                  <a:pt x="2055353" y="926120"/>
                  <a:pt x="1765753" y="841620"/>
                  <a:pt x="1628213" y="883184"/>
                </a:cubicBezTo>
                <a:cubicBezTo>
                  <a:pt x="1490673" y="924748"/>
                  <a:pt x="1195988" y="835088"/>
                  <a:pt x="1010615" y="883184"/>
                </a:cubicBezTo>
                <a:cubicBezTo>
                  <a:pt x="825242" y="931280"/>
                  <a:pt x="674852" y="836602"/>
                  <a:pt x="561453" y="883184"/>
                </a:cubicBezTo>
                <a:cubicBezTo>
                  <a:pt x="448054" y="929766"/>
                  <a:pt x="149648" y="869806"/>
                  <a:pt x="0" y="883184"/>
                </a:cubicBezTo>
                <a:cubicBezTo>
                  <a:pt x="-49731" y="774508"/>
                  <a:pt x="22952" y="637256"/>
                  <a:pt x="0" y="468088"/>
                </a:cubicBezTo>
                <a:cubicBezTo>
                  <a:pt x="-22952" y="298920"/>
                  <a:pt x="32346" y="94053"/>
                  <a:pt x="0" y="0"/>
                </a:cubicBezTo>
                <a:close/>
              </a:path>
              <a:path w="5614529" h="883184" stroke="0" extrusionOk="0">
                <a:moveTo>
                  <a:pt x="0" y="0"/>
                </a:moveTo>
                <a:cubicBezTo>
                  <a:pt x="257360" y="-21795"/>
                  <a:pt x="362127" y="37459"/>
                  <a:pt x="617598" y="0"/>
                </a:cubicBezTo>
                <a:cubicBezTo>
                  <a:pt x="873069" y="-37459"/>
                  <a:pt x="960250" y="17868"/>
                  <a:pt x="1066761" y="0"/>
                </a:cubicBezTo>
                <a:cubicBezTo>
                  <a:pt x="1173272" y="-17868"/>
                  <a:pt x="1313018" y="46692"/>
                  <a:pt x="1459778" y="0"/>
                </a:cubicBezTo>
                <a:cubicBezTo>
                  <a:pt x="1606538" y="-46692"/>
                  <a:pt x="1811809" y="20596"/>
                  <a:pt x="2077376" y="0"/>
                </a:cubicBezTo>
                <a:cubicBezTo>
                  <a:pt x="2342943" y="-20596"/>
                  <a:pt x="2373699" y="34944"/>
                  <a:pt x="2470393" y="0"/>
                </a:cubicBezTo>
                <a:cubicBezTo>
                  <a:pt x="2567087" y="-34944"/>
                  <a:pt x="2707498" y="27810"/>
                  <a:pt x="2863410" y="0"/>
                </a:cubicBezTo>
                <a:cubicBezTo>
                  <a:pt x="3019322" y="-27810"/>
                  <a:pt x="3346144" y="65076"/>
                  <a:pt x="3481008" y="0"/>
                </a:cubicBezTo>
                <a:cubicBezTo>
                  <a:pt x="3615872" y="-65076"/>
                  <a:pt x="3824294" y="26592"/>
                  <a:pt x="3986316" y="0"/>
                </a:cubicBezTo>
                <a:cubicBezTo>
                  <a:pt x="4148338" y="-26592"/>
                  <a:pt x="4312482" y="13812"/>
                  <a:pt x="4603914" y="0"/>
                </a:cubicBezTo>
                <a:cubicBezTo>
                  <a:pt x="4895346" y="-13812"/>
                  <a:pt x="4954073" y="6074"/>
                  <a:pt x="5053076" y="0"/>
                </a:cubicBezTo>
                <a:cubicBezTo>
                  <a:pt x="5152079" y="-6074"/>
                  <a:pt x="5394661" y="26005"/>
                  <a:pt x="5614529" y="0"/>
                </a:cubicBezTo>
                <a:cubicBezTo>
                  <a:pt x="5650002" y="199087"/>
                  <a:pt x="5561350" y="256817"/>
                  <a:pt x="5614529" y="450424"/>
                </a:cubicBezTo>
                <a:cubicBezTo>
                  <a:pt x="5667708" y="644031"/>
                  <a:pt x="5595864" y="715664"/>
                  <a:pt x="5614529" y="883184"/>
                </a:cubicBezTo>
                <a:cubicBezTo>
                  <a:pt x="5473539" y="891923"/>
                  <a:pt x="5219342" y="873694"/>
                  <a:pt x="5109221" y="883184"/>
                </a:cubicBezTo>
                <a:cubicBezTo>
                  <a:pt x="4999100" y="892674"/>
                  <a:pt x="4880694" y="853086"/>
                  <a:pt x="4716204" y="883184"/>
                </a:cubicBezTo>
                <a:cubicBezTo>
                  <a:pt x="4551714" y="913282"/>
                  <a:pt x="4363060" y="863105"/>
                  <a:pt x="4267042" y="883184"/>
                </a:cubicBezTo>
                <a:cubicBezTo>
                  <a:pt x="4171024" y="903263"/>
                  <a:pt x="3954769" y="864937"/>
                  <a:pt x="3761734" y="883184"/>
                </a:cubicBezTo>
                <a:cubicBezTo>
                  <a:pt x="3568699" y="901431"/>
                  <a:pt x="3272427" y="830936"/>
                  <a:pt x="3144136" y="883184"/>
                </a:cubicBezTo>
                <a:cubicBezTo>
                  <a:pt x="3015845" y="935432"/>
                  <a:pt x="2795591" y="807273"/>
                  <a:pt x="2470393" y="883184"/>
                </a:cubicBezTo>
                <a:cubicBezTo>
                  <a:pt x="2145195" y="959095"/>
                  <a:pt x="2087055" y="862725"/>
                  <a:pt x="1908940" y="883184"/>
                </a:cubicBezTo>
                <a:cubicBezTo>
                  <a:pt x="1730825" y="903643"/>
                  <a:pt x="1604316" y="850031"/>
                  <a:pt x="1459778" y="883184"/>
                </a:cubicBezTo>
                <a:cubicBezTo>
                  <a:pt x="1315240" y="916337"/>
                  <a:pt x="961202" y="815209"/>
                  <a:pt x="786034" y="883184"/>
                </a:cubicBezTo>
                <a:cubicBezTo>
                  <a:pt x="610866" y="951159"/>
                  <a:pt x="286434" y="822877"/>
                  <a:pt x="0" y="883184"/>
                </a:cubicBezTo>
                <a:cubicBezTo>
                  <a:pt x="-46413" y="738013"/>
                  <a:pt x="40395" y="562366"/>
                  <a:pt x="0" y="441592"/>
                </a:cubicBezTo>
                <a:cubicBezTo>
                  <a:pt x="-40395" y="320818"/>
                  <a:pt x="50505" y="112286"/>
                  <a:pt x="0" y="0"/>
                </a:cubicBezTo>
                <a:close/>
              </a:path>
            </a:pathLst>
          </a:custGeom>
          <a:ln>
            <a:solidFill>
              <a:schemeClr val="tx1"/>
            </a:solidFill>
            <a:extLst>
              <a:ext uri="{C807C97D-BFC1-408E-A445-0C87EB9F89A2}">
                <ask:lineSketchStyleProps xmlns:ask="http://schemas.microsoft.com/office/drawing/2018/sketchyshapes" sd="4031606767">
                  <a:prstGeom prst="rect">
                    <a:avLst/>
                  </a:prstGeom>
                  <ask:type>
                    <ask:lineSketchScribble/>
                  </ask:type>
                </ask:lineSketchStyleProps>
              </a:ext>
            </a:extLst>
          </a:ln>
        </p:spPr>
      </p:pic>
      <p:pic>
        <p:nvPicPr>
          <p:cNvPr id="13" name="Picture 12">
            <a:extLst>
              <a:ext uri="{FF2B5EF4-FFF2-40B4-BE49-F238E27FC236}">
                <a16:creationId xmlns:a16="http://schemas.microsoft.com/office/drawing/2014/main" id="{DB6B2B21-BDF8-4227-89FF-7569A00B79E0}"/>
              </a:ext>
            </a:extLst>
          </p:cNvPr>
          <p:cNvPicPr>
            <a:picLocks noChangeAspect="1"/>
          </p:cNvPicPr>
          <p:nvPr/>
        </p:nvPicPr>
        <p:blipFill>
          <a:blip r:embed="rId4"/>
          <a:stretch>
            <a:fillRect/>
          </a:stretch>
        </p:blipFill>
        <p:spPr>
          <a:xfrm>
            <a:off x="2940567" y="3938843"/>
            <a:ext cx="6310861" cy="788082"/>
          </a:xfrm>
          <a:prstGeom prst="rect">
            <a:avLst/>
          </a:prstGeom>
        </p:spPr>
      </p:pic>
      <p:pic>
        <p:nvPicPr>
          <p:cNvPr id="14" name="Picture 13">
            <a:extLst>
              <a:ext uri="{FF2B5EF4-FFF2-40B4-BE49-F238E27FC236}">
                <a16:creationId xmlns:a16="http://schemas.microsoft.com/office/drawing/2014/main" id="{59DAD3C9-9242-419B-86B2-4DB7DF07C743}"/>
              </a:ext>
            </a:extLst>
          </p:cNvPr>
          <p:cNvPicPr>
            <a:picLocks noChangeAspect="1"/>
          </p:cNvPicPr>
          <p:nvPr/>
        </p:nvPicPr>
        <p:blipFill>
          <a:blip r:embed="rId5"/>
          <a:stretch>
            <a:fillRect/>
          </a:stretch>
        </p:blipFill>
        <p:spPr>
          <a:xfrm>
            <a:off x="2012688" y="1963907"/>
            <a:ext cx="8166618" cy="604643"/>
          </a:xfrm>
          <a:prstGeom prst="rect">
            <a:avLst/>
          </a:prstGeom>
        </p:spPr>
      </p:pic>
    </p:spTree>
    <p:extLst>
      <p:ext uri="{BB962C8B-B14F-4D97-AF65-F5344CB8AC3E}">
        <p14:creationId xmlns:p14="http://schemas.microsoft.com/office/powerpoint/2010/main" val="176626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Line Textbox</a:t>
            </a:r>
          </a:p>
        </p:txBody>
      </p:sp>
      <p:sp>
        <p:nvSpPr>
          <p:cNvPr id="3" name="Content Placeholder 2"/>
          <p:cNvSpPr>
            <a:spLocks noGrp="1"/>
          </p:cNvSpPr>
          <p:nvPr>
            <p:ph idx="1"/>
          </p:nvPr>
        </p:nvSpPr>
        <p:spPr>
          <a:xfrm>
            <a:off x="838200" y="1690688"/>
            <a:ext cx="9804400" cy="4023360"/>
          </a:xfrm>
        </p:spPr>
        <p:txBody>
          <a:bodyPr>
            <a:normAutofit/>
          </a:bodyPr>
          <a:lstStyle/>
          <a:p>
            <a:pPr marL="0" indent="0">
              <a:spcAft>
                <a:spcPts val="1200"/>
              </a:spcAft>
              <a:buNone/>
            </a:pPr>
            <a:endParaRPr lang="en-US" sz="2400" dirty="0">
              <a:solidFill>
                <a:srgbClr val="0070C0"/>
              </a:solidFill>
            </a:endParaRPr>
          </a:p>
          <a:p>
            <a:pPr marL="0" indent="0">
              <a:spcAft>
                <a:spcPts val="1200"/>
              </a:spcAft>
              <a:buNone/>
            </a:pPr>
            <a:endParaRPr lang="en-US" sz="2400" dirty="0">
              <a:solidFill>
                <a:srgbClr val="0070C0"/>
              </a:solidFill>
            </a:endParaRPr>
          </a:p>
          <a:p>
            <a:pPr marL="0" indent="0">
              <a:spcAft>
                <a:spcPts val="1200"/>
              </a:spcAft>
              <a:buNone/>
            </a:pPr>
            <a:r>
              <a:rPr lang="en-US" sz="2400" dirty="0"/>
              <a:t>The </a:t>
            </a:r>
            <a:r>
              <a:rPr lang="en-US" sz="2400" dirty="0">
                <a:solidFill>
                  <a:srgbClr val="0070C0"/>
                </a:solidFill>
              </a:rPr>
              <a:t>&lt;</a:t>
            </a:r>
            <a:r>
              <a:rPr lang="en-US" sz="2400" dirty="0" err="1">
                <a:solidFill>
                  <a:srgbClr val="0070C0"/>
                </a:solidFill>
              </a:rPr>
              <a:t>textarea</a:t>
            </a:r>
            <a:r>
              <a:rPr lang="en-US" sz="2400" dirty="0">
                <a:solidFill>
                  <a:srgbClr val="0070C0"/>
                </a:solidFill>
              </a:rPr>
              <a:t>&gt; </a:t>
            </a:r>
            <a:r>
              <a:rPr lang="en-US" sz="2400" dirty="0"/>
              <a:t>element allows for the creation of a multiline text area </a:t>
            </a:r>
          </a:p>
          <a:p>
            <a:pPr marL="0" indent="0">
              <a:spcAft>
                <a:spcPts val="1200"/>
              </a:spcAft>
              <a:buNone/>
            </a:pPr>
            <a:r>
              <a:rPr lang="en-US" sz="2400" dirty="0"/>
              <a:t>If you want a default value associated with the </a:t>
            </a:r>
            <a:r>
              <a:rPr lang="en-US" sz="2400" dirty="0" err="1"/>
              <a:t>textarea</a:t>
            </a:r>
            <a:r>
              <a:rPr lang="en-US" sz="2400" dirty="0"/>
              <a:t>, place that text between the opening and closing of the tag</a:t>
            </a:r>
          </a:p>
        </p:txBody>
      </p:sp>
      <p:pic>
        <p:nvPicPr>
          <p:cNvPr id="5" name="Picture 4">
            <a:extLst>
              <a:ext uri="{FF2B5EF4-FFF2-40B4-BE49-F238E27FC236}">
                <a16:creationId xmlns:a16="http://schemas.microsoft.com/office/drawing/2014/main" id="{CF5562DD-38AD-4C4A-8433-0AF1A4ADEE35}"/>
              </a:ext>
            </a:extLst>
          </p:cNvPr>
          <p:cNvPicPr>
            <a:picLocks noChangeAspect="1"/>
          </p:cNvPicPr>
          <p:nvPr/>
        </p:nvPicPr>
        <p:blipFill>
          <a:blip r:embed="rId2"/>
          <a:stretch>
            <a:fillRect/>
          </a:stretch>
        </p:blipFill>
        <p:spPr>
          <a:xfrm>
            <a:off x="2686986" y="1914973"/>
            <a:ext cx="6818027" cy="613623"/>
          </a:xfrm>
          <a:prstGeom prst="rect">
            <a:avLst/>
          </a:prstGeom>
        </p:spPr>
      </p:pic>
    </p:spTree>
    <p:extLst>
      <p:ext uri="{BB962C8B-B14F-4D97-AF65-F5344CB8AC3E}">
        <p14:creationId xmlns:p14="http://schemas.microsoft.com/office/powerpoint/2010/main" val="296483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Line Textbox</a:t>
            </a:r>
          </a:p>
        </p:txBody>
      </p:sp>
      <p:sp>
        <p:nvSpPr>
          <p:cNvPr id="3" name="Content Placeholder 2"/>
          <p:cNvSpPr>
            <a:spLocks noGrp="1"/>
          </p:cNvSpPr>
          <p:nvPr>
            <p:ph idx="1"/>
          </p:nvPr>
        </p:nvSpPr>
        <p:spPr>
          <a:xfrm>
            <a:off x="1826467" y="1690688"/>
            <a:ext cx="8539065" cy="4023360"/>
          </a:xfrm>
        </p:spPr>
        <p:txBody>
          <a:bodyPr>
            <a:normAutofit/>
          </a:bodyPr>
          <a:lstStyle/>
          <a:p>
            <a:pPr marL="0" indent="0">
              <a:buNone/>
            </a:pPr>
            <a:r>
              <a:rPr lang="en-US" dirty="0"/>
              <a:t>Attributes:</a:t>
            </a:r>
          </a:p>
          <a:p>
            <a:pPr marL="457200" lvl="1" indent="0">
              <a:buNone/>
            </a:pPr>
            <a:r>
              <a:rPr lang="en-US" sz="2800" dirty="0">
                <a:solidFill>
                  <a:srgbClr val="FF0000"/>
                </a:solidFill>
              </a:rPr>
              <a:t>cols</a:t>
            </a:r>
            <a:r>
              <a:rPr lang="en-US" sz="2800" dirty="0"/>
              <a:t> – specifies the visible width of the text area</a:t>
            </a:r>
          </a:p>
          <a:p>
            <a:pPr marL="457200" lvl="1" indent="0">
              <a:buNone/>
            </a:pPr>
            <a:r>
              <a:rPr lang="en-US" sz="2800" dirty="0">
                <a:solidFill>
                  <a:srgbClr val="FF0000"/>
                </a:solidFill>
              </a:rPr>
              <a:t>maxlength </a:t>
            </a:r>
            <a:r>
              <a:rPr lang="en-US" sz="2800" dirty="0"/>
              <a:t>– specifies the maximum number of characters</a:t>
            </a:r>
          </a:p>
          <a:p>
            <a:pPr marL="457200" lvl="1" indent="0">
              <a:buNone/>
            </a:pPr>
            <a:r>
              <a:rPr lang="en-US" sz="2800" dirty="0">
                <a:solidFill>
                  <a:srgbClr val="FF0000"/>
                </a:solidFill>
              </a:rPr>
              <a:t>rows</a:t>
            </a:r>
            <a:r>
              <a:rPr lang="en-US" sz="2800" dirty="0"/>
              <a:t> – specifies the number of visible rows of text</a:t>
            </a:r>
          </a:p>
          <a:p>
            <a:pPr marL="457200" lvl="1" indent="0">
              <a:buNone/>
            </a:pPr>
            <a:r>
              <a:rPr lang="en-US" sz="2800" dirty="0" err="1">
                <a:solidFill>
                  <a:srgbClr val="FF0000"/>
                </a:solidFill>
              </a:rPr>
              <a:t>readonly</a:t>
            </a:r>
            <a:r>
              <a:rPr lang="en-US" sz="2800" dirty="0">
                <a:solidFill>
                  <a:srgbClr val="FF0000"/>
                </a:solidFill>
              </a:rPr>
              <a:t> </a:t>
            </a:r>
            <a:r>
              <a:rPr lang="en-US" sz="2800" dirty="0"/>
              <a:t>– specifies that the text area cannot be changed</a:t>
            </a:r>
          </a:p>
        </p:txBody>
      </p:sp>
    </p:spTree>
    <p:extLst>
      <p:ext uri="{BB962C8B-B14F-4D97-AF65-F5344CB8AC3E}">
        <p14:creationId xmlns:p14="http://schemas.microsoft.com/office/powerpoint/2010/main" val="223064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a:bodyPr>
          <a:lstStyle/>
          <a:p>
            <a:pPr>
              <a:defRPr/>
            </a:pPr>
            <a:r>
              <a:rPr lang="en-US" dirty="0"/>
              <a:t>Sending Data from Client to Server</a:t>
            </a:r>
          </a:p>
        </p:txBody>
      </p:sp>
      <p:sp>
        <p:nvSpPr>
          <p:cNvPr id="59395" name="Rectangle 3"/>
          <p:cNvSpPr>
            <a:spLocks noGrp="1" noChangeArrowheads="1"/>
          </p:cNvSpPr>
          <p:nvPr>
            <p:ph idx="1"/>
          </p:nvPr>
        </p:nvSpPr>
        <p:spPr>
          <a:xfrm>
            <a:off x="838200" y="1453091"/>
            <a:ext cx="10515600" cy="4351338"/>
          </a:xfrm>
        </p:spPr>
        <p:txBody>
          <a:bodyPr/>
          <a:lstStyle/>
          <a:p>
            <a:pPr marL="0" indent="0">
              <a:buNone/>
            </a:pPr>
            <a:r>
              <a:rPr lang="en-US" altLang="en-US" dirty="0"/>
              <a:t>When a form is submitted, it must be </a:t>
            </a:r>
            <a:r>
              <a:rPr lang="en-US" altLang="en-US" dirty="0">
                <a:solidFill>
                  <a:srgbClr val="FF0000"/>
                </a:solidFill>
              </a:rPr>
              <a:t>processed</a:t>
            </a:r>
            <a:r>
              <a:rPr lang="en-US" altLang="en-US" dirty="0"/>
              <a:t> by the server using a program called a server-side script.</a:t>
            </a:r>
          </a:p>
          <a:p>
            <a:pPr marL="457200" lvl="1" indent="0">
              <a:buNone/>
            </a:pPr>
            <a:r>
              <a:rPr lang="en-US" altLang="en-US" dirty="0"/>
              <a:t>The program processes the information and replies in a fashion dictated by its programming</a:t>
            </a:r>
          </a:p>
          <a:p>
            <a:pPr>
              <a:buFont typeface="Wingdings" panose="05000000000000000000" pitchFamily="2" charset="2"/>
              <a:buNone/>
            </a:pPr>
            <a:endParaRPr lang="en-US" altLang="en-US" dirty="0"/>
          </a:p>
        </p:txBody>
      </p:sp>
    </p:spTree>
    <p:extLst>
      <p:ext uri="{BB962C8B-B14F-4D97-AF65-F5344CB8AC3E}">
        <p14:creationId xmlns:p14="http://schemas.microsoft.com/office/powerpoint/2010/main" val="367687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textarea</a:t>
            </a:r>
            <a:endParaRPr lang="en-US" dirty="0"/>
          </a:p>
        </p:txBody>
      </p:sp>
      <p:sp>
        <p:nvSpPr>
          <p:cNvPr id="3" name="Content Placeholder 2"/>
          <p:cNvSpPr>
            <a:spLocks noGrp="1"/>
          </p:cNvSpPr>
          <p:nvPr>
            <p:ph idx="1"/>
          </p:nvPr>
        </p:nvSpPr>
        <p:spPr>
          <a:xfrm>
            <a:off x="838200" y="1690688"/>
            <a:ext cx="7753709" cy="4023360"/>
          </a:xfrm>
        </p:spPr>
        <p:txBody>
          <a:bodyPr>
            <a:normAutofit/>
          </a:bodyPr>
          <a:lstStyle/>
          <a:p>
            <a:pPr marL="0" indent="0">
              <a:spcAft>
                <a:spcPts val="1200"/>
              </a:spcAft>
              <a:buNone/>
            </a:pPr>
            <a:r>
              <a:rPr lang="en-US" dirty="0"/>
              <a:t>Example</a:t>
            </a:r>
            <a:r>
              <a:rPr lang="en-US" sz="2400" dirty="0"/>
              <a:t>:</a:t>
            </a:r>
          </a:p>
        </p:txBody>
      </p:sp>
      <p:pic>
        <p:nvPicPr>
          <p:cNvPr id="8" name="Picture 7">
            <a:extLst>
              <a:ext uri="{FF2B5EF4-FFF2-40B4-BE49-F238E27FC236}">
                <a16:creationId xmlns:a16="http://schemas.microsoft.com/office/drawing/2014/main" id="{C035C785-7AB9-478D-8CD4-FF9D2087C1B8}"/>
              </a:ext>
            </a:extLst>
          </p:cNvPr>
          <p:cNvPicPr>
            <a:picLocks noChangeAspect="1"/>
          </p:cNvPicPr>
          <p:nvPr/>
        </p:nvPicPr>
        <p:blipFill>
          <a:blip r:embed="rId2"/>
          <a:stretch>
            <a:fillRect/>
          </a:stretch>
        </p:blipFill>
        <p:spPr>
          <a:xfrm>
            <a:off x="2873663" y="1153431"/>
            <a:ext cx="6444674" cy="3155668"/>
          </a:xfrm>
          <a:custGeom>
            <a:avLst/>
            <a:gdLst>
              <a:gd name="connsiteX0" fmla="*/ 0 w 6444674"/>
              <a:gd name="connsiteY0" fmla="*/ 0 h 3155668"/>
              <a:gd name="connsiteX1" fmla="*/ 521433 w 6444674"/>
              <a:gd name="connsiteY1" fmla="*/ 0 h 3155668"/>
              <a:gd name="connsiteX2" fmla="*/ 978419 w 6444674"/>
              <a:gd name="connsiteY2" fmla="*/ 0 h 3155668"/>
              <a:gd name="connsiteX3" fmla="*/ 1693192 w 6444674"/>
              <a:gd name="connsiteY3" fmla="*/ 0 h 3155668"/>
              <a:gd name="connsiteX4" fmla="*/ 2214624 w 6444674"/>
              <a:gd name="connsiteY4" fmla="*/ 0 h 3155668"/>
              <a:gd name="connsiteX5" fmla="*/ 2671610 w 6444674"/>
              <a:gd name="connsiteY5" fmla="*/ 0 h 3155668"/>
              <a:gd name="connsiteX6" fmla="*/ 3257490 w 6444674"/>
              <a:gd name="connsiteY6" fmla="*/ 0 h 3155668"/>
              <a:gd name="connsiteX7" fmla="*/ 3778922 w 6444674"/>
              <a:gd name="connsiteY7" fmla="*/ 0 h 3155668"/>
              <a:gd name="connsiteX8" fmla="*/ 4429249 w 6444674"/>
              <a:gd name="connsiteY8" fmla="*/ 0 h 3155668"/>
              <a:gd name="connsiteX9" fmla="*/ 5144022 w 6444674"/>
              <a:gd name="connsiteY9" fmla="*/ 0 h 3155668"/>
              <a:gd name="connsiteX10" fmla="*/ 5858795 w 6444674"/>
              <a:gd name="connsiteY10" fmla="*/ 0 h 3155668"/>
              <a:gd name="connsiteX11" fmla="*/ 6444674 w 6444674"/>
              <a:gd name="connsiteY11" fmla="*/ 0 h 3155668"/>
              <a:gd name="connsiteX12" fmla="*/ 6444674 w 6444674"/>
              <a:gd name="connsiteY12" fmla="*/ 431275 h 3155668"/>
              <a:gd name="connsiteX13" fmla="*/ 6444674 w 6444674"/>
              <a:gd name="connsiteY13" fmla="*/ 988776 h 3155668"/>
              <a:gd name="connsiteX14" fmla="*/ 6444674 w 6444674"/>
              <a:gd name="connsiteY14" fmla="*/ 1483164 h 3155668"/>
              <a:gd name="connsiteX15" fmla="*/ 6444674 w 6444674"/>
              <a:gd name="connsiteY15" fmla="*/ 1977552 h 3155668"/>
              <a:gd name="connsiteX16" fmla="*/ 6444674 w 6444674"/>
              <a:gd name="connsiteY16" fmla="*/ 2503497 h 3155668"/>
              <a:gd name="connsiteX17" fmla="*/ 6444674 w 6444674"/>
              <a:gd name="connsiteY17" fmla="*/ 3155668 h 3155668"/>
              <a:gd name="connsiteX18" fmla="*/ 5923241 w 6444674"/>
              <a:gd name="connsiteY18" fmla="*/ 3155668 h 3155668"/>
              <a:gd name="connsiteX19" fmla="*/ 5337362 w 6444674"/>
              <a:gd name="connsiteY19" fmla="*/ 3155668 h 3155668"/>
              <a:gd name="connsiteX20" fmla="*/ 4622589 w 6444674"/>
              <a:gd name="connsiteY20" fmla="*/ 3155668 h 3155668"/>
              <a:gd name="connsiteX21" fmla="*/ 3972263 w 6444674"/>
              <a:gd name="connsiteY21" fmla="*/ 3155668 h 3155668"/>
              <a:gd name="connsiteX22" fmla="*/ 3321937 w 6444674"/>
              <a:gd name="connsiteY22" fmla="*/ 3155668 h 3155668"/>
              <a:gd name="connsiteX23" fmla="*/ 2800504 w 6444674"/>
              <a:gd name="connsiteY23" fmla="*/ 3155668 h 3155668"/>
              <a:gd name="connsiteX24" fmla="*/ 2343518 w 6444674"/>
              <a:gd name="connsiteY24" fmla="*/ 3155668 h 3155668"/>
              <a:gd name="connsiteX25" fmla="*/ 1886532 w 6444674"/>
              <a:gd name="connsiteY25" fmla="*/ 3155668 h 3155668"/>
              <a:gd name="connsiteX26" fmla="*/ 1236206 w 6444674"/>
              <a:gd name="connsiteY26" fmla="*/ 3155668 h 3155668"/>
              <a:gd name="connsiteX27" fmla="*/ 779220 w 6444674"/>
              <a:gd name="connsiteY27" fmla="*/ 3155668 h 3155668"/>
              <a:gd name="connsiteX28" fmla="*/ 0 w 6444674"/>
              <a:gd name="connsiteY28" fmla="*/ 3155668 h 3155668"/>
              <a:gd name="connsiteX29" fmla="*/ 0 w 6444674"/>
              <a:gd name="connsiteY29" fmla="*/ 2566610 h 3155668"/>
              <a:gd name="connsiteX30" fmla="*/ 0 w 6444674"/>
              <a:gd name="connsiteY30" fmla="*/ 2103779 h 3155668"/>
              <a:gd name="connsiteX31" fmla="*/ 0 w 6444674"/>
              <a:gd name="connsiteY31" fmla="*/ 1609391 h 3155668"/>
              <a:gd name="connsiteX32" fmla="*/ 0 w 6444674"/>
              <a:gd name="connsiteY32" fmla="*/ 1020333 h 3155668"/>
              <a:gd name="connsiteX33" fmla="*/ 0 w 6444674"/>
              <a:gd name="connsiteY33" fmla="*/ 0 h 315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444674" h="3155668" fill="none" extrusionOk="0">
                <a:moveTo>
                  <a:pt x="0" y="0"/>
                </a:moveTo>
                <a:cubicBezTo>
                  <a:pt x="196792" y="-5313"/>
                  <a:pt x="354010" y="53447"/>
                  <a:pt x="521433" y="0"/>
                </a:cubicBezTo>
                <a:cubicBezTo>
                  <a:pt x="688856" y="-53447"/>
                  <a:pt x="845326" y="30361"/>
                  <a:pt x="978419" y="0"/>
                </a:cubicBezTo>
                <a:cubicBezTo>
                  <a:pt x="1111512" y="-30361"/>
                  <a:pt x="1528365" y="52959"/>
                  <a:pt x="1693192" y="0"/>
                </a:cubicBezTo>
                <a:cubicBezTo>
                  <a:pt x="1858019" y="-52959"/>
                  <a:pt x="1960287" y="56073"/>
                  <a:pt x="2214624" y="0"/>
                </a:cubicBezTo>
                <a:cubicBezTo>
                  <a:pt x="2468961" y="-56073"/>
                  <a:pt x="2542458" y="24466"/>
                  <a:pt x="2671610" y="0"/>
                </a:cubicBezTo>
                <a:cubicBezTo>
                  <a:pt x="2800762" y="-24466"/>
                  <a:pt x="3122157" y="68013"/>
                  <a:pt x="3257490" y="0"/>
                </a:cubicBezTo>
                <a:cubicBezTo>
                  <a:pt x="3392823" y="-68013"/>
                  <a:pt x="3670549" y="16878"/>
                  <a:pt x="3778922" y="0"/>
                </a:cubicBezTo>
                <a:cubicBezTo>
                  <a:pt x="3887295" y="-16878"/>
                  <a:pt x="4237762" y="4042"/>
                  <a:pt x="4429249" y="0"/>
                </a:cubicBezTo>
                <a:cubicBezTo>
                  <a:pt x="4620736" y="-4042"/>
                  <a:pt x="4949489" y="25909"/>
                  <a:pt x="5144022" y="0"/>
                </a:cubicBezTo>
                <a:cubicBezTo>
                  <a:pt x="5338555" y="-25909"/>
                  <a:pt x="5559285" y="65193"/>
                  <a:pt x="5858795" y="0"/>
                </a:cubicBezTo>
                <a:cubicBezTo>
                  <a:pt x="6158305" y="-65193"/>
                  <a:pt x="6248587" y="50399"/>
                  <a:pt x="6444674" y="0"/>
                </a:cubicBezTo>
                <a:cubicBezTo>
                  <a:pt x="6457492" y="175788"/>
                  <a:pt x="6410027" y="236409"/>
                  <a:pt x="6444674" y="431275"/>
                </a:cubicBezTo>
                <a:cubicBezTo>
                  <a:pt x="6479321" y="626141"/>
                  <a:pt x="6431386" y="718941"/>
                  <a:pt x="6444674" y="988776"/>
                </a:cubicBezTo>
                <a:cubicBezTo>
                  <a:pt x="6457962" y="1258611"/>
                  <a:pt x="6403193" y="1303703"/>
                  <a:pt x="6444674" y="1483164"/>
                </a:cubicBezTo>
                <a:cubicBezTo>
                  <a:pt x="6486155" y="1662625"/>
                  <a:pt x="6389670" y="1774068"/>
                  <a:pt x="6444674" y="1977552"/>
                </a:cubicBezTo>
                <a:cubicBezTo>
                  <a:pt x="6499678" y="2181036"/>
                  <a:pt x="6431396" y="2319021"/>
                  <a:pt x="6444674" y="2503497"/>
                </a:cubicBezTo>
                <a:cubicBezTo>
                  <a:pt x="6457952" y="2687973"/>
                  <a:pt x="6375178" y="2892381"/>
                  <a:pt x="6444674" y="3155668"/>
                </a:cubicBezTo>
                <a:cubicBezTo>
                  <a:pt x="6193957" y="3175089"/>
                  <a:pt x="6062057" y="3097764"/>
                  <a:pt x="5923241" y="3155668"/>
                </a:cubicBezTo>
                <a:cubicBezTo>
                  <a:pt x="5784425" y="3213572"/>
                  <a:pt x="5499384" y="3118261"/>
                  <a:pt x="5337362" y="3155668"/>
                </a:cubicBezTo>
                <a:cubicBezTo>
                  <a:pt x="5175340" y="3193075"/>
                  <a:pt x="4814030" y="3103015"/>
                  <a:pt x="4622589" y="3155668"/>
                </a:cubicBezTo>
                <a:cubicBezTo>
                  <a:pt x="4431148" y="3208321"/>
                  <a:pt x="4268593" y="3150370"/>
                  <a:pt x="3972263" y="3155668"/>
                </a:cubicBezTo>
                <a:cubicBezTo>
                  <a:pt x="3675933" y="3160966"/>
                  <a:pt x="3586434" y="3117423"/>
                  <a:pt x="3321937" y="3155668"/>
                </a:cubicBezTo>
                <a:cubicBezTo>
                  <a:pt x="3057440" y="3193913"/>
                  <a:pt x="2930829" y="3129257"/>
                  <a:pt x="2800504" y="3155668"/>
                </a:cubicBezTo>
                <a:cubicBezTo>
                  <a:pt x="2670179" y="3182079"/>
                  <a:pt x="2556248" y="3127975"/>
                  <a:pt x="2343518" y="3155668"/>
                </a:cubicBezTo>
                <a:cubicBezTo>
                  <a:pt x="2130788" y="3183361"/>
                  <a:pt x="1985533" y="3141502"/>
                  <a:pt x="1886532" y="3155668"/>
                </a:cubicBezTo>
                <a:cubicBezTo>
                  <a:pt x="1787531" y="3169834"/>
                  <a:pt x="1509949" y="3091891"/>
                  <a:pt x="1236206" y="3155668"/>
                </a:cubicBezTo>
                <a:cubicBezTo>
                  <a:pt x="962463" y="3219445"/>
                  <a:pt x="997799" y="3138899"/>
                  <a:pt x="779220" y="3155668"/>
                </a:cubicBezTo>
                <a:cubicBezTo>
                  <a:pt x="560641" y="3172437"/>
                  <a:pt x="286931" y="3112886"/>
                  <a:pt x="0" y="3155668"/>
                </a:cubicBezTo>
                <a:cubicBezTo>
                  <a:pt x="-42812" y="2884043"/>
                  <a:pt x="40828" y="2687682"/>
                  <a:pt x="0" y="2566610"/>
                </a:cubicBezTo>
                <a:cubicBezTo>
                  <a:pt x="-40828" y="2445538"/>
                  <a:pt x="30514" y="2290017"/>
                  <a:pt x="0" y="2103779"/>
                </a:cubicBezTo>
                <a:cubicBezTo>
                  <a:pt x="-30514" y="1917541"/>
                  <a:pt x="35426" y="1791650"/>
                  <a:pt x="0" y="1609391"/>
                </a:cubicBezTo>
                <a:cubicBezTo>
                  <a:pt x="-35426" y="1427132"/>
                  <a:pt x="25923" y="1231307"/>
                  <a:pt x="0" y="1020333"/>
                </a:cubicBezTo>
                <a:cubicBezTo>
                  <a:pt x="-25923" y="809359"/>
                  <a:pt x="33391" y="422713"/>
                  <a:pt x="0" y="0"/>
                </a:cubicBezTo>
                <a:close/>
              </a:path>
              <a:path w="6444674" h="3155668" stroke="0" extrusionOk="0">
                <a:moveTo>
                  <a:pt x="0" y="0"/>
                </a:moveTo>
                <a:cubicBezTo>
                  <a:pt x="229707" y="-39877"/>
                  <a:pt x="388415" y="21700"/>
                  <a:pt x="650326" y="0"/>
                </a:cubicBezTo>
                <a:cubicBezTo>
                  <a:pt x="912237" y="-21700"/>
                  <a:pt x="871754" y="44696"/>
                  <a:pt x="1042865" y="0"/>
                </a:cubicBezTo>
                <a:cubicBezTo>
                  <a:pt x="1213976" y="-44696"/>
                  <a:pt x="1606919" y="33233"/>
                  <a:pt x="1757638" y="0"/>
                </a:cubicBezTo>
                <a:cubicBezTo>
                  <a:pt x="1908357" y="-33233"/>
                  <a:pt x="2160465" y="3544"/>
                  <a:pt x="2407965" y="0"/>
                </a:cubicBezTo>
                <a:cubicBezTo>
                  <a:pt x="2655465" y="-3544"/>
                  <a:pt x="2752864" y="6115"/>
                  <a:pt x="2864951" y="0"/>
                </a:cubicBezTo>
                <a:cubicBezTo>
                  <a:pt x="2977038" y="-6115"/>
                  <a:pt x="3148899" y="31849"/>
                  <a:pt x="3386383" y="0"/>
                </a:cubicBezTo>
                <a:cubicBezTo>
                  <a:pt x="3623867" y="-31849"/>
                  <a:pt x="3790490" y="10121"/>
                  <a:pt x="3907816" y="0"/>
                </a:cubicBezTo>
                <a:cubicBezTo>
                  <a:pt x="4025142" y="-10121"/>
                  <a:pt x="4339064" y="29433"/>
                  <a:pt x="4622589" y="0"/>
                </a:cubicBezTo>
                <a:cubicBezTo>
                  <a:pt x="4906114" y="-29433"/>
                  <a:pt x="4858748" y="49372"/>
                  <a:pt x="5079575" y="0"/>
                </a:cubicBezTo>
                <a:cubicBezTo>
                  <a:pt x="5300402" y="-49372"/>
                  <a:pt x="5607644" y="61766"/>
                  <a:pt x="5794348" y="0"/>
                </a:cubicBezTo>
                <a:cubicBezTo>
                  <a:pt x="5981052" y="-61766"/>
                  <a:pt x="6221763" y="37208"/>
                  <a:pt x="6444674" y="0"/>
                </a:cubicBezTo>
                <a:cubicBezTo>
                  <a:pt x="6497937" y="187463"/>
                  <a:pt x="6426812" y="422314"/>
                  <a:pt x="6444674" y="557501"/>
                </a:cubicBezTo>
                <a:cubicBezTo>
                  <a:pt x="6462536" y="692688"/>
                  <a:pt x="6395681" y="997570"/>
                  <a:pt x="6444674" y="1146559"/>
                </a:cubicBezTo>
                <a:cubicBezTo>
                  <a:pt x="6493667" y="1295548"/>
                  <a:pt x="6431017" y="1466562"/>
                  <a:pt x="6444674" y="1672504"/>
                </a:cubicBezTo>
                <a:cubicBezTo>
                  <a:pt x="6458331" y="1878446"/>
                  <a:pt x="6432682" y="2014451"/>
                  <a:pt x="6444674" y="2103779"/>
                </a:cubicBezTo>
                <a:cubicBezTo>
                  <a:pt x="6456666" y="2193108"/>
                  <a:pt x="6439359" y="2387435"/>
                  <a:pt x="6444674" y="2661280"/>
                </a:cubicBezTo>
                <a:cubicBezTo>
                  <a:pt x="6449989" y="2935125"/>
                  <a:pt x="6404429" y="3056264"/>
                  <a:pt x="6444674" y="3155668"/>
                </a:cubicBezTo>
                <a:cubicBezTo>
                  <a:pt x="6293659" y="3165094"/>
                  <a:pt x="6137955" y="3139056"/>
                  <a:pt x="6052135" y="3155668"/>
                </a:cubicBezTo>
                <a:cubicBezTo>
                  <a:pt x="5966315" y="3172280"/>
                  <a:pt x="5618771" y="3133653"/>
                  <a:pt x="5401809" y="3155668"/>
                </a:cubicBezTo>
                <a:cubicBezTo>
                  <a:pt x="5184847" y="3177683"/>
                  <a:pt x="5078099" y="3140337"/>
                  <a:pt x="4815929" y="3155668"/>
                </a:cubicBezTo>
                <a:cubicBezTo>
                  <a:pt x="4553759" y="3170999"/>
                  <a:pt x="4589517" y="3121645"/>
                  <a:pt x="4423390" y="3155668"/>
                </a:cubicBezTo>
                <a:cubicBezTo>
                  <a:pt x="4257263" y="3189691"/>
                  <a:pt x="4060477" y="3149425"/>
                  <a:pt x="3901957" y="3155668"/>
                </a:cubicBezTo>
                <a:cubicBezTo>
                  <a:pt x="3743437" y="3161911"/>
                  <a:pt x="3604402" y="3140097"/>
                  <a:pt x="3444971" y="3155668"/>
                </a:cubicBezTo>
                <a:cubicBezTo>
                  <a:pt x="3285540" y="3171239"/>
                  <a:pt x="3119071" y="3137111"/>
                  <a:pt x="2923538" y="3155668"/>
                </a:cubicBezTo>
                <a:cubicBezTo>
                  <a:pt x="2728005" y="3174225"/>
                  <a:pt x="2483274" y="3091086"/>
                  <a:pt x="2273212" y="3155668"/>
                </a:cubicBezTo>
                <a:cubicBezTo>
                  <a:pt x="2063150" y="3220250"/>
                  <a:pt x="1996932" y="3103478"/>
                  <a:pt x="1816226" y="3155668"/>
                </a:cubicBezTo>
                <a:cubicBezTo>
                  <a:pt x="1635520" y="3207858"/>
                  <a:pt x="1455162" y="3148474"/>
                  <a:pt x="1101453" y="3155668"/>
                </a:cubicBezTo>
                <a:cubicBezTo>
                  <a:pt x="747744" y="3162862"/>
                  <a:pt x="330062" y="3100942"/>
                  <a:pt x="0" y="3155668"/>
                </a:cubicBezTo>
                <a:cubicBezTo>
                  <a:pt x="-22011" y="2989436"/>
                  <a:pt x="16364" y="2854050"/>
                  <a:pt x="0" y="2692837"/>
                </a:cubicBezTo>
                <a:cubicBezTo>
                  <a:pt x="-16364" y="2531624"/>
                  <a:pt x="37902" y="2468311"/>
                  <a:pt x="0" y="2261562"/>
                </a:cubicBezTo>
                <a:cubicBezTo>
                  <a:pt x="-37902" y="2054814"/>
                  <a:pt x="55697" y="1840220"/>
                  <a:pt x="0" y="1672504"/>
                </a:cubicBezTo>
                <a:cubicBezTo>
                  <a:pt x="-55697" y="1504788"/>
                  <a:pt x="51386" y="1375572"/>
                  <a:pt x="0" y="1178116"/>
                </a:cubicBezTo>
                <a:cubicBezTo>
                  <a:pt x="-51386" y="980660"/>
                  <a:pt x="27278" y="813121"/>
                  <a:pt x="0" y="589058"/>
                </a:cubicBezTo>
                <a:cubicBezTo>
                  <a:pt x="-27278" y="364995"/>
                  <a:pt x="7364" y="218005"/>
                  <a:pt x="0" y="0"/>
                </a:cubicBezTo>
                <a:close/>
              </a:path>
            </a:pathLst>
          </a:custGeom>
          <a:ln>
            <a:solidFill>
              <a:schemeClr val="tx1"/>
            </a:solidFill>
            <a:extLst>
              <a:ext uri="{C807C97D-BFC1-408E-A445-0C87EB9F89A2}">
                <ask:lineSketchStyleProps xmlns:ask="http://schemas.microsoft.com/office/drawing/2018/sketchyshapes" sd="1562923462">
                  <a:prstGeom prst="rect">
                    <a:avLst/>
                  </a:prstGeom>
                  <ask:type>
                    <ask:lineSketchScribble/>
                  </ask:type>
                </ask:lineSketchStyleProps>
              </a:ext>
            </a:extLst>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2521EA52-504D-42CD-8177-0C55B860CF2A}"/>
              </a:ext>
            </a:extLst>
          </p:cNvPr>
          <p:cNvPicPr>
            <a:picLocks noChangeAspect="1"/>
          </p:cNvPicPr>
          <p:nvPr/>
        </p:nvPicPr>
        <p:blipFill>
          <a:blip r:embed="rId3"/>
          <a:stretch>
            <a:fillRect/>
          </a:stretch>
        </p:blipFill>
        <p:spPr>
          <a:xfrm>
            <a:off x="1332888" y="4523286"/>
            <a:ext cx="9526224" cy="1288052"/>
          </a:xfrm>
          <a:prstGeom prst="rect">
            <a:avLst/>
          </a:prstGeom>
        </p:spPr>
      </p:pic>
    </p:spTree>
    <p:extLst>
      <p:ext uri="{BB962C8B-B14F-4D97-AF65-F5344CB8AC3E}">
        <p14:creationId xmlns:p14="http://schemas.microsoft.com/office/powerpoint/2010/main" val="187814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List</a:t>
            </a:r>
          </a:p>
        </p:txBody>
      </p:sp>
      <p:sp>
        <p:nvSpPr>
          <p:cNvPr id="3" name="Content Placeholder 2"/>
          <p:cNvSpPr>
            <a:spLocks noGrp="1"/>
          </p:cNvSpPr>
          <p:nvPr>
            <p:ph idx="1"/>
          </p:nvPr>
        </p:nvSpPr>
        <p:spPr>
          <a:xfrm>
            <a:off x="1924998" y="1520154"/>
            <a:ext cx="8342001" cy="4532441"/>
          </a:xfrm>
        </p:spPr>
        <p:txBody>
          <a:bodyPr>
            <a:normAutofit/>
          </a:bodyPr>
          <a:lstStyle/>
          <a:p>
            <a:pPr marL="0" indent="0">
              <a:buNone/>
            </a:pPr>
            <a:r>
              <a:rPr lang="en-US" sz="2400" dirty="0"/>
              <a:t>A select list is a drop down (or scrollable) list of predefined options that a user can select</a:t>
            </a:r>
          </a:p>
        </p:txBody>
      </p:sp>
      <p:pic>
        <p:nvPicPr>
          <p:cNvPr id="5" name="Picture 4">
            <a:extLst>
              <a:ext uri="{FF2B5EF4-FFF2-40B4-BE49-F238E27FC236}">
                <a16:creationId xmlns:a16="http://schemas.microsoft.com/office/drawing/2014/main" id="{B4954667-2AD0-45D6-936A-881B4AB4A206}"/>
              </a:ext>
            </a:extLst>
          </p:cNvPr>
          <p:cNvPicPr>
            <a:picLocks noChangeAspect="1"/>
          </p:cNvPicPr>
          <p:nvPr/>
        </p:nvPicPr>
        <p:blipFill>
          <a:blip r:embed="rId2"/>
          <a:stretch>
            <a:fillRect/>
          </a:stretch>
        </p:blipFill>
        <p:spPr>
          <a:xfrm>
            <a:off x="2585221" y="3119497"/>
            <a:ext cx="7021553" cy="619005"/>
          </a:xfrm>
          <a:prstGeom prst="rect">
            <a:avLst/>
          </a:prstGeom>
        </p:spPr>
      </p:pic>
    </p:spTree>
    <p:extLst>
      <p:ext uri="{BB962C8B-B14F-4D97-AF65-F5344CB8AC3E}">
        <p14:creationId xmlns:p14="http://schemas.microsoft.com/office/powerpoint/2010/main" val="315401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List</a:t>
            </a:r>
          </a:p>
        </p:txBody>
      </p:sp>
      <p:sp>
        <p:nvSpPr>
          <p:cNvPr id="3" name="Content Placeholder 2"/>
          <p:cNvSpPr>
            <a:spLocks noGrp="1"/>
          </p:cNvSpPr>
          <p:nvPr>
            <p:ph idx="1"/>
          </p:nvPr>
        </p:nvSpPr>
        <p:spPr>
          <a:xfrm>
            <a:off x="838200" y="1346733"/>
            <a:ext cx="10803467" cy="4532441"/>
          </a:xfrm>
        </p:spPr>
        <p:txBody>
          <a:bodyPr>
            <a:normAutofit/>
          </a:bodyPr>
          <a:lstStyle/>
          <a:p>
            <a:pPr marL="0" indent="0">
              <a:spcAft>
                <a:spcPts val="1200"/>
              </a:spcAft>
              <a:buNone/>
            </a:pPr>
            <a:r>
              <a:rPr lang="en-US" sz="2400" dirty="0"/>
              <a:t>For each option presented to the end user, you must use the &lt;option&gt;…&lt;option&gt; tag</a:t>
            </a:r>
          </a:p>
          <a:p>
            <a:pPr marL="1887538" indent="0">
              <a:spcAft>
                <a:spcPts val="1200"/>
              </a:spcAft>
              <a:buNone/>
            </a:pPr>
            <a:endParaRPr lang="en-US" sz="2400" dirty="0">
              <a:solidFill>
                <a:srgbClr val="0070C0"/>
              </a:solidFill>
            </a:endParaRPr>
          </a:p>
          <a:p>
            <a:pPr marL="0" indent="0">
              <a:buNone/>
            </a:pPr>
            <a:endParaRPr lang="en-US" sz="2400" dirty="0">
              <a:solidFill>
                <a:srgbClr val="0070C0"/>
              </a:solidFill>
            </a:endParaRPr>
          </a:p>
          <a:p>
            <a:pPr marL="0" indent="0">
              <a:buNone/>
            </a:pPr>
            <a:endParaRPr lang="en-US" sz="2400" dirty="0">
              <a:solidFill>
                <a:srgbClr val="0070C0"/>
              </a:solidFill>
            </a:endParaRPr>
          </a:p>
          <a:p>
            <a:pPr marL="0" indent="0">
              <a:buNone/>
            </a:pPr>
            <a:endParaRPr lang="en-US" sz="2400" dirty="0">
              <a:solidFill>
                <a:srgbClr val="0070C0"/>
              </a:solidFill>
            </a:endParaRPr>
          </a:p>
          <a:p>
            <a:pPr marL="0" indent="0">
              <a:buNone/>
            </a:pPr>
            <a:endParaRPr lang="en-US" sz="2400" dirty="0">
              <a:solidFill>
                <a:srgbClr val="0070C0"/>
              </a:solidFill>
            </a:endParaRPr>
          </a:p>
          <a:p>
            <a:pPr marL="0" indent="0">
              <a:buNone/>
            </a:pPr>
            <a:r>
              <a:rPr lang="en-US" sz="2400" dirty="0"/>
              <a:t>The text between the opening and closing of the option tag is the text that is visible to the end user</a:t>
            </a:r>
          </a:p>
          <a:p>
            <a:pPr marL="0" indent="0">
              <a:buNone/>
            </a:pPr>
            <a:r>
              <a:rPr lang="en-US" sz="2400" dirty="0"/>
              <a:t>The value associated with the selected option is what is submitted</a:t>
            </a:r>
          </a:p>
        </p:txBody>
      </p:sp>
      <p:pic>
        <p:nvPicPr>
          <p:cNvPr id="5" name="Picture 4">
            <a:extLst>
              <a:ext uri="{FF2B5EF4-FFF2-40B4-BE49-F238E27FC236}">
                <a16:creationId xmlns:a16="http://schemas.microsoft.com/office/drawing/2014/main" id="{87E6FFD8-A813-4653-9C0D-39CE2BD43ABA}"/>
              </a:ext>
            </a:extLst>
          </p:cNvPr>
          <p:cNvPicPr>
            <a:picLocks noChangeAspect="1"/>
          </p:cNvPicPr>
          <p:nvPr/>
        </p:nvPicPr>
        <p:blipFill>
          <a:blip r:embed="rId2"/>
          <a:stretch>
            <a:fillRect/>
          </a:stretch>
        </p:blipFill>
        <p:spPr>
          <a:xfrm>
            <a:off x="2048016" y="1958102"/>
            <a:ext cx="8095968" cy="2222011"/>
          </a:xfrm>
          <a:prstGeom prst="rect">
            <a:avLst/>
          </a:prstGeom>
        </p:spPr>
      </p:pic>
    </p:spTree>
    <p:extLst>
      <p:ext uri="{BB962C8B-B14F-4D97-AF65-F5344CB8AC3E}">
        <p14:creationId xmlns:p14="http://schemas.microsoft.com/office/powerpoint/2010/main" val="375917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List</a:t>
            </a:r>
          </a:p>
        </p:txBody>
      </p:sp>
      <p:sp>
        <p:nvSpPr>
          <p:cNvPr id="3" name="Content Placeholder 2"/>
          <p:cNvSpPr>
            <a:spLocks noGrp="1"/>
          </p:cNvSpPr>
          <p:nvPr>
            <p:ph idx="1"/>
          </p:nvPr>
        </p:nvSpPr>
        <p:spPr>
          <a:xfrm>
            <a:off x="1849794" y="1690688"/>
            <a:ext cx="8492412" cy="4023360"/>
          </a:xfrm>
        </p:spPr>
        <p:txBody>
          <a:bodyPr>
            <a:normAutofit/>
          </a:bodyPr>
          <a:lstStyle/>
          <a:p>
            <a:pPr marL="0" indent="0">
              <a:buNone/>
            </a:pPr>
            <a:r>
              <a:rPr lang="en-US" dirty="0"/>
              <a:t>Attributes for select tag</a:t>
            </a:r>
          </a:p>
          <a:p>
            <a:pPr marL="457200" lvl="1" indent="0">
              <a:buNone/>
            </a:pPr>
            <a:r>
              <a:rPr lang="en-US" dirty="0">
                <a:solidFill>
                  <a:srgbClr val="FF0000"/>
                </a:solidFill>
              </a:rPr>
              <a:t>disabled</a:t>
            </a:r>
            <a:r>
              <a:rPr lang="en-US" dirty="0"/>
              <a:t> – specifies that the drop-down list is visible but the user cannot select from the list</a:t>
            </a:r>
          </a:p>
          <a:p>
            <a:pPr marL="457200" lvl="1" indent="0">
              <a:buNone/>
            </a:pPr>
            <a:r>
              <a:rPr lang="en-US" dirty="0">
                <a:solidFill>
                  <a:srgbClr val="FF0000"/>
                </a:solidFill>
              </a:rPr>
              <a:t>size</a:t>
            </a:r>
            <a:r>
              <a:rPr lang="en-US" dirty="0"/>
              <a:t> – specifies the number of visible options</a:t>
            </a:r>
          </a:p>
          <a:p>
            <a:pPr marL="457200" lvl="1" indent="0">
              <a:spcAft>
                <a:spcPts val="1200"/>
              </a:spcAft>
              <a:buNone/>
            </a:pPr>
            <a:r>
              <a:rPr lang="en-US" dirty="0">
                <a:solidFill>
                  <a:srgbClr val="FF0000"/>
                </a:solidFill>
              </a:rPr>
              <a:t>multiple</a:t>
            </a:r>
            <a:r>
              <a:rPr lang="en-US" dirty="0"/>
              <a:t> – specifies that a user can select multiple options from the list</a:t>
            </a:r>
          </a:p>
          <a:p>
            <a:pPr marL="0" indent="0">
              <a:buNone/>
            </a:pPr>
            <a:r>
              <a:rPr lang="en-US" dirty="0"/>
              <a:t>Attributes for option tag</a:t>
            </a:r>
          </a:p>
          <a:p>
            <a:pPr marL="457200" lvl="1" indent="0">
              <a:spcAft>
                <a:spcPts val="1200"/>
              </a:spcAft>
              <a:buNone/>
            </a:pPr>
            <a:r>
              <a:rPr lang="en-US" dirty="0">
                <a:solidFill>
                  <a:srgbClr val="FF0000"/>
                </a:solidFill>
              </a:rPr>
              <a:t>selected</a:t>
            </a:r>
            <a:r>
              <a:rPr lang="en-US" dirty="0"/>
              <a:t> – specifies the selected element by default when the page loads</a:t>
            </a:r>
          </a:p>
        </p:txBody>
      </p:sp>
    </p:spTree>
    <p:extLst>
      <p:ext uri="{BB962C8B-B14F-4D97-AF65-F5344CB8AC3E}">
        <p14:creationId xmlns:p14="http://schemas.microsoft.com/office/powerpoint/2010/main" val="405490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List</a:t>
            </a:r>
          </a:p>
        </p:txBody>
      </p:sp>
      <p:sp>
        <p:nvSpPr>
          <p:cNvPr id="3" name="Content Placeholder 2"/>
          <p:cNvSpPr>
            <a:spLocks noGrp="1"/>
          </p:cNvSpPr>
          <p:nvPr>
            <p:ph idx="1"/>
          </p:nvPr>
        </p:nvSpPr>
        <p:spPr>
          <a:xfrm>
            <a:off x="690364" y="1690688"/>
            <a:ext cx="7924801" cy="4532441"/>
          </a:xfrm>
        </p:spPr>
        <p:txBody>
          <a:bodyPr>
            <a:normAutofit/>
          </a:bodyPr>
          <a:lstStyle/>
          <a:p>
            <a:pPr marL="0" indent="0">
              <a:spcAft>
                <a:spcPts val="1200"/>
              </a:spcAft>
              <a:buNone/>
            </a:pPr>
            <a:r>
              <a:rPr lang="en-US" dirty="0"/>
              <a:t>Example</a:t>
            </a:r>
            <a:endParaRPr lang="en-US" sz="2400" dirty="0"/>
          </a:p>
        </p:txBody>
      </p:sp>
      <p:pic>
        <p:nvPicPr>
          <p:cNvPr id="7" name="Picture 6">
            <a:extLst>
              <a:ext uri="{FF2B5EF4-FFF2-40B4-BE49-F238E27FC236}">
                <a16:creationId xmlns:a16="http://schemas.microsoft.com/office/drawing/2014/main" id="{F27B119E-7A4D-455A-873A-55FF4E25333C}"/>
              </a:ext>
            </a:extLst>
          </p:cNvPr>
          <p:cNvPicPr>
            <a:picLocks noChangeAspect="1"/>
          </p:cNvPicPr>
          <p:nvPr/>
        </p:nvPicPr>
        <p:blipFill>
          <a:blip r:embed="rId2"/>
          <a:stretch>
            <a:fillRect/>
          </a:stretch>
        </p:blipFill>
        <p:spPr>
          <a:xfrm>
            <a:off x="164543" y="2254936"/>
            <a:ext cx="8222906" cy="2851492"/>
          </a:xfrm>
          <a:prstGeom prst="rect">
            <a:avLst/>
          </a:prstGeom>
        </p:spPr>
      </p:pic>
      <p:pic>
        <p:nvPicPr>
          <p:cNvPr id="9" name="Picture 8">
            <a:extLst>
              <a:ext uri="{FF2B5EF4-FFF2-40B4-BE49-F238E27FC236}">
                <a16:creationId xmlns:a16="http://schemas.microsoft.com/office/drawing/2014/main" id="{69DFC58D-E22D-4A01-81CF-35828F53AFCB}"/>
              </a:ext>
            </a:extLst>
          </p:cNvPr>
          <p:cNvPicPr>
            <a:picLocks noChangeAspect="1"/>
          </p:cNvPicPr>
          <p:nvPr/>
        </p:nvPicPr>
        <p:blipFill>
          <a:blip r:embed="rId3"/>
          <a:stretch>
            <a:fillRect/>
          </a:stretch>
        </p:blipFill>
        <p:spPr>
          <a:xfrm>
            <a:off x="8743307" y="544016"/>
            <a:ext cx="2742677" cy="1131687"/>
          </a:xfrm>
          <a:custGeom>
            <a:avLst/>
            <a:gdLst>
              <a:gd name="connsiteX0" fmla="*/ 0 w 2742677"/>
              <a:gd name="connsiteY0" fmla="*/ 0 h 1131687"/>
              <a:gd name="connsiteX1" fmla="*/ 603389 w 2742677"/>
              <a:gd name="connsiteY1" fmla="*/ 0 h 1131687"/>
              <a:gd name="connsiteX2" fmla="*/ 1151924 w 2742677"/>
              <a:gd name="connsiteY2" fmla="*/ 0 h 1131687"/>
              <a:gd name="connsiteX3" fmla="*/ 1673033 w 2742677"/>
              <a:gd name="connsiteY3" fmla="*/ 0 h 1131687"/>
              <a:gd name="connsiteX4" fmla="*/ 2221568 w 2742677"/>
              <a:gd name="connsiteY4" fmla="*/ 0 h 1131687"/>
              <a:gd name="connsiteX5" fmla="*/ 2742677 w 2742677"/>
              <a:gd name="connsiteY5" fmla="*/ 0 h 1131687"/>
              <a:gd name="connsiteX6" fmla="*/ 2742677 w 2742677"/>
              <a:gd name="connsiteY6" fmla="*/ 588477 h 1131687"/>
              <a:gd name="connsiteX7" fmla="*/ 2742677 w 2742677"/>
              <a:gd name="connsiteY7" fmla="*/ 1131687 h 1131687"/>
              <a:gd name="connsiteX8" fmla="*/ 2248995 w 2742677"/>
              <a:gd name="connsiteY8" fmla="*/ 1131687 h 1131687"/>
              <a:gd name="connsiteX9" fmla="*/ 1755313 w 2742677"/>
              <a:gd name="connsiteY9" fmla="*/ 1131687 h 1131687"/>
              <a:gd name="connsiteX10" fmla="*/ 1206778 w 2742677"/>
              <a:gd name="connsiteY10" fmla="*/ 1131687 h 1131687"/>
              <a:gd name="connsiteX11" fmla="*/ 740523 w 2742677"/>
              <a:gd name="connsiteY11" fmla="*/ 1131687 h 1131687"/>
              <a:gd name="connsiteX12" fmla="*/ 0 w 2742677"/>
              <a:gd name="connsiteY12" fmla="*/ 1131687 h 1131687"/>
              <a:gd name="connsiteX13" fmla="*/ 0 w 2742677"/>
              <a:gd name="connsiteY13" fmla="*/ 599794 h 1131687"/>
              <a:gd name="connsiteX14" fmla="*/ 0 w 2742677"/>
              <a:gd name="connsiteY14" fmla="*/ 0 h 113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2677" h="1131687" fill="none" extrusionOk="0">
                <a:moveTo>
                  <a:pt x="0" y="0"/>
                </a:moveTo>
                <a:cubicBezTo>
                  <a:pt x="257259" y="-62574"/>
                  <a:pt x="349763" y="30277"/>
                  <a:pt x="603389" y="0"/>
                </a:cubicBezTo>
                <a:cubicBezTo>
                  <a:pt x="857015" y="-30277"/>
                  <a:pt x="893312" y="47620"/>
                  <a:pt x="1151924" y="0"/>
                </a:cubicBezTo>
                <a:cubicBezTo>
                  <a:pt x="1410536" y="-47620"/>
                  <a:pt x="1530190" y="21897"/>
                  <a:pt x="1673033" y="0"/>
                </a:cubicBezTo>
                <a:cubicBezTo>
                  <a:pt x="1815876" y="-21897"/>
                  <a:pt x="2023986" y="60785"/>
                  <a:pt x="2221568" y="0"/>
                </a:cubicBezTo>
                <a:cubicBezTo>
                  <a:pt x="2419150" y="-60785"/>
                  <a:pt x="2509080" y="13019"/>
                  <a:pt x="2742677" y="0"/>
                </a:cubicBezTo>
                <a:cubicBezTo>
                  <a:pt x="2750355" y="202946"/>
                  <a:pt x="2735504" y="429597"/>
                  <a:pt x="2742677" y="588477"/>
                </a:cubicBezTo>
                <a:cubicBezTo>
                  <a:pt x="2749850" y="747357"/>
                  <a:pt x="2718711" y="1011670"/>
                  <a:pt x="2742677" y="1131687"/>
                </a:cubicBezTo>
                <a:cubicBezTo>
                  <a:pt x="2507621" y="1172233"/>
                  <a:pt x="2469947" y="1103916"/>
                  <a:pt x="2248995" y="1131687"/>
                </a:cubicBezTo>
                <a:cubicBezTo>
                  <a:pt x="2028043" y="1159458"/>
                  <a:pt x="1860263" y="1122446"/>
                  <a:pt x="1755313" y="1131687"/>
                </a:cubicBezTo>
                <a:cubicBezTo>
                  <a:pt x="1650363" y="1140928"/>
                  <a:pt x="1371515" y="1089779"/>
                  <a:pt x="1206778" y="1131687"/>
                </a:cubicBezTo>
                <a:cubicBezTo>
                  <a:pt x="1042042" y="1173595"/>
                  <a:pt x="910952" y="1094653"/>
                  <a:pt x="740523" y="1131687"/>
                </a:cubicBezTo>
                <a:cubicBezTo>
                  <a:pt x="570094" y="1168721"/>
                  <a:pt x="362095" y="1094512"/>
                  <a:pt x="0" y="1131687"/>
                </a:cubicBezTo>
                <a:cubicBezTo>
                  <a:pt x="-60210" y="930448"/>
                  <a:pt x="50034" y="815724"/>
                  <a:pt x="0" y="599794"/>
                </a:cubicBezTo>
                <a:cubicBezTo>
                  <a:pt x="-50034" y="383864"/>
                  <a:pt x="58511" y="154575"/>
                  <a:pt x="0" y="0"/>
                </a:cubicBezTo>
                <a:close/>
              </a:path>
              <a:path w="2742677" h="1131687" stroke="0" extrusionOk="0">
                <a:moveTo>
                  <a:pt x="0" y="0"/>
                </a:moveTo>
                <a:cubicBezTo>
                  <a:pt x="212420" y="-15123"/>
                  <a:pt x="373901" y="35826"/>
                  <a:pt x="521109" y="0"/>
                </a:cubicBezTo>
                <a:cubicBezTo>
                  <a:pt x="668317" y="-35826"/>
                  <a:pt x="951262" y="15874"/>
                  <a:pt x="1124498" y="0"/>
                </a:cubicBezTo>
                <a:cubicBezTo>
                  <a:pt x="1297734" y="-15874"/>
                  <a:pt x="1592196" y="42219"/>
                  <a:pt x="1727887" y="0"/>
                </a:cubicBezTo>
                <a:cubicBezTo>
                  <a:pt x="1863578" y="-42219"/>
                  <a:pt x="2350655" y="57208"/>
                  <a:pt x="2742677" y="0"/>
                </a:cubicBezTo>
                <a:cubicBezTo>
                  <a:pt x="2742854" y="113763"/>
                  <a:pt x="2718829" y="313241"/>
                  <a:pt x="2742677" y="543210"/>
                </a:cubicBezTo>
                <a:cubicBezTo>
                  <a:pt x="2766525" y="773179"/>
                  <a:pt x="2735294" y="969693"/>
                  <a:pt x="2742677" y="1131687"/>
                </a:cubicBezTo>
                <a:cubicBezTo>
                  <a:pt x="2615835" y="1177067"/>
                  <a:pt x="2345333" y="1093775"/>
                  <a:pt x="2166715" y="1131687"/>
                </a:cubicBezTo>
                <a:cubicBezTo>
                  <a:pt x="1988097" y="1169599"/>
                  <a:pt x="1788868" y="1064041"/>
                  <a:pt x="1563326" y="1131687"/>
                </a:cubicBezTo>
                <a:cubicBezTo>
                  <a:pt x="1337784" y="1199333"/>
                  <a:pt x="1200415" y="1078753"/>
                  <a:pt x="1069644" y="1131687"/>
                </a:cubicBezTo>
                <a:cubicBezTo>
                  <a:pt x="938873" y="1184621"/>
                  <a:pt x="763852" y="1071706"/>
                  <a:pt x="493682" y="1131687"/>
                </a:cubicBezTo>
                <a:cubicBezTo>
                  <a:pt x="223512" y="1191668"/>
                  <a:pt x="119994" y="1077886"/>
                  <a:pt x="0" y="1131687"/>
                </a:cubicBezTo>
                <a:cubicBezTo>
                  <a:pt x="-8289" y="873696"/>
                  <a:pt x="26325" y="763547"/>
                  <a:pt x="0" y="565844"/>
                </a:cubicBezTo>
                <a:cubicBezTo>
                  <a:pt x="-26325" y="368141"/>
                  <a:pt x="65638" y="152305"/>
                  <a:pt x="0" y="0"/>
                </a:cubicBezTo>
                <a:close/>
              </a:path>
            </a:pathLst>
          </a:custGeom>
          <a:ln>
            <a:solidFill>
              <a:schemeClr val="tx1"/>
            </a:solidFill>
            <a:extLst>
              <a:ext uri="{C807C97D-BFC1-408E-A445-0C87EB9F89A2}">
                <ask:lineSketchStyleProps xmlns:ask="http://schemas.microsoft.com/office/drawing/2018/sketchyshapes" sd="1047857045">
                  <a:prstGeom prst="rect">
                    <a:avLst/>
                  </a:prstGeom>
                  <ask:type>
                    <ask:lineSketchScribble/>
                  </ask:type>
                </ask:lineSketchStyleProps>
              </a:ext>
            </a:extLst>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FFFC2427-EECE-40AB-BB3D-A6D6DCF5E0FD}"/>
              </a:ext>
            </a:extLst>
          </p:cNvPr>
          <p:cNvPicPr>
            <a:picLocks noChangeAspect="1"/>
          </p:cNvPicPr>
          <p:nvPr/>
        </p:nvPicPr>
        <p:blipFill>
          <a:blip r:embed="rId4"/>
          <a:stretch>
            <a:fillRect/>
          </a:stretch>
        </p:blipFill>
        <p:spPr>
          <a:xfrm>
            <a:off x="8743307" y="2034891"/>
            <a:ext cx="2742678" cy="3071537"/>
          </a:xfrm>
          <a:custGeom>
            <a:avLst/>
            <a:gdLst>
              <a:gd name="connsiteX0" fmla="*/ 0 w 2742678"/>
              <a:gd name="connsiteY0" fmla="*/ 0 h 3071537"/>
              <a:gd name="connsiteX1" fmla="*/ 548536 w 2742678"/>
              <a:gd name="connsiteY1" fmla="*/ 0 h 3071537"/>
              <a:gd name="connsiteX2" fmla="*/ 1097071 w 2742678"/>
              <a:gd name="connsiteY2" fmla="*/ 0 h 3071537"/>
              <a:gd name="connsiteX3" fmla="*/ 1618180 w 2742678"/>
              <a:gd name="connsiteY3" fmla="*/ 0 h 3071537"/>
              <a:gd name="connsiteX4" fmla="*/ 2194142 w 2742678"/>
              <a:gd name="connsiteY4" fmla="*/ 0 h 3071537"/>
              <a:gd name="connsiteX5" fmla="*/ 2742678 w 2742678"/>
              <a:gd name="connsiteY5" fmla="*/ 0 h 3071537"/>
              <a:gd name="connsiteX6" fmla="*/ 2742678 w 2742678"/>
              <a:gd name="connsiteY6" fmla="*/ 542638 h 3071537"/>
              <a:gd name="connsiteX7" fmla="*/ 2742678 w 2742678"/>
              <a:gd name="connsiteY7" fmla="*/ 1054561 h 3071537"/>
              <a:gd name="connsiteX8" fmla="*/ 2742678 w 2742678"/>
              <a:gd name="connsiteY8" fmla="*/ 1505053 h 3071537"/>
              <a:gd name="connsiteX9" fmla="*/ 2742678 w 2742678"/>
              <a:gd name="connsiteY9" fmla="*/ 1955545 h 3071537"/>
              <a:gd name="connsiteX10" fmla="*/ 2742678 w 2742678"/>
              <a:gd name="connsiteY10" fmla="*/ 2498183 h 3071537"/>
              <a:gd name="connsiteX11" fmla="*/ 2742678 w 2742678"/>
              <a:gd name="connsiteY11" fmla="*/ 3071537 h 3071537"/>
              <a:gd name="connsiteX12" fmla="*/ 2248996 w 2742678"/>
              <a:gd name="connsiteY12" fmla="*/ 3071537 h 3071537"/>
              <a:gd name="connsiteX13" fmla="*/ 1673034 w 2742678"/>
              <a:gd name="connsiteY13" fmla="*/ 3071537 h 3071537"/>
              <a:gd name="connsiteX14" fmla="*/ 1069644 w 2742678"/>
              <a:gd name="connsiteY14" fmla="*/ 3071537 h 3071537"/>
              <a:gd name="connsiteX15" fmla="*/ 548536 w 2742678"/>
              <a:gd name="connsiteY15" fmla="*/ 3071537 h 3071537"/>
              <a:gd name="connsiteX16" fmla="*/ 0 w 2742678"/>
              <a:gd name="connsiteY16" fmla="*/ 3071537 h 3071537"/>
              <a:gd name="connsiteX17" fmla="*/ 0 w 2742678"/>
              <a:gd name="connsiteY17" fmla="*/ 2498183 h 3071537"/>
              <a:gd name="connsiteX18" fmla="*/ 0 w 2742678"/>
              <a:gd name="connsiteY18" fmla="*/ 2078407 h 3071537"/>
              <a:gd name="connsiteX19" fmla="*/ 0 w 2742678"/>
              <a:gd name="connsiteY19" fmla="*/ 1658630 h 3071537"/>
              <a:gd name="connsiteX20" fmla="*/ 0 w 2742678"/>
              <a:gd name="connsiteY20" fmla="*/ 1146707 h 3071537"/>
              <a:gd name="connsiteX21" fmla="*/ 0 w 2742678"/>
              <a:gd name="connsiteY21" fmla="*/ 665500 h 3071537"/>
              <a:gd name="connsiteX22" fmla="*/ 0 w 2742678"/>
              <a:gd name="connsiteY22" fmla="*/ 0 h 30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42678" h="3071537" fill="none" extrusionOk="0">
                <a:moveTo>
                  <a:pt x="0" y="0"/>
                </a:moveTo>
                <a:cubicBezTo>
                  <a:pt x="211157" y="-32672"/>
                  <a:pt x="293921" y="30322"/>
                  <a:pt x="548536" y="0"/>
                </a:cubicBezTo>
                <a:cubicBezTo>
                  <a:pt x="803151" y="-30322"/>
                  <a:pt x="948360" y="2662"/>
                  <a:pt x="1097071" y="0"/>
                </a:cubicBezTo>
                <a:cubicBezTo>
                  <a:pt x="1245782" y="-2662"/>
                  <a:pt x="1414120" y="21726"/>
                  <a:pt x="1618180" y="0"/>
                </a:cubicBezTo>
                <a:cubicBezTo>
                  <a:pt x="1822240" y="-21726"/>
                  <a:pt x="1914274" y="37986"/>
                  <a:pt x="2194142" y="0"/>
                </a:cubicBezTo>
                <a:cubicBezTo>
                  <a:pt x="2474010" y="-37986"/>
                  <a:pt x="2583231" y="53834"/>
                  <a:pt x="2742678" y="0"/>
                </a:cubicBezTo>
                <a:cubicBezTo>
                  <a:pt x="2759081" y="189861"/>
                  <a:pt x="2729804" y="388730"/>
                  <a:pt x="2742678" y="542638"/>
                </a:cubicBezTo>
                <a:cubicBezTo>
                  <a:pt x="2755552" y="696546"/>
                  <a:pt x="2708245" y="925382"/>
                  <a:pt x="2742678" y="1054561"/>
                </a:cubicBezTo>
                <a:cubicBezTo>
                  <a:pt x="2777111" y="1183740"/>
                  <a:pt x="2709678" y="1366908"/>
                  <a:pt x="2742678" y="1505053"/>
                </a:cubicBezTo>
                <a:cubicBezTo>
                  <a:pt x="2775678" y="1643198"/>
                  <a:pt x="2740650" y="1829213"/>
                  <a:pt x="2742678" y="1955545"/>
                </a:cubicBezTo>
                <a:cubicBezTo>
                  <a:pt x="2744706" y="2081877"/>
                  <a:pt x="2740576" y="2266630"/>
                  <a:pt x="2742678" y="2498183"/>
                </a:cubicBezTo>
                <a:cubicBezTo>
                  <a:pt x="2744780" y="2729736"/>
                  <a:pt x="2687929" y="2854627"/>
                  <a:pt x="2742678" y="3071537"/>
                </a:cubicBezTo>
                <a:cubicBezTo>
                  <a:pt x="2603248" y="3092014"/>
                  <a:pt x="2425642" y="3035140"/>
                  <a:pt x="2248996" y="3071537"/>
                </a:cubicBezTo>
                <a:cubicBezTo>
                  <a:pt x="2072350" y="3107934"/>
                  <a:pt x="1848349" y="3065523"/>
                  <a:pt x="1673034" y="3071537"/>
                </a:cubicBezTo>
                <a:cubicBezTo>
                  <a:pt x="1497719" y="3077551"/>
                  <a:pt x="1357538" y="3009721"/>
                  <a:pt x="1069644" y="3071537"/>
                </a:cubicBezTo>
                <a:cubicBezTo>
                  <a:pt x="781750" y="3133353"/>
                  <a:pt x="762097" y="3027048"/>
                  <a:pt x="548536" y="3071537"/>
                </a:cubicBezTo>
                <a:cubicBezTo>
                  <a:pt x="334975" y="3116026"/>
                  <a:pt x="152762" y="3060465"/>
                  <a:pt x="0" y="3071537"/>
                </a:cubicBezTo>
                <a:cubicBezTo>
                  <a:pt x="-61772" y="2852002"/>
                  <a:pt x="23938" y="2754310"/>
                  <a:pt x="0" y="2498183"/>
                </a:cubicBezTo>
                <a:cubicBezTo>
                  <a:pt x="-23938" y="2242056"/>
                  <a:pt x="17725" y="2241410"/>
                  <a:pt x="0" y="2078407"/>
                </a:cubicBezTo>
                <a:cubicBezTo>
                  <a:pt x="-17725" y="1915404"/>
                  <a:pt x="25473" y="1781232"/>
                  <a:pt x="0" y="1658630"/>
                </a:cubicBezTo>
                <a:cubicBezTo>
                  <a:pt x="-25473" y="1536028"/>
                  <a:pt x="19235" y="1310445"/>
                  <a:pt x="0" y="1146707"/>
                </a:cubicBezTo>
                <a:cubicBezTo>
                  <a:pt x="-19235" y="982969"/>
                  <a:pt x="39526" y="863073"/>
                  <a:pt x="0" y="665500"/>
                </a:cubicBezTo>
                <a:cubicBezTo>
                  <a:pt x="-39526" y="467927"/>
                  <a:pt x="7726" y="248370"/>
                  <a:pt x="0" y="0"/>
                </a:cubicBezTo>
                <a:close/>
              </a:path>
              <a:path w="2742678" h="3071537" stroke="0" extrusionOk="0">
                <a:moveTo>
                  <a:pt x="0" y="0"/>
                </a:moveTo>
                <a:cubicBezTo>
                  <a:pt x="198153" y="-43088"/>
                  <a:pt x="299224" y="1587"/>
                  <a:pt x="466255" y="0"/>
                </a:cubicBezTo>
                <a:cubicBezTo>
                  <a:pt x="633286" y="-1587"/>
                  <a:pt x="743129" y="48219"/>
                  <a:pt x="1014791" y="0"/>
                </a:cubicBezTo>
                <a:cubicBezTo>
                  <a:pt x="1286453" y="-48219"/>
                  <a:pt x="1388549" y="12322"/>
                  <a:pt x="1535900" y="0"/>
                </a:cubicBezTo>
                <a:cubicBezTo>
                  <a:pt x="1683251" y="-12322"/>
                  <a:pt x="1841006" y="15879"/>
                  <a:pt x="2029582" y="0"/>
                </a:cubicBezTo>
                <a:cubicBezTo>
                  <a:pt x="2218158" y="-15879"/>
                  <a:pt x="2392665" y="57653"/>
                  <a:pt x="2742678" y="0"/>
                </a:cubicBezTo>
                <a:cubicBezTo>
                  <a:pt x="2777992" y="200012"/>
                  <a:pt x="2691236" y="268110"/>
                  <a:pt x="2742678" y="481207"/>
                </a:cubicBezTo>
                <a:cubicBezTo>
                  <a:pt x="2794120" y="694304"/>
                  <a:pt x="2717836" y="819198"/>
                  <a:pt x="2742678" y="1023846"/>
                </a:cubicBezTo>
                <a:cubicBezTo>
                  <a:pt x="2767520" y="1228494"/>
                  <a:pt x="2727997" y="1431191"/>
                  <a:pt x="2742678" y="1566484"/>
                </a:cubicBezTo>
                <a:cubicBezTo>
                  <a:pt x="2757359" y="1701777"/>
                  <a:pt x="2732173" y="1894182"/>
                  <a:pt x="2742678" y="2139837"/>
                </a:cubicBezTo>
                <a:cubicBezTo>
                  <a:pt x="2753183" y="2385492"/>
                  <a:pt x="2689300" y="2424593"/>
                  <a:pt x="2742678" y="2621045"/>
                </a:cubicBezTo>
                <a:cubicBezTo>
                  <a:pt x="2796056" y="2817497"/>
                  <a:pt x="2715621" y="2909524"/>
                  <a:pt x="2742678" y="3071537"/>
                </a:cubicBezTo>
                <a:cubicBezTo>
                  <a:pt x="2569089" y="3077042"/>
                  <a:pt x="2398851" y="3047686"/>
                  <a:pt x="2276423" y="3071537"/>
                </a:cubicBezTo>
                <a:cubicBezTo>
                  <a:pt x="2153995" y="3095388"/>
                  <a:pt x="1959750" y="3061987"/>
                  <a:pt x="1782741" y="3071537"/>
                </a:cubicBezTo>
                <a:cubicBezTo>
                  <a:pt x="1605732" y="3081087"/>
                  <a:pt x="1465449" y="3049492"/>
                  <a:pt x="1316485" y="3071537"/>
                </a:cubicBezTo>
                <a:cubicBezTo>
                  <a:pt x="1167521" y="3093582"/>
                  <a:pt x="1029811" y="3023891"/>
                  <a:pt x="767950" y="3071537"/>
                </a:cubicBezTo>
                <a:cubicBezTo>
                  <a:pt x="506090" y="3119183"/>
                  <a:pt x="348728" y="3067808"/>
                  <a:pt x="0" y="3071537"/>
                </a:cubicBezTo>
                <a:cubicBezTo>
                  <a:pt x="-43771" y="2949534"/>
                  <a:pt x="16887" y="2759878"/>
                  <a:pt x="0" y="2651760"/>
                </a:cubicBezTo>
                <a:cubicBezTo>
                  <a:pt x="-16887" y="2543642"/>
                  <a:pt x="491" y="2379459"/>
                  <a:pt x="0" y="2109122"/>
                </a:cubicBezTo>
                <a:cubicBezTo>
                  <a:pt x="-491" y="1838785"/>
                  <a:pt x="40085" y="1816063"/>
                  <a:pt x="0" y="1566484"/>
                </a:cubicBezTo>
                <a:cubicBezTo>
                  <a:pt x="-40085" y="1316905"/>
                  <a:pt x="68394" y="1137292"/>
                  <a:pt x="0" y="993130"/>
                </a:cubicBezTo>
                <a:cubicBezTo>
                  <a:pt x="-68394" y="848968"/>
                  <a:pt x="36133" y="605050"/>
                  <a:pt x="0" y="481207"/>
                </a:cubicBezTo>
                <a:cubicBezTo>
                  <a:pt x="-36133" y="357364"/>
                  <a:pt x="35688" y="112491"/>
                  <a:pt x="0" y="0"/>
                </a:cubicBezTo>
                <a:close/>
              </a:path>
            </a:pathLst>
          </a:custGeom>
          <a:ln>
            <a:solidFill>
              <a:schemeClr val="tx1"/>
            </a:solidFill>
            <a:extLst>
              <a:ext uri="{C807C97D-BFC1-408E-A445-0C87EB9F89A2}">
                <ask:lineSketchStyleProps xmlns:ask="http://schemas.microsoft.com/office/drawing/2018/sketchyshapes" sd="1669743162">
                  <a:prstGeom prst="rect">
                    <a:avLst/>
                  </a:prstGeom>
                  <ask:type>
                    <ask:lineSketchScribble/>
                  </ask:type>
                </ask:lineSketchStyleProps>
              </a:ext>
            </a:extLst>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0481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950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Final Thoughts…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656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Uniformity Across Browsers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09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Web Design Frustrations</a:t>
            </a:r>
          </a:p>
        </p:txBody>
      </p:sp>
      <p:sp>
        <p:nvSpPr>
          <p:cNvPr id="5" name="Content Placeholder 4"/>
          <p:cNvSpPr>
            <a:spLocks noGrp="1"/>
          </p:cNvSpPr>
          <p:nvPr>
            <p:ph idx="1"/>
          </p:nvPr>
        </p:nvSpPr>
        <p:spPr/>
        <p:txBody>
          <a:bodyPr/>
          <a:lstStyle/>
          <a:p>
            <a:pPr marL="0" indent="0">
              <a:spcAft>
                <a:spcPts val="1200"/>
              </a:spcAft>
              <a:buNone/>
            </a:pPr>
            <a:r>
              <a:rPr lang="en-US" dirty="0"/>
              <a:t>One of the biggest frustrations in Web Design is browsers</a:t>
            </a:r>
          </a:p>
          <a:p>
            <a:pPr marL="0" indent="0">
              <a:spcAft>
                <a:spcPts val="1200"/>
              </a:spcAft>
              <a:buNone/>
            </a:pPr>
            <a:r>
              <a:rPr lang="en-US" dirty="0"/>
              <a:t>Browsers will display HTML/CSS in different manners, making it difficult for the same uniform look across browsers</a:t>
            </a:r>
          </a:p>
          <a:p>
            <a:pPr marL="0" indent="0">
              <a:buNone/>
            </a:pPr>
            <a:r>
              <a:rPr lang="en-US" dirty="0"/>
              <a:t>Two possible solutions:</a:t>
            </a:r>
          </a:p>
          <a:p>
            <a:pPr marL="457200" lvl="1" indent="0">
              <a:buNone/>
            </a:pPr>
            <a:r>
              <a:rPr lang="en-US" dirty="0"/>
              <a:t>Creating CSS files specific for the various browsers</a:t>
            </a:r>
          </a:p>
          <a:p>
            <a:pPr marL="457200" lvl="1" indent="0">
              <a:buNone/>
            </a:pPr>
            <a:r>
              <a:rPr lang="en-US" dirty="0"/>
              <a:t>Utilizing CSS to equalize the display</a:t>
            </a:r>
          </a:p>
        </p:txBody>
      </p:sp>
    </p:spTree>
    <p:extLst>
      <p:ext uri="{BB962C8B-B14F-4D97-AF65-F5344CB8AC3E}">
        <p14:creationId xmlns:p14="http://schemas.microsoft.com/office/powerpoint/2010/main" val="213221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Unique CSS</a:t>
            </a:r>
          </a:p>
        </p:txBody>
      </p:sp>
      <p:sp>
        <p:nvSpPr>
          <p:cNvPr id="3" name="Content Placeholder 2"/>
          <p:cNvSpPr>
            <a:spLocks noGrp="1"/>
          </p:cNvSpPr>
          <p:nvPr>
            <p:ph idx="1"/>
          </p:nvPr>
        </p:nvSpPr>
        <p:spPr>
          <a:xfrm>
            <a:off x="2150533" y="1662777"/>
            <a:ext cx="8238067" cy="3880773"/>
          </a:xfrm>
        </p:spPr>
        <p:txBody>
          <a:bodyPr>
            <a:noAutofit/>
          </a:bodyPr>
          <a:lstStyle/>
          <a:p>
            <a:pPr marL="0" indent="0">
              <a:buNone/>
            </a:pPr>
            <a:r>
              <a:rPr lang="en-US" sz="2000" dirty="0">
                <a:solidFill>
                  <a:schemeClr val="accent6">
                    <a:lumMod val="75000"/>
                  </a:schemeClr>
                </a:solidFill>
              </a:rPr>
              <a:t>&lt;!--[if IE]&gt; </a:t>
            </a:r>
            <a:br>
              <a:rPr lang="en-US" sz="2000" dirty="0">
                <a:solidFill>
                  <a:schemeClr val="accent6">
                    <a:lumMod val="75000"/>
                  </a:schemeClr>
                </a:solidFill>
              </a:rPr>
            </a:br>
            <a:r>
              <a:rPr lang="en-US" sz="2000" dirty="0">
                <a:solidFill>
                  <a:schemeClr val="accent6">
                    <a:lumMod val="75000"/>
                  </a:schemeClr>
                </a:solidFill>
              </a:rPr>
              <a:t>&lt;link </a:t>
            </a:r>
            <a:r>
              <a:rPr lang="en-US" sz="2000" dirty="0" err="1">
                <a:solidFill>
                  <a:schemeClr val="accent6">
                    <a:lumMod val="75000"/>
                  </a:schemeClr>
                </a:solidFill>
              </a:rPr>
              <a:t>rel</a:t>
            </a:r>
            <a:r>
              <a:rPr lang="en-US" sz="2000" dirty="0">
                <a:solidFill>
                  <a:schemeClr val="accent6">
                    <a:lumMod val="75000"/>
                  </a:schemeClr>
                </a:solidFill>
              </a:rPr>
              <a:t>="</a:t>
            </a:r>
            <a:r>
              <a:rPr lang="en-US" sz="2000" dirty="0" err="1">
                <a:solidFill>
                  <a:schemeClr val="accent6">
                    <a:lumMod val="75000"/>
                  </a:schemeClr>
                </a:solidFill>
              </a:rPr>
              <a:t>stylesheet</a:t>
            </a:r>
            <a:r>
              <a:rPr lang="en-US" sz="2000" dirty="0">
                <a:solidFill>
                  <a:schemeClr val="accent6">
                    <a:lumMod val="75000"/>
                  </a:schemeClr>
                </a:solidFill>
              </a:rPr>
              <a:t>" type="text/</a:t>
            </a:r>
            <a:r>
              <a:rPr lang="en-US" sz="2000" dirty="0" err="1">
                <a:solidFill>
                  <a:schemeClr val="accent6">
                    <a:lumMod val="75000"/>
                  </a:schemeClr>
                </a:solidFill>
              </a:rPr>
              <a:t>css</a:t>
            </a:r>
            <a:r>
              <a:rPr lang="en-US" sz="2000" dirty="0">
                <a:solidFill>
                  <a:schemeClr val="accent6">
                    <a:lumMod val="75000"/>
                  </a:schemeClr>
                </a:solidFill>
              </a:rPr>
              <a:t>" </a:t>
            </a:r>
            <a:r>
              <a:rPr lang="en-US" sz="2000" dirty="0" err="1">
                <a:solidFill>
                  <a:schemeClr val="accent6">
                    <a:lumMod val="75000"/>
                  </a:schemeClr>
                </a:solidFill>
              </a:rPr>
              <a:t>href</a:t>
            </a:r>
            <a:r>
              <a:rPr lang="en-US" sz="2000" dirty="0">
                <a:solidFill>
                  <a:schemeClr val="accent6">
                    <a:lumMod val="75000"/>
                  </a:schemeClr>
                </a:solidFill>
              </a:rPr>
              <a:t>="all-ie-only.css" /&gt; </a:t>
            </a:r>
            <a:br>
              <a:rPr lang="en-US" sz="2000" dirty="0">
                <a:solidFill>
                  <a:schemeClr val="accent6">
                    <a:lumMod val="75000"/>
                  </a:schemeClr>
                </a:solidFill>
              </a:rPr>
            </a:br>
            <a:r>
              <a:rPr lang="en-US" sz="2000" dirty="0">
                <a:solidFill>
                  <a:schemeClr val="accent6">
                    <a:lumMod val="75000"/>
                  </a:schemeClr>
                </a:solidFill>
              </a:rPr>
              <a:t>&lt;![</a:t>
            </a:r>
            <a:r>
              <a:rPr lang="en-US" sz="2000" dirty="0" err="1">
                <a:solidFill>
                  <a:schemeClr val="accent6">
                    <a:lumMod val="75000"/>
                  </a:schemeClr>
                </a:solidFill>
              </a:rPr>
              <a:t>endif</a:t>
            </a:r>
            <a:r>
              <a:rPr lang="en-US" sz="2000" dirty="0">
                <a:solidFill>
                  <a:schemeClr val="accent6">
                    <a:lumMod val="75000"/>
                  </a:schemeClr>
                </a:solidFill>
              </a:rPr>
              <a:t>]--&gt;</a:t>
            </a:r>
          </a:p>
          <a:p>
            <a:pPr marL="0" indent="0">
              <a:spcAft>
                <a:spcPts val="1200"/>
              </a:spcAft>
              <a:buNone/>
            </a:pPr>
            <a:r>
              <a:rPr lang="en-US" sz="2000" dirty="0">
                <a:solidFill>
                  <a:schemeClr val="accent6">
                    <a:lumMod val="75000"/>
                  </a:schemeClr>
                </a:solidFill>
              </a:rPr>
              <a:t>&lt;!--[if !IE]&gt;&lt;!--&gt; </a:t>
            </a:r>
            <a:br>
              <a:rPr lang="en-US" sz="2000" dirty="0">
                <a:solidFill>
                  <a:schemeClr val="accent6">
                    <a:lumMod val="75000"/>
                  </a:schemeClr>
                </a:solidFill>
              </a:rPr>
            </a:br>
            <a:r>
              <a:rPr lang="en-US" sz="2000" dirty="0">
                <a:solidFill>
                  <a:schemeClr val="accent6">
                    <a:lumMod val="75000"/>
                  </a:schemeClr>
                </a:solidFill>
              </a:rPr>
              <a:t>&lt;link </a:t>
            </a:r>
            <a:r>
              <a:rPr lang="en-US" sz="2000" dirty="0" err="1">
                <a:solidFill>
                  <a:schemeClr val="accent6">
                    <a:lumMod val="75000"/>
                  </a:schemeClr>
                </a:solidFill>
              </a:rPr>
              <a:t>rel</a:t>
            </a:r>
            <a:r>
              <a:rPr lang="en-US" sz="2000" dirty="0">
                <a:solidFill>
                  <a:schemeClr val="accent6">
                    <a:lumMod val="75000"/>
                  </a:schemeClr>
                </a:solidFill>
              </a:rPr>
              <a:t>="</a:t>
            </a:r>
            <a:r>
              <a:rPr lang="en-US" sz="2000" dirty="0" err="1">
                <a:solidFill>
                  <a:schemeClr val="accent6">
                    <a:lumMod val="75000"/>
                  </a:schemeClr>
                </a:solidFill>
              </a:rPr>
              <a:t>stylesheet</a:t>
            </a:r>
            <a:r>
              <a:rPr lang="en-US" sz="2000" dirty="0">
                <a:solidFill>
                  <a:schemeClr val="accent6">
                    <a:lumMod val="75000"/>
                  </a:schemeClr>
                </a:solidFill>
              </a:rPr>
              <a:t>" type="text/</a:t>
            </a:r>
            <a:r>
              <a:rPr lang="en-US" sz="2000" dirty="0" err="1">
                <a:solidFill>
                  <a:schemeClr val="accent6">
                    <a:lumMod val="75000"/>
                  </a:schemeClr>
                </a:solidFill>
              </a:rPr>
              <a:t>css</a:t>
            </a:r>
            <a:r>
              <a:rPr lang="en-US" sz="2000" dirty="0">
                <a:solidFill>
                  <a:schemeClr val="accent6">
                    <a:lumMod val="75000"/>
                  </a:schemeClr>
                </a:solidFill>
              </a:rPr>
              <a:t>" </a:t>
            </a:r>
            <a:r>
              <a:rPr lang="en-US" sz="2000" dirty="0" err="1">
                <a:solidFill>
                  <a:schemeClr val="accent6">
                    <a:lumMod val="75000"/>
                  </a:schemeClr>
                </a:solidFill>
              </a:rPr>
              <a:t>href</a:t>
            </a:r>
            <a:r>
              <a:rPr lang="en-US" sz="2000" dirty="0">
                <a:solidFill>
                  <a:schemeClr val="accent6">
                    <a:lumMod val="75000"/>
                  </a:schemeClr>
                </a:solidFill>
              </a:rPr>
              <a:t>="not-ie.css" /&gt;</a:t>
            </a:r>
            <a:br>
              <a:rPr lang="en-US" sz="2000" dirty="0">
                <a:solidFill>
                  <a:schemeClr val="accent6">
                    <a:lumMod val="75000"/>
                  </a:schemeClr>
                </a:solidFill>
              </a:rPr>
            </a:br>
            <a:r>
              <a:rPr lang="en-US" sz="2000" dirty="0">
                <a:solidFill>
                  <a:schemeClr val="accent6">
                    <a:lumMod val="75000"/>
                  </a:schemeClr>
                </a:solidFill>
              </a:rPr>
              <a:t>&lt;!--&lt;![</a:t>
            </a:r>
            <a:r>
              <a:rPr lang="en-US" sz="2000" dirty="0" err="1">
                <a:solidFill>
                  <a:schemeClr val="accent6">
                    <a:lumMod val="75000"/>
                  </a:schemeClr>
                </a:solidFill>
              </a:rPr>
              <a:t>endif</a:t>
            </a:r>
            <a:r>
              <a:rPr lang="en-US" sz="2000" dirty="0">
                <a:solidFill>
                  <a:schemeClr val="accent6">
                    <a:lumMod val="75000"/>
                  </a:schemeClr>
                </a:solidFill>
              </a:rPr>
              <a:t>]--&gt;</a:t>
            </a:r>
          </a:p>
          <a:p>
            <a:pPr marL="0" indent="0">
              <a:buNone/>
            </a:pPr>
            <a:r>
              <a:rPr lang="en-US" sz="2400" dirty="0"/>
              <a:t>Not the most desired option</a:t>
            </a:r>
          </a:p>
          <a:p>
            <a:pPr marL="0" indent="0">
              <a:buNone/>
            </a:pPr>
            <a:r>
              <a:rPr lang="en-US" sz="2400" dirty="0"/>
              <a:t>Not supported in IE10 and up</a:t>
            </a:r>
          </a:p>
          <a:p>
            <a:pPr marL="0" indent="0">
              <a:buNone/>
            </a:pPr>
            <a:r>
              <a:rPr lang="en-US" sz="2400" dirty="0"/>
              <a:t>However, it does allow you to target specific version of IE</a:t>
            </a:r>
          </a:p>
        </p:txBody>
      </p:sp>
    </p:spTree>
    <p:extLst>
      <p:ext uri="{BB962C8B-B14F-4D97-AF65-F5344CB8AC3E}">
        <p14:creationId xmlns:p14="http://schemas.microsoft.com/office/powerpoint/2010/main" val="268539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a:bodyPr>
          <a:lstStyle/>
          <a:p>
            <a:pPr>
              <a:defRPr/>
            </a:pPr>
            <a:r>
              <a:rPr lang="en-US" dirty="0"/>
              <a:t>Sending Data from Client to Server</a:t>
            </a:r>
          </a:p>
        </p:txBody>
      </p:sp>
      <p:pic>
        <p:nvPicPr>
          <p:cNvPr id="2" name="Content Placeholder 1">
            <a:extLst>
              <a:ext uri="{FF2B5EF4-FFF2-40B4-BE49-F238E27FC236}">
                <a16:creationId xmlns:a16="http://schemas.microsoft.com/office/drawing/2014/main" id="{D1199EFE-235A-4902-82DE-8A0706D6BFB3}"/>
              </a:ext>
            </a:extLst>
          </p:cNvPr>
          <p:cNvPicPr>
            <a:picLocks noGrp="1" noChangeAspect="1"/>
          </p:cNvPicPr>
          <p:nvPr>
            <p:ph idx="1"/>
          </p:nvPr>
        </p:nvPicPr>
        <p:blipFill>
          <a:blip r:embed="rId2"/>
          <a:stretch>
            <a:fillRect/>
          </a:stretch>
        </p:blipFill>
        <p:spPr>
          <a:xfrm>
            <a:off x="1968391" y="1331793"/>
            <a:ext cx="8748182" cy="5388184"/>
          </a:xfrm>
          <a:prstGeom prst="rect">
            <a:avLst/>
          </a:prstGeom>
          <a:ln>
            <a:solidFill>
              <a:srgbClr val="0070C0"/>
            </a:solidFill>
          </a:ln>
        </p:spPr>
      </p:pic>
      <p:sp>
        <p:nvSpPr>
          <p:cNvPr id="4" name="Rectangle 3">
            <a:extLst>
              <a:ext uri="{FF2B5EF4-FFF2-40B4-BE49-F238E27FC236}">
                <a16:creationId xmlns:a16="http://schemas.microsoft.com/office/drawing/2014/main" id="{3A262DB4-201F-468F-891E-451F3EF6515A}"/>
              </a:ext>
            </a:extLst>
          </p:cNvPr>
          <p:cNvSpPr/>
          <p:nvPr/>
        </p:nvSpPr>
        <p:spPr>
          <a:xfrm>
            <a:off x="3131389" y="3252158"/>
            <a:ext cx="7461849" cy="13888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26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Normalize.css</a:t>
            </a:r>
          </a:p>
        </p:txBody>
      </p:sp>
      <p:sp>
        <p:nvSpPr>
          <p:cNvPr id="5" name="Content Placeholder 4"/>
          <p:cNvSpPr>
            <a:spLocks noGrp="1"/>
          </p:cNvSpPr>
          <p:nvPr>
            <p:ph idx="1"/>
          </p:nvPr>
        </p:nvSpPr>
        <p:spPr/>
        <p:txBody>
          <a:bodyPr/>
          <a:lstStyle/>
          <a:p>
            <a:pPr marL="0" indent="0">
              <a:spcAft>
                <a:spcPts val="1200"/>
              </a:spcAft>
              <a:buNone/>
            </a:pPr>
            <a:r>
              <a:rPr lang="en-US" dirty="0"/>
              <a:t>Normalize.css is a small CSS file that provides better cross-browser consistency in the default styling of HTML elements (Gallagher 2012)</a:t>
            </a:r>
          </a:p>
          <a:p>
            <a:pPr marL="0" indent="0">
              <a:spcAft>
                <a:spcPts val="1200"/>
              </a:spcAft>
              <a:buNone/>
            </a:pPr>
            <a:r>
              <a:rPr lang="en-US" dirty="0"/>
              <a:t>Utilized by sites such at Twitter, Bootstrap, </a:t>
            </a:r>
            <a:r>
              <a:rPr lang="en-US" dirty="0" err="1"/>
              <a:t>TweetDeck</a:t>
            </a:r>
            <a:r>
              <a:rPr lang="en-US" dirty="0"/>
              <a:t>, </a:t>
            </a:r>
            <a:r>
              <a:rPr lang="en-US" dirty="0" err="1"/>
              <a:t>etc</a:t>
            </a:r>
            <a:endParaRPr lang="en-US" dirty="0"/>
          </a:p>
          <a:p>
            <a:pPr marL="0" indent="0">
              <a:spcAft>
                <a:spcPts val="1200"/>
              </a:spcAft>
              <a:buNone/>
            </a:pPr>
            <a:r>
              <a:rPr lang="en-US" dirty="0"/>
              <a:t>Download: </a:t>
            </a:r>
            <a:r>
              <a:rPr lang="en-US" dirty="0">
                <a:hlinkClick r:id="rId2"/>
              </a:rPr>
              <a:t>http://necolas.github.io/normalize.css/</a:t>
            </a:r>
            <a:endParaRPr lang="en-US" dirty="0"/>
          </a:p>
        </p:txBody>
      </p:sp>
    </p:spTree>
    <p:extLst>
      <p:ext uri="{BB962C8B-B14F-4D97-AF65-F5344CB8AC3E}">
        <p14:creationId xmlns:p14="http://schemas.microsoft.com/office/powerpoint/2010/main" val="282158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Normalize.css</a:t>
            </a:r>
          </a:p>
        </p:txBody>
      </p:sp>
      <p:sp>
        <p:nvSpPr>
          <p:cNvPr id="5" name="Content Placeholder 4"/>
          <p:cNvSpPr>
            <a:spLocks noGrp="1"/>
          </p:cNvSpPr>
          <p:nvPr>
            <p:ph idx="1"/>
          </p:nvPr>
        </p:nvSpPr>
        <p:spPr>
          <a:xfrm>
            <a:off x="626004" y="1410759"/>
            <a:ext cx="3496733" cy="4351338"/>
          </a:xfrm>
        </p:spPr>
        <p:txBody>
          <a:bodyPr/>
          <a:lstStyle/>
          <a:p>
            <a:pPr marL="0" indent="0">
              <a:buNone/>
            </a:pPr>
            <a:r>
              <a:rPr lang="en-US" dirty="0"/>
              <a:t>Sample from the .</a:t>
            </a:r>
            <a:r>
              <a:rPr lang="en-US" dirty="0" err="1"/>
              <a:t>css</a:t>
            </a:r>
            <a:r>
              <a:rPr lang="en-US" dirty="0"/>
              <a:t> file:</a:t>
            </a:r>
          </a:p>
        </p:txBody>
      </p:sp>
      <p:pic>
        <p:nvPicPr>
          <p:cNvPr id="2" name="Picture 1"/>
          <p:cNvPicPr>
            <a:picLocks noChangeAspect="1"/>
          </p:cNvPicPr>
          <p:nvPr/>
        </p:nvPicPr>
        <p:blipFill>
          <a:blip r:embed="rId2"/>
          <a:stretch>
            <a:fillRect/>
          </a:stretch>
        </p:blipFill>
        <p:spPr>
          <a:xfrm>
            <a:off x="4334933" y="1027906"/>
            <a:ext cx="7791450" cy="4038600"/>
          </a:xfrm>
          <a:prstGeom prst="rect">
            <a:avLst/>
          </a:prstGeom>
        </p:spPr>
      </p:pic>
    </p:spTree>
    <p:extLst>
      <p:ext uri="{BB962C8B-B14F-4D97-AF65-F5344CB8AC3E}">
        <p14:creationId xmlns:p14="http://schemas.microsoft.com/office/powerpoint/2010/main" val="311514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Mobile Design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458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Mobile Technology</a:t>
            </a:r>
          </a:p>
        </p:txBody>
      </p:sp>
      <p:sp>
        <p:nvSpPr>
          <p:cNvPr id="5" name="Content Placeholder 4"/>
          <p:cNvSpPr>
            <a:spLocks noGrp="1"/>
          </p:cNvSpPr>
          <p:nvPr>
            <p:ph idx="1"/>
          </p:nvPr>
        </p:nvSpPr>
        <p:spPr>
          <a:xfrm>
            <a:off x="838200" y="1430867"/>
            <a:ext cx="10515600" cy="3945466"/>
          </a:xfrm>
        </p:spPr>
        <p:txBody>
          <a:bodyPr>
            <a:normAutofit/>
          </a:bodyPr>
          <a:lstStyle/>
          <a:p>
            <a:pPr marL="0" indent="0">
              <a:spcAft>
                <a:spcPts val="1200"/>
              </a:spcAft>
              <a:buNone/>
            </a:pPr>
            <a:r>
              <a:rPr lang="en-US" dirty="0"/>
              <a:t>77% of American Adults have a smartphone</a:t>
            </a:r>
            <a:r>
              <a:rPr lang="en-US" dirty="0">
                <a:solidFill>
                  <a:srgbClr val="FF0000"/>
                </a:solidFill>
              </a:rPr>
              <a:t>*</a:t>
            </a:r>
          </a:p>
          <a:p>
            <a:pPr marL="0" indent="0">
              <a:spcAft>
                <a:spcPts val="1200"/>
              </a:spcAft>
              <a:buNone/>
            </a:pPr>
            <a:r>
              <a:rPr lang="en-US"/>
              <a:t>While </a:t>
            </a:r>
            <a:r>
              <a:rPr lang="en-US" dirty="0"/>
              <a:t>texting, talking, emailing and going online dominate, a majority of Americans also use their smartphones for social networking, taking photos or videos, and catching up with the news</a:t>
            </a:r>
          </a:p>
          <a:p>
            <a:pPr marL="0" indent="0">
              <a:buNone/>
            </a:pPr>
            <a:r>
              <a:rPr lang="en-US" dirty="0"/>
              <a:t>How does your website compare? Is it mobile ready?</a:t>
            </a:r>
          </a:p>
          <a:p>
            <a:pPr marL="0" indent="0">
              <a:buNone/>
            </a:pPr>
            <a:endParaRPr lang="en-US" dirty="0"/>
          </a:p>
          <a:p>
            <a:pPr marL="2743200" indent="0">
              <a:buNone/>
            </a:pPr>
            <a:r>
              <a:rPr lang="en-US" sz="2000" dirty="0">
                <a:solidFill>
                  <a:srgbClr val="FF0000"/>
                </a:solidFill>
              </a:rPr>
              <a:t>*</a:t>
            </a:r>
            <a:r>
              <a:rPr lang="en-US" sz="2000" dirty="0"/>
              <a:t>http://www.pewinternet.org/fact-sheet/mobile/</a:t>
            </a:r>
          </a:p>
        </p:txBody>
      </p:sp>
    </p:spTree>
    <p:extLst>
      <p:ext uri="{BB962C8B-B14F-4D97-AF65-F5344CB8AC3E}">
        <p14:creationId xmlns:p14="http://schemas.microsoft.com/office/powerpoint/2010/main" val="299888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2.hubspot.net/hub/141995/file-30747516-jpg/images/gateway-bank-rw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509" y="1156508"/>
            <a:ext cx="5715000" cy="40957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t>Mobile Technology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2801" y="89515"/>
            <a:ext cx="3658894" cy="6504701"/>
          </a:xfrm>
          <a:prstGeom prst="rect">
            <a:avLst/>
          </a:prstGeom>
          <a:ln>
            <a:solidFill>
              <a:schemeClr val="tx1"/>
            </a:solidFill>
          </a:ln>
        </p:spPr>
      </p:pic>
      <p:sp>
        <p:nvSpPr>
          <p:cNvPr id="7" name="TextBox 6"/>
          <p:cNvSpPr txBox="1"/>
          <p:nvPr/>
        </p:nvSpPr>
        <p:spPr>
          <a:xfrm>
            <a:off x="7136343" y="2319867"/>
            <a:ext cx="615233" cy="707886"/>
          </a:xfrm>
          <a:prstGeom prst="rect">
            <a:avLst/>
          </a:prstGeom>
          <a:noFill/>
        </p:spPr>
        <p:txBody>
          <a:bodyPr wrap="none" rtlCol="0">
            <a:spAutoFit/>
          </a:bodyPr>
          <a:lstStyle/>
          <a:p>
            <a:r>
              <a:rPr lang="en-US" sz="4000" dirty="0"/>
              <a:t>vs</a:t>
            </a:r>
          </a:p>
        </p:txBody>
      </p:sp>
    </p:spTree>
    <p:extLst>
      <p:ext uri="{BB962C8B-B14F-4D97-AF65-F5344CB8AC3E}">
        <p14:creationId xmlns:p14="http://schemas.microsoft.com/office/powerpoint/2010/main" val="388178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Design Options</a:t>
            </a:r>
          </a:p>
        </p:txBody>
      </p:sp>
      <p:sp>
        <p:nvSpPr>
          <p:cNvPr id="3" name="Content Placeholder 2"/>
          <p:cNvSpPr>
            <a:spLocks noGrp="1"/>
          </p:cNvSpPr>
          <p:nvPr>
            <p:ph idx="1"/>
          </p:nvPr>
        </p:nvSpPr>
        <p:spPr>
          <a:xfrm>
            <a:off x="838200" y="1479021"/>
            <a:ext cx="11023600" cy="4351338"/>
          </a:xfrm>
        </p:spPr>
        <p:txBody>
          <a:bodyPr/>
          <a:lstStyle/>
          <a:p>
            <a:pPr marL="0" indent="0">
              <a:buNone/>
            </a:pPr>
            <a:r>
              <a:rPr lang="en-US" dirty="0"/>
              <a:t>Three basic options:</a:t>
            </a:r>
          </a:p>
          <a:p>
            <a:pPr marL="457200" lvl="1" indent="0">
              <a:buNone/>
            </a:pPr>
            <a:r>
              <a:rPr lang="en-US" dirty="0"/>
              <a:t>Create a second site just for mobile users:</a:t>
            </a:r>
          </a:p>
          <a:p>
            <a:pPr marL="914400" lvl="2" indent="0">
              <a:buNone/>
            </a:pPr>
            <a:r>
              <a:rPr lang="en-US" dirty="0"/>
              <a:t>http://m.foxnews.com</a:t>
            </a:r>
          </a:p>
          <a:p>
            <a:pPr marL="914400" lvl="2" indent="0">
              <a:spcAft>
                <a:spcPts val="1200"/>
              </a:spcAft>
              <a:buNone/>
            </a:pPr>
            <a:r>
              <a:rPr lang="en-US" dirty="0"/>
              <a:t>http://foxnews.mobi</a:t>
            </a:r>
          </a:p>
          <a:p>
            <a:pPr marL="457200" lvl="1" indent="0">
              <a:buNone/>
            </a:pPr>
            <a:r>
              <a:rPr lang="en-US" dirty="0"/>
              <a:t>Recognize the device that is viewing the screen, and change CSS files:</a:t>
            </a:r>
          </a:p>
          <a:p>
            <a:pPr marL="914400" lvl="2" indent="0">
              <a:buNone/>
            </a:pPr>
            <a:r>
              <a:rPr lang="en-US" dirty="0"/>
              <a:t>CNN:</a:t>
            </a:r>
          </a:p>
          <a:p>
            <a:pPr marL="1371600" lvl="3" indent="0">
              <a:buNone/>
            </a:pPr>
            <a:r>
              <a:rPr lang="en-US" dirty="0">
                <a:hlinkClick r:id="rId2"/>
              </a:rPr>
              <a:t>http://z.cdn.turner.com/cnn/tmpl_asset/static/www_homepage/2892/css/hplib-min.css</a:t>
            </a:r>
            <a:r>
              <a:rPr lang="en-US" dirty="0"/>
              <a:t> for desktop</a:t>
            </a:r>
          </a:p>
          <a:p>
            <a:pPr marL="1371600" lvl="3" indent="0">
              <a:spcAft>
                <a:spcPts val="1200"/>
              </a:spcAft>
              <a:buNone/>
            </a:pPr>
            <a:r>
              <a:rPr lang="en-US" dirty="0">
                <a:hlinkClick r:id="rId3"/>
              </a:rPr>
              <a:t>http://z.cdn.turner.com/cnn/tmpl_asset/static/mobile_phone/4047/css/lib-min.css</a:t>
            </a:r>
            <a:r>
              <a:rPr lang="en-US" dirty="0"/>
              <a:t> for mobile</a:t>
            </a:r>
          </a:p>
          <a:p>
            <a:pPr marL="457200" lvl="1" indent="0">
              <a:buNone/>
            </a:pPr>
            <a:r>
              <a:rPr lang="en-US" dirty="0"/>
              <a:t>Utilize Responsive Design</a:t>
            </a:r>
          </a:p>
          <a:p>
            <a:pPr lvl="2"/>
            <a:endParaRPr lang="en-US" dirty="0"/>
          </a:p>
        </p:txBody>
      </p:sp>
    </p:spTree>
    <p:extLst>
      <p:ext uri="{BB962C8B-B14F-4D97-AF65-F5344CB8AC3E}">
        <p14:creationId xmlns:p14="http://schemas.microsoft.com/office/powerpoint/2010/main" val="310354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Responsive Design</a:t>
            </a:r>
          </a:p>
        </p:txBody>
      </p:sp>
      <p:sp>
        <p:nvSpPr>
          <p:cNvPr id="3" name="Content Placeholder 2"/>
          <p:cNvSpPr>
            <a:spLocks noGrp="1"/>
          </p:cNvSpPr>
          <p:nvPr>
            <p:ph idx="1"/>
          </p:nvPr>
        </p:nvSpPr>
        <p:spPr>
          <a:xfrm>
            <a:off x="447675" y="1690688"/>
            <a:ext cx="3142729" cy="4351338"/>
          </a:xfrm>
        </p:spPr>
        <p:txBody>
          <a:bodyPr/>
          <a:lstStyle/>
          <a:p>
            <a:pPr marL="0" indent="0">
              <a:buNone/>
            </a:pPr>
            <a:r>
              <a:rPr lang="en-US" dirty="0"/>
              <a:t>Responsive Design does not change the CSS or the entire page, rather it scales the page to meet viewing window</a:t>
            </a:r>
          </a:p>
        </p:txBody>
      </p:sp>
      <p:pic>
        <p:nvPicPr>
          <p:cNvPr id="4" name="Picture 3"/>
          <p:cNvPicPr>
            <a:picLocks noChangeAspect="1"/>
          </p:cNvPicPr>
          <p:nvPr/>
        </p:nvPicPr>
        <p:blipFill>
          <a:blip r:embed="rId2"/>
          <a:stretch>
            <a:fillRect/>
          </a:stretch>
        </p:blipFill>
        <p:spPr>
          <a:xfrm>
            <a:off x="3555755" y="1492469"/>
            <a:ext cx="6221372" cy="3369911"/>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9843038" y="804141"/>
            <a:ext cx="2179631" cy="4058239"/>
          </a:xfrm>
          <a:prstGeom prst="rect">
            <a:avLst/>
          </a:prstGeom>
          <a:ln>
            <a:solidFill>
              <a:schemeClr val="tx1"/>
            </a:solidFill>
          </a:ln>
        </p:spPr>
      </p:pic>
    </p:spTree>
    <p:extLst>
      <p:ext uri="{BB962C8B-B14F-4D97-AF65-F5344CB8AC3E}">
        <p14:creationId xmlns:p14="http://schemas.microsoft.com/office/powerpoint/2010/main" val="385030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Frameworks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6159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are CSS Frameworks</a:t>
            </a:r>
          </a:p>
        </p:txBody>
      </p:sp>
      <p:sp>
        <p:nvSpPr>
          <p:cNvPr id="5" name="Content Placeholder 4"/>
          <p:cNvSpPr>
            <a:spLocks noGrp="1"/>
          </p:cNvSpPr>
          <p:nvPr>
            <p:ph idx="1"/>
          </p:nvPr>
        </p:nvSpPr>
        <p:spPr>
          <a:xfrm>
            <a:off x="838200" y="1555216"/>
            <a:ext cx="11176000" cy="4351338"/>
          </a:xfrm>
        </p:spPr>
        <p:txBody>
          <a:bodyPr>
            <a:normAutofit/>
          </a:bodyPr>
          <a:lstStyle/>
          <a:p>
            <a:pPr marL="0" indent="0">
              <a:buNone/>
            </a:pPr>
            <a:r>
              <a:rPr lang="en-US" sz="2400" dirty="0"/>
              <a:t>An CSS framework is a way to create dynamic web sites or web applications in a very quick manner</a:t>
            </a:r>
          </a:p>
          <a:p>
            <a:pPr marL="0" indent="0">
              <a:buNone/>
            </a:pPr>
            <a:r>
              <a:rPr lang="en-US" sz="2400" dirty="0"/>
              <a:t>Provides a quick and easy method to create beautiful websites, standardizing components that are needed</a:t>
            </a:r>
          </a:p>
          <a:p>
            <a:pPr marL="0" indent="0">
              <a:buNone/>
            </a:pPr>
            <a:r>
              <a:rPr lang="en-US" sz="2400" dirty="0"/>
              <a:t>Some examples:</a:t>
            </a:r>
          </a:p>
          <a:p>
            <a:pPr marL="457200" lvl="1" indent="0">
              <a:lnSpc>
                <a:spcPct val="100000"/>
              </a:lnSpc>
              <a:spcBef>
                <a:spcPts val="0"/>
              </a:spcBef>
              <a:spcAft>
                <a:spcPts val="600"/>
              </a:spcAft>
              <a:buNone/>
            </a:pPr>
            <a:r>
              <a:rPr lang="en-US" dirty="0"/>
              <a:t>Foundation - </a:t>
            </a:r>
            <a:r>
              <a:rPr lang="en-US" dirty="0">
                <a:hlinkClick r:id="rId2"/>
              </a:rPr>
              <a:t>http://foundation.zurb.com/</a:t>
            </a:r>
            <a:endParaRPr lang="en-US" dirty="0"/>
          </a:p>
          <a:p>
            <a:pPr marL="457200" lvl="1" indent="0">
              <a:lnSpc>
                <a:spcPct val="100000"/>
              </a:lnSpc>
              <a:spcBef>
                <a:spcPts val="0"/>
              </a:spcBef>
              <a:spcAft>
                <a:spcPts val="1200"/>
              </a:spcAft>
              <a:buNone/>
            </a:pPr>
            <a:r>
              <a:rPr lang="en-US" dirty="0"/>
              <a:t>HTML </a:t>
            </a:r>
            <a:r>
              <a:rPr lang="en-US" dirty="0" err="1"/>
              <a:t>KickStart</a:t>
            </a:r>
            <a:r>
              <a:rPr lang="en-US" dirty="0"/>
              <a:t> - </a:t>
            </a:r>
            <a:r>
              <a:rPr lang="en-US" dirty="0">
                <a:hlinkClick r:id="rId3"/>
              </a:rPr>
              <a:t>http://www.99lime.com/elements/</a:t>
            </a:r>
            <a:endParaRPr lang="en-US" dirty="0"/>
          </a:p>
          <a:p>
            <a:pPr marL="457200" lvl="1" indent="0">
              <a:lnSpc>
                <a:spcPct val="100000"/>
              </a:lnSpc>
              <a:spcBef>
                <a:spcPts val="0"/>
              </a:spcBef>
              <a:spcAft>
                <a:spcPts val="600"/>
              </a:spcAft>
              <a:buNone/>
            </a:pPr>
            <a:r>
              <a:rPr lang="en-US" dirty="0"/>
              <a:t>HTML5 Boilerplate – </a:t>
            </a:r>
            <a:r>
              <a:rPr lang="en-US" dirty="0">
                <a:hlinkClick r:id="rId4"/>
              </a:rPr>
              <a:t>http://html5boilerplate.com</a:t>
            </a:r>
            <a:endParaRPr lang="en-US" dirty="0"/>
          </a:p>
          <a:p>
            <a:pPr marL="457200" lvl="2" indent="0">
              <a:lnSpc>
                <a:spcPct val="100000"/>
              </a:lnSpc>
              <a:spcBef>
                <a:spcPts val="0"/>
              </a:spcBef>
              <a:spcAft>
                <a:spcPts val="600"/>
              </a:spcAft>
              <a:buNone/>
            </a:pPr>
            <a:r>
              <a:rPr lang="en-US" sz="2400" dirty="0"/>
              <a:t>Bootstrap</a:t>
            </a:r>
            <a:r>
              <a:rPr lang="en-US" sz="3200" dirty="0"/>
              <a:t> </a:t>
            </a:r>
            <a:r>
              <a:rPr lang="en-US" sz="2400" dirty="0"/>
              <a:t>– </a:t>
            </a:r>
            <a:r>
              <a:rPr lang="en-US" sz="2400" dirty="0">
                <a:hlinkClick r:id="rId5"/>
              </a:rPr>
              <a:t>http://getbootstrap.com</a:t>
            </a:r>
            <a:endParaRPr lang="en-US" sz="2800" dirty="0"/>
          </a:p>
        </p:txBody>
      </p:sp>
    </p:spTree>
    <p:extLst>
      <p:ext uri="{BB962C8B-B14F-4D97-AF65-F5344CB8AC3E}">
        <p14:creationId xmlns:p14="http://schemas.microsoft.com/office/powerpoint/2010/main" val="335576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Bootstrap</a:t>
            </a:r>
          </a:p>
        </p:txBody>
      </p:sp>
      <p:sp>
        <p:nvSpPr>
          <p:cNvPr id="5" name="Content Placeholder 4"/>
          <p:cNvSpPr>
            <a:spLocks noGrp="1"/>
          </p:cNvSpPr>
          <p:nvPr>
            <p:ph idx="1"/>
          </p:nvPr>
        </p:nvSpPr>
        <p:spPr/>
        <p:txBody>
          <a:bodyPr/>
          <a:lstStyle/>
          <a:p>
            <a:pPr marL="0" indent="0">
              <a:spcAft>
                <a:spcPts val="1200"/>
              </a:spcAft>
              <a:buNone/>
            </a:pPr>
            <a:r>
              <a:rPr lang="en-US" dirty="0"/>
              <a:t>Bootstrap was originally created by team members from Twitter</a:t>
            </a:r>
          </a:p>
          <a:p>
            <a:pPr marL="0" indent="0">
              <a:spcAft>
                <a:spcPts val="1200"/>
              </a:spcAft>
              <a:buNone/>
            </a:pPr>
            <a:r>
              <a:rPr lang="en-US" dirty="0"/>
              <a:t>One of the most popular HTML/Front-End Frameworks with a massive user community</a:t>
            </a:r>
          </a:p>
          <a:p>
            <a:pPr marL="0" indent="0">
              <a:spcAft>
                <a:spcPts val="1200"/>
              </a:spcAft>
              <a:buNone/>
            </a:pPr>
            <a:r>
              <a:rPr lang="en-US" dirty="0"/>
              <a:t>Responsive Design built in</a:t>
            </a:r>
          </a:p>
          <a:p>
            <a:pPr marL="0" indent="0">
              <a:spcAft>
                <a:spcPts val="1200"/>
              </a:spcAft>
              <a:buNone/>
            </a:pPr>
            <a:r>
              <a:rPr lang="en-US" dirty="0"/>
              <a:t>FREE :-)</a:t>
            </a:r>
          </a:p>
          <a:p>
            <a:endParaRPr lang="en-US" dirty="0"/>
          </a:p>
        </p:txBody>
      </p:sp>
    </p:spTree>
    <p:extLst>
      <p:ext uri="{BB962C8B-B14F-4D97-AF65-F5344CB8AC3E}">
        <p14:creationId xmlns:p14="http://schemas.microsoft.com/office/powerpoint/2010/main" val="56031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a:bodyPr>
          <a:lstStyle/>
          <a:p>
            <a:pPr>
              <a:defRPr/>
            </a:pPr>
            <a:r>
              <a:rPr lang="en-US" dirty="0"/>
              <a:t>Sending Data from Client to Server</a:t>
            </a:r>
          </a:p>
        </p:txBody>
      </p:sp>
      <p:pic>
        <p:nvPicPr>
          <p:cNvPr id="5" name="Content Placeholder 4">
            <a:extLst>
              <a:ext uri="{FF2B5EF4-FFF2-40B4-BE49-F238E27FC236}">
                <a16:creationId xmlns:a16="http://schemas.microsoft.com/office/drawing/2014/main" id="{73D2AE27-9C4C-478B-83D3-B2199DEB574E}"/>
              </a:ext>
            </a:extLst>
          </p:cNvPr>
          <p:cNvPicPr>
            <a:picLocks noGrp="1" noChangeAspect="1"/>
          </p:cNvPicPr>
          <p:nvPr>
            <p:ph idx="1"/>
          </p:nvPr>
        </p:nvPicPr>
        <p:blipFill>
          <a:blip r:embed="rId2"/>
          <a:stretch>
            <a:fillRect/>
          </a:stretch>
        </p:blipFill>
        <p:spPr>
          <a:xfrm>
            <a:off x="431003" y="126221"/>
            <a:ext cx="11266415" cy="6318618"/>
          </a:xfrm>
          <a:prstGeom prst="rect">
            <a:avLst/>
          </a:prstGeom>
        </p:spPr>
      </p:pic>
    </p:spTree>
    <p:extLst>
      <p:ext uri="{BB962C8B-B14F-4D97-AF65-F5344CB8AC3E}">
        <p14:creationId xmlns:p14="http://schemas.microsoft.com/office/powerpoint/2010/main" val="163022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Sources</a:t>
            </a:r>
          </a:p>
        </p:txBody>
      </p:sp>
      <p:sp>
        <p:nvSpPr>
          <p:cNvPr id="6" name="Content Placeholder 5"/>
          <p:cNvSpPr>
            <a:spLocks noGrp="1"/>
          </p:cNvSpPr>
          <p:nvPr>
            <p:ph idx="1"/>
          </p:nvPr>
        </p:nvSpPr>
        <p:spPr>
          <a:xfrm>
            <a:off x="2438398" y="1423459"/>
            <a:ext cx="7484535" cy="3580342"/>
          </a:xfrm>
        </p:spPr>
        <p:txBody>
          <a:bodyPr>
            <a:normAutofit/>
          </a:bodyPr>
          <a:lstStyle/>
          <a:p>
            <a:r>
              <a:rPr lang="en-US" sz="1050" dirty="0"/>
              <a:t>Gallagher, N. (Feb 2012). “About Normalize.css”, NicholasGallagher.com, Retrieved from http://nicolasgallagher.com/about-normalize-css/</a:t>
            </a:r>
          </a:p>
          <a:p>
            <a:r>
              <a:rPr lang="en-US" sz="1050" dirty="0"/>
              <a:t>“Gestalt Principles: How Are Your Designs Perceived?”, </a:t>
            </a:r>
            <a:r>
              <a:rPr lang="en-US" sz="1050" dirty="0" err="1"/>
              <a:t>VanseoDesign</a:t>
            </a:r>
            <a:r>
              <a:rPr lang="en-US" sz="1050" dirty="0"/>
              <a:t>, Retrieved from http://www.vanseodesign.com/web-design/gestalt-principles-of-perception/</a:t>
            </a:r>
          </a:p>
          <a:p>
            <a:r>
              <a:rPr lang="en-US" sz="1050" dirty="0"/>
              <a:t>Levin, J. (Mar 2005). “Gestalt Principles and Web Design”, University of California San Diego, Retrieved from http://tepserver.ucsd.edu/~jlevin/gp/index.html.</a:t>
            </a:r>
          </a:p>
          <a:p>
            <a:r>
              <a:rPr lang="en-US" sz="1050" dirty="0"/>
              <a:t>“Mobile Technology Fact Sheet”, Pew Research Internet Project, Retrieved from </a:t>
            </a:r>
            <a:r>
              <a:rPr lang="en-US" sz="1050" dirty="0">
                <a:hlinkClick r:id="rId2"/>
              </a:rPr>
              <a:t>http://www.pewinternet.org/fact-sheets/mobile-technology-fact-sheet/</a:t>
            </a:r>
            <a:endParaRPr lang="en-US" sz="1050" dirty="0"/>
          </a:p>
          <a:p>
            <a:r>
              <a:rPr lang="en-US" sz="1050" dirty="0"/>
              <a:t>“HTML Reference”, W3Schools, Retrieved from http://www.w3schools.com/tags/default.asp</a:t>
            </a:r>
          </a:p>
          <a:p>
            <a:r>
              <a:rPr lang="en-US" sz="1050" dirty="0"/>
              <a:t>“HTML Forms and Input”, W3Schools, Retrieved from http://www.w3schools.com/html/html_forms.asp</a:t>
            </a:r>
          </a:p>
          <a:p>
            <a:r>
              <a:rPr lang="en-US" sz="1050" dirty="0"/>
              <a:t>Stephen Hendrix, ETSU Department of Computing</a:t>
            </a:r>
          </a:p>
          <a:p>
            <a:endParaRPr lang="en-US" sz="1050" dirty="0"/>
          </a:p>
        </p:txBody>
      </p:sp>
    </p:spTree>
    <p:extLst>
      <p:ext uri="{BB962C8B-B14F-4D97-AF65-F5344CB8AC3E}">
        <p14:creationId xmlns:p14="http://schemas.microsoft.com/office/powerpoint/2010/main" val="86916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768"/>
            <a:ext cx="10515600" cy="701675"/>
          </a:xfrm>
        </p:spPr>
        <p:txBody>
          <a:bodyPr/>
          <a:lstStyle/>
          <a:p>
            <a:r>
              <a:rPr lang="en-US" dirty="0"/>
              <a:t>Copyrights</a:t>
            </a:r>
          </a:p>
        </p:txBody>
      </p:sp>
      <p:sp>
        <p:nvSpPr>
          <p:cNvPr id="3" name="Content Placeholder 2"/>
          <p:cNvSpPr>
            <a:spLocks noGrp="1"/>
          </p:cNvSpPr>
          <p:nvPr>
            <p:ph sz="quarter" idx="1"/>
          </p:nvPr>
        </p:nvSpPr>
        <p:spPr>
          <a:xfrm>
            <a:off x="179942" y="2038120"/>
            <a:ext cx="11832115" cy="3371161"/>
          </a:xfrm>
        </p:spPr>
        <p:txBody>
          <a:bodyPr>
            <a:noAutofit/>
          </a:bodyPr>
          <a:lstStyle/>
          <a:p>
            <a:pPr marL="0" indent="0">
              <a:spcBef>
                <a:spcPct val="50000"/>
              </a:spcBef>
            </a:pPr>
            <a:r>
              <a:rPr lang="en-GB" sz="1100" dirty="0"/>
              <a:t>Microsoft, Windows, Excel, Outlook, and PowerPoint are registered trademarks of Microsoft Corporation. </a:t>
            </a:r>
            <a:endParaRPr lang="de-DE" sz="1100" dirty="0"/>
          </a:p>
          <a:p>
            <a:pPr marL="0" indent="0">
              <a:spcBef>
                <a:spcPct val="50000"/>
              </a:spcBef>
            </a:pPr>
            <a:r>
              <a:rPr lang="en-GB" sz="1100" dirty="0"/>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1100" dirty="0"/>
          </a:p>
          <a:p>
            <a:pPr marL="0" indent="0">
              <a:spcBef>
                <a:spcPct val="50000"/>
              </a:spcBef>
            </a:pPr>
            <a:r>
              <a:rPr lang="en-GB" sz="1100" dirty="0"/>
              <a:t>Linux is the registered trademark of Linus Torvalds in the U.S. and other countries.</a:t>
            </a:r>
            <a:endParaRPr lang="de-DE" sz="1100" dirty="0"/>
          </a:p>
          <a:p>
            <a:pPr marL="0" indent="0">
              <a:spcBef>
                <a:spcPct val="50000"/>
              </a:spcBef>
            </a:pPr>
            <a:r>
              <a:rPr lang="en-GB" sz="1100" dirty="0"/>
              <a:t>Oracle is a registered trademark of Oracle Corporation. </a:t>
            </a:r>
            <a:endParaRPr lang="de-DE" sz="1100" dirty="0"/>
          </a:p>
          <a:p>
            <a:pPr marL="0" indent="0">
              <a:spcBef>
                <a:spcPct val="50000"/>
              </a:spcBef>
            </a:pPr>
            <a:r>
              <a:rPr lang="en-GB" sz="1100" dirty="0"/>
              <a:t>HTML, XML, XHTML and W3C are trademarks or registered trademarks of W3C®, World Wide Web Consortium, Massachusetts Institute of Technology.</a:t>
            </a:r>
            <a:endParaRPr lang="de-DE" sz="1100" dirty="0"/>
          </a:p>
          <a:p>
            <a:pPr marL="0" indent="0">
              <a:spcBef>
                <a:spcPct val="50000"/>
              </a:spcBef>
            </a:pPr>
            <a:r>
              <a:rPr lang="en-GB" sz="1100" dirty="0"/>
              <a:t>Java is a registered trademark of Sun Microsystems, Inc.</a:t>
            </a:r>
            <a:endParaRPr lang="de-DE" sz="1100" dirty="0"/>
          </a:p>
          <a:p>
            <a:pPr marL="0" indent="0">
              <a:spcBef>
                <a:spcPct val="50000"/>
              </a:spcBef>
            </a:pPr>
            <a:r>
              <a:rPr lang="en-GB" sz="1100" dirty="0"/>
              <a:t>JavaScript is a registered trademark of Sun Microsystems, Inc., used under license for technology invented and implemented by Netscape. </a:t>
            </a:r>
            <a:endParaRPr lang="de-DE" sz="1100" dirty="0"/>
          </a:p>
          <a:p>
            <a:pPr marL="0" indent="0">
              <a:spcBef>
                <a:spcPct val="50000"/>
              </a:spcBef>
            </a:pPr>
            <a:r>
              <a:rPr lang="en-GB" sz="1100" dirty="0"/>
              <a:t>SAP, R/3, SAP NetWeaver, Duet, PartnerEdge, ByDesign, SAP Business ByDesign, and other SAP products and services mentioned herein as well as their respective logos are trademarks or registered trademarks of SAP AG in Germany and other countries. </a:t>
            </a:r>
            <a:endParaRPr lang="de-DE" sz="1100" dirty="0"/>
          </a:p>
          <a:p>
            <a:pPr marL="0" indent="0">
              <a:spcBef>
                <a:spcPct val="50000"/>
              </a:spcBef>
            </a:pPr>
            <a:r>
              <a:rPr lang="en-GB" sz="1100" dirty="0"/>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S.A. in the United States and in other countries. Business Objects is an SAP company.</a:t>
            </a:r>
          </a:p>
          <a:p>
            <a:pPr marL="0" indent="0">
              <a:spcBef>
                <a:spcPct val="50000"/>
              </a:spcBef>
            </a:pPr>
            <a:r>
              <a:rPr lang="en-GB" sz="1100" dirty="0"/>
              <a:t>ERPsim is a registered copyright of ERPsim Labs, HEC Montreal.</a:t>
            </a:r>
          </a:p>
          <a:p>
            <a:pPr marL="0" indent="0">
              <a:spcBef>
                <a:spcPct val="50000"/>
              </a:spcBef>
            </a:pPr>
            <a:r>
              <a:rPr lang="de-DE" sz="1100" dirty="0"/>
              <a:t>Other products mentioned in this presentation are trademarks of their respective owners.</a:t>
            </a:r>
            <a:endParaRPr lang="en-GB" sz="1100" dirty="0"/>
          </a:p>
        </p:txBody>
      </p:sp>
      <p:sp>
        <p:nvSpPr>
          <p:cNvPr id="4" name="Content Placeholder 6"/>
          <p:cNvSpPr txBox="1">
            <a:spLocks/>
          </p:cNvSpPr>
          <p:nvPr/>
        </p:nvSpPr>
        <p:spPr>
          <a:xfrm>
            <a:off x="3200400" y="835443"/>
            <a:ext cx="5791200" cy="993354"/>
          </a:xfrm>
          <a:prstGeom prst="rect">
            <a:avLst/>
          </a:prstGeom>
        </p:spPr>
        <p:txBody>
          <a:bodyPr vert="horz">
            <a:normAutofit/>
          </a:bodyPr>
          <a:lstStyle/>
          <a:p>
            <a:pPr marL="228600" indent="-228600" algn="ctr">
              <a:spcAft>
                <a:spcPts val="300"/>
              </a:spcAft>
              <a:buClr>
                <a:schemeClr val="accent2"/>
              </a:buClr>
              <a:buSzPct val="90000"/>
              <a:defRPr/>
            </a:pPr>
            <a:r>
              <a:rPr lang="en-US" dirty="0">
                <a:latin typeface="Calibri" pitchFamily="34" charset="0"/>
              </a:rPr>
              <a:t>Presentation prepared by and copyright of John Ramsey, East Tennessee State University, Department of Computing . (</a:t>
            </a:r>
            <a:r>
              <a:rPr lang="en-US" dirty="0">
                <a:latin typeface="Calibri" pitchFamily="34" charset="0"/>
                <a:hlinkClick r:id="rId3"/>
              </a:rPr>
              <a:t>ramseyjw@etsu.edu</a:t>
            </a:r>
            <a:r>
              <a:rPr lang="en-US" dirty="0">
                <a:latin typeface="Calibri" pitchFamily="34" charset="0"/>
              </a:rPr>
              <a:t>)</a:t>
            </a:r>
          </a:p>
        </p:txBody>
      </p:sp>
      <p:pic>
        <p:nvPicPr>
          <p:cNvPr id="6" name="Picture 5" descr="sm-C&amp;IS-Logo.jpg"/>
          <p:cNvPicPr>
            <a:picLocks noChangeAspect="1"/>
          </p:cNvPicPr>
          <p:nvPr/>
        </p:nvPicPr>
        <p:blipFill>
          <a:blip r:embed="rId4" cstate="print"/>
          <a:stretch>
            <a:fillRect/>
          </a:stretch>
        </p:blipFill>
        <p:spPr>
          <a:xfrm>
            <a:off x="9551454" y="759243"/>
            <a:ext cx="945096" cy="1197121"/>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0200" t="23395" r="33350" b="20101"/>
          <a:stretch/>
        </p:blipFill>
        <p:spPr>
          <a:xfrm>
            <a:off x="882771" y="835443"/>
            <a:ext cx="1221451" cy="112092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422606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a:bodyPr>
          <a:lstStyle/>
          <a:p>
            <a:pPr>
              <a:defRPr/>
            </a:pPr>
            <a:r>
              <a:rPr lang="en-US" dirty="0"/>
              <a:t>Sending Data from Client to Server</a:t>
            </a:r>
          </a:p>
        </p:txBody>
      </p:sp>
      <p:pic>
        <p:nvPicPr>
          <p:cNvPr id="4" name="Content Placeholder 3">
            <a:extLst>
              <a:ext uri="{FF2B5EF4-FFF2-40B4-BE49-F238E27FC236}">
                <a16:creationId xmlns:a16="http://schemas.microsoft.com/office/drawing/2014/main" id="{D6285CA3-316C-4282-BE1E-A368C5969154}"/>
              </a:ext>
            </a:extLst>
          </p:cNvPr>
          <p:cNvPicPr>
            <a:picLocks noGrp="1" noChangeAspect="1"/>
          </p:cNvPicPr>
          <p:nvPr>
            <p:ph idx="1"/>
          </p:nvPr>
        </p:nvPicPr>
        <p:blipFill>
          <a:blip r:embed="rId2"/>
          <a:stretch>
            <a:fillRect/>
          </a:stretch>
        </p:blipFill>
        <p:spPr>
          <a:xfrm>
            <a:off x="1071562" y="1497481"/>
            <a:ext cx="10048875" cy="4248150"/>
          </a:xfrm>
          <a:custGeom>
            <a:avLst/>
            <a:gdLst>
              <a:gd name="connsiteX0" fmla="*/ 0 w 10048875"/>
              <a:gd name="connsiteY0" fmla="*/ 0 h 4248150"/>
              <a:gd name="connsiteX1" fmla="*/ 591110 w 10048875"/>
              <a:gd name="connsiteY1" fmla="*/ 0 h 4248150"/>
              <a:gd name="connsiteX2" fmla="*/ 1282709 w 10048875"/>
              <a:gd name="connsiteY2" fmla="*/ 0 h 4248150"/>
              <a:gd name="connsiteX3" fmla="*/ 1974308 w 10048875"/>
              <a:gd name="connsiteY3" fmla="*/ 0 h 4248150"/>
              <a:gd name="connsiteX4" fmla="*/ 2464930 w 10048875"/>
              <a:gd name="connsiteY4" fmla="*/ 0 h 4248150"/>
              <a:gd name="connsiteX5" fmla="*/ 3257018 w 10048875"/>
              <a:gd name="connsiteY5" fmla="*/ 0 h 4248150"/>
              <a:gd name="connsiteX6" fmla="*/ 3848128 w 10048875"/>
              <a:gd name="connsiteY6" fmla="*/ 0 h 4248150"/>
              <a:gd name="connsiteX7" fmla="*/ 4338750 w 10048875"/>
              <a:gd name="connsiteY7" fmla="*/ 0 h 4248150"/>
              <a:gd name="connsiteX8" fmla="*/ 5030349 w 10048875"/>
              <a:gd name="connsiteY8" fmla="*/ 0 h 4248150"/>
              <a:gd name="connsiteX9" fmla="*/ 5621459 w 10048875"/>
              <a:gd name="connsiteY9" fmla="*/ 0 h 4248150"/>
              <a:gd name="connsiteX10" fmla="*/ 6313058 w 10048875"/>
              <a:gd name="connsiteY10" fmla="*/ 0 h 4248150"/>
              <a:gd name="connsiteX11" fmla="*/ 7105146 w 10048875"/>
              <a:gd name="connsiteY11" fmla="*/ 0 h 4248150"/>
              <a:gd name="connsiteX12" fmla="*/ 7897234 w 10048875"/>
              <a:gd name="connsiteY12" fmla="*/ 0 h 4248150"/>
              <a:gd name="connsiteX13" fmla="*/ 8588833 w 10048875"/>
              <a:gd name="connsiteY13" fmla="*/ 0 h 4248150"/>
              <a:gd name="connsiteX14" fmla="*/ 9079454 w 10048875"/>
              <a:gd name="connsiteY14" fmla="*/ 0 h 4248150"/>
              <a:gd name="connsiteX15" fmla="*/ 10048875 w 10048875"/>
              <a:gd name="connsiteY15" fmla="*/ 0 h 4248150"/>
              <a:gd name="connsiteX16" fmla="*/ 10048875 w 10048875"/>
              <a:gd name="connsiteY16" fmla="*/ 446056 h 4248150"/>
              <a:gd name="connsiteX17" fmla="*/ 10048875 w 10048875"/>
              <a:gd name="connsiteY17" fmla="*/ 934593 h 4248150"/>
              <a:gd name="connsiteX18" fmla="*/ 10048875 w 10048875"/>
              <a:gd name="connsiteY18" fmla="*/ 1380649 h 4248150"/>
              <a:gd name="connsiteX19" fmla="*/ 10048875 w 10048875"/>
              <a:gd name="connsiteY19" fmla="*/ 1869186 h 4248150"/>
              <a:gd name="connsiteX20" fmla="*/ 10048875 w 10048875"/>
              <a:gd name="connsiteY20" fmla="*/ 2442686 h 4248150"/>
              <a:gd name="connsiteX21" fmla="*/ 10048875 w 10048875"/>
              <a:gd name="connsiteY21" fmla="*/ 2888742 h 4248150"/>
              <a:gd name="connsiteX22" fmla="*/ 10048875 w 10048875"/>
              <a:gd name="connsiteY22" fmla="*/ 3419761 h 4248150"/>
              <a:gd name="connsiteX23" fmla="*/ 10048875 w 10048875"/>
              <a:gd name="connsiteY23" fmla="*/ 4248150 h 4248150"/>
              <a:gd name="connsiteX24" fmla="*/ 9759231 w 10048875"/>
              <a:gd name="connsiteY24" fmla="*/ 4248150 h 4248150"/>
              <a:gd name="connsiteX25" fmla="*/ 9469587 w 10048875"/>
              <a:gd name="connsiteY25" fmla="*/ 4248150 h 4248150"/>
              <a:gd name="connsiteX26" fmla="*/ 8978965 w 10048875"/>
              <a:gd name="connsiteY26" fmla="*/ 4248150 h 4248150"/>
              <a:gd name="connsiteX27" fmla="*/ 8689321 w 10048875"/>
              <a:gd name="connsiteY27" fmla="*/ 4248150 h 4248150"/>
              <a:gd name="connsiteX28" fmla="*/ 8399677 w 10048875"/>
              <a:gd name="connsiteY28" fmla="*/ 4248150 h 4248150"/>
              <a:gd name="connsiteX29" fmla="*/ 7708078 w 10048875"/>
              <a:gd name="connsiteY29" fmla="*/ 4248150 h 4248150"/>
              <a:gd name="connsiteX30" fmla="*/ 7317945 w 10048875"/>
              <a:gd name="connsiteY30" fmla="*/ 4248150 h 4248150"/>
              <a:gd name="connsiteX31" fmla="*/ 6626346 w 10048875"/>
              <a:gd name="connsiteY31" fmla="*/ 4248150 h 4248150"/>
              <a:gd name="connsiteX32" fmla="*/ 6135725 w 10048875"/>
              <a:gd name="connsiteY32" fmla="*/ 4248150 h 4248150"/>
              <a:gd name="connsiteX33" fmla="*/ 5544615 w 10048875"/>
              <a:gd name="connsiteY33" fmla="*/ 4248150 h 4248150"/>
              <a:gd name="connsiteX34" fmla="*/ 4752527 w 10048875"/>
              <a:gd name="connsiteY34" fmla="*/ 4248150 h 4248150"/>
              <a:gd name="connsiteX35" fmla="*/ 4462883 w 10048875"/>
              <a:gd name="connsiteY35" fmla="*/ 4248150 h 4248150"/>
              <a:gd name="connsiteX36" fmla="*/ 3670795 w 10048875"/>
              <a:gd name="connsiteY36" fmla="*/ 4248150 h 4248150"/>
              <a:gd name="connsiteX37" fmla="*/ 2878707 w 10048875"/>
              <a:gd name="connsiteY37" fmla="*/ 4248150 h 4248150"/>
              <a:gd name="connsiteX38" fmla="*/ 2086619 w 10048875"/>
              <a:gd name="connsiteY38" fmla="*/ 4248150 h 4248150"/>
              <a:gd name="connsiteX39" fmla="*/ 1696487 w 10048875"/>
              <a:gd name="connsiteY39" fmla="*/ 4248150 h 4248150"/>
              <a:gd name="connsiteX40" fmla="*/ 1004887 w 10048875"/>
              <a:gd name="connsiteY40" fmla="*/ 4248150 h 4248150"/>
              <a:gd name="connsiteX41" fmla="*/ 0 w 10048875"/>
              <a:gd name="connsiteY41" fmla="*/ 4248150 h 4248150"/>
              <a:gd name="connsiteX42" fmla="*/ 0 w 10048875"/>
              <a:gd name="connsiteY42" fmla="*/ 3717131 h 4248150"/>
              <a:gd name="connsiteX43" fmla="*/ 0 w 10048875"/>
              <a:gd name="connsiteY43" fmla="*/ 3271076 h 4248150"/>
              <a:gd name="connsiteX44" fmla="*/ 0 w 10048875"/>
              <a:gd name="connsiteY44" fmla="*/ 2697575 h 4248150"/>
              <a:gd name="connsiteX45" fmla="*/ 0 w 10048875"/>
              <a:gd name="connsiteY45" fmla="*/ 2166557 h 4248150"/>
              <a:gd name="connsiteX46" fmla="*/ 0 w 10048875"/>
              <a:gd name="connsiteY46" fmla="*/ 1678019 h 4248150"/>
              <a:gd name="connsiteX47" fmla="*/ 0 w 10048875"/>
              <a:gd name="connsiteY47" fmla="*/ 1147001 h 4248150"/>
              <a:gd name="connsiteX48" fmla="*/ 0 w 10048875"/>
              <a:gd name="connsiteY48" fmla="*/ 658463 h 4248150"/>
              <a:gd name="connsiteX49" fmla="*/ 0 w 10048875"/>
              <a:gd name="connsiteY49" fmla="*/ 0 h 424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48875" h="4248150" fill="none" extrusionOk="0">
                <a:moveTo>
                  <a:pt x="0" y="0"/>
                </a:moveTo>
                <a:cubicBezTo>
                  <a:pt x="120177" y="-2253"/>
                  <a:pt x="452518" y="35074"/>
                  <a:pt x="591110" y="0"/>
                </a:cubicBezTo>
                <a:cubicBezTo>
                  <a:pt x="729702" y="-35074"/>
                  <a:pt x="978521" y="15461"/>
                  <a:pt x="1282709" y="0"/>
                </a:cubicBezTo>
                <a:cubicBezTo>
                  <a:pt x="1586897" y="-15461"/>
                  <a:pt x="1630340" y="52856"/>
                  <a:pt x="1974308" y="0"/>
                </a:cubicBezTo>
                <a:cubicBezTo>
                  <a:pt x="2318276" y="-52856"/>
                  <a:pt x="2231654" y="23151"/>
                  <a:pt x="2464930" y="0"/>
                </a:cubicBezTo>
                <a:cubicBezTo>
                  <a:pt x="2698206" y="-23151"/>
                  <a:pt x="3094043" y="16969"/>
                  <a:pt x="3257018" y="0"/>
                </a:cubicBezTo>
                <a:cubicBezTo>
                  <a:pt x="3419993" y="-16969"/>
                  <a:pt x="3645557" y="67800"/>
                  <a:pt x="3848128" y="0"/>
                </a:cubicBezTo>
                <a:cubicBezTo>
                  <a:pt x="4050699" y="-67800"/>
                  <a:pt x="4233025" y="39714"/>
                  <a:pt x="4338750" y="0"/>
                </a:cubicBezTo>
                <a:cubicBezTo>
                  <a:pt x="4444475" y="-39714"/>
                  <a:pt x="4815452" y="3284"/>
                  <a:pt x="5030349" y="0"/>
                </a:cubicBezTo>
                <a:cubicBezTo>
                  <a:pt x="5245246" y="-3284"/>
                  <a:pt x="5459114" y="66965"/>
                  <a:pt x="5621459" y="0"/>
                </a:cubicBezTo>
                <a:cubicBezTo>
                  <a:pt x="5783804" y="-66965"/>
                  <a:pt x="6171172" y="56102"/>
                  <a:pt x="6313058" y="0"/>
                </a:cubicBezTo>
                <a:cubicBezTo>
                  <a:pt x="6454944" y="-56102"/>
                  <a:pt x="6906331" y="39071"/>
                  <a:pt x="7105146" y="0"/>
                </a:cubicBezTo>
                <a:cubicBezTo>
                  <a:pt x="7303961" y="-39071"/>
                  <a:pt x="7516536" y="72736"/>
                  <a:pt x="7897234" y="0"/>
                </a:cubicBezTo>
                <a:cubicBezTo>
                  <a:pt x="8277932" y="-72736"/>
                  <a:pt x="8324145" y="65524"/>
                  <a:pt x="8588833" y="0"/>
                </a:cubicBezTo>
                <a:cubicBezTo>
                  <a:pt x="8853521" y="-65524"/>
                  <a:pt x="8947416" y="42199"/>
                  <a:pt x="9079454" y="0"/>
                </a:cubicBezTo>
                <a:cubicBezTo>
                  <a:pt x="9211492" y="-42199"/>
                  <a:pt x="9845796" y="12288"/>
                  <a:pt x="10048875" y="0"/>
                </a:cubicBezTo>
                <a:cubicBezTo>
                  <a:pt x="10054861" y="167982"/>
                  <a:pt x="10022606" y="250148"/>
                  <a:pt x="10048875" y="446056"/>
                </a:cubicBezTo>
                <a:cubicBezTo>
                  <a:pt x="10075144" y="641964"/>
                  <a:pt x="10039891" y="697539"/>
                  <a:pt x="10048875" y="934593"/>
                </a:cubicBezTo>
                <a:cubicBezTo>
                  <a:pt x="10057859" y="1171647"/>
                  <a:pt x="10042754" y="1230694"/>
                  <a:pt x="10048875" y="1380649"/>
                </a:cubicBezTo>
                <a:cubicBezTo>
                  <a:pt x="10054996" y="1530604"/>
                  <a:pt x="10031579" y="1629162"/>
                  <a:pt x="10048875" y="1869186"/>
                </a:cubicBezTo>
                <a:cubicBezTo>
                  <a:pt x="10066171" y="2109210"/>
                  <a:pt x="10004562" y="2175342"/>
                  <a:pt x="10048875" y="2442686"/>
                </a:cubicBezTo>
                <a:cubicBezTo>
                  <a:pt x="10093188" y="2710030"/>
                  <a:pt x="10034580" y="2678095"/>
                  <a:pt x="10048875" y="2888742"/>
                </a:cubicBezTo>
                <a:cubicBezTo>
                  <a:pt x="10063170" y="3099389"/>
                  <a:pt x="10020721" y="3202551"/>
                  <a:pt x="10048875" y="3419761"/>
                </a:cubicBezTo>
                <a:cubicBezTo>
                  <a:pt x="10077029" y="3636971"/>
                  <a:pt x="10040437" y="3978529"/>
                  <a:pt x="10048875" y="4248150"/>
                </a:cubicBezTo>
                <a:cubicBezTo>
                  <a:pt x="9910593" y="4254583"/>
                  <a:pt x="9875906" y="4221744"/>
                  <a:pt x="9759231" y="4248150"/>
                </a:cubicBezTo>
                <a:cubicBezTo>
                  <a:pt x="9642556" y="4274556"/>
                  <a:pt x="9574215" y="4219957"/>
                  <a:pt x="9469587" y="4248150"/>
                </a:cubicBezTo>
                <a:cubicBezTo>
                  <a:pt x="9364959" y="4276343"/>
                  <a:pt x="9123047" y="4237911"/>
                  <a:pt x="8978965" y="4248150"/>
                </a:cubicBezTo>
                <a:cubicBezTo>
                  <a:pt x="8834883" y="4258389"/>
                  <a:pt x="8795685" y="4221581"/>
                  <a:pt x="8689321" y="4248150"/>
                </a:cubicBezTo>
                <a:cubicBezTo>
                  <a:pt x="8582957" y="4274719"/>
                  <a:pt x="8500230" y="4214243"/>
                  <a:pt x="8399677" y="4248150"/>
                </a:cubicBezTo>
                <a:cubicBezTo>
                  <a:pt x="8299124" y="4282057"/>
                  <a:pt x="8013622" y="4205318"/>
                  <a:pt x="7708078" y="4248150"/>
                </a:cubicBezTo>
                <a:cubicBezTo>
                  <a:pt x="7402534" y="4290982"/>
                  <a:pt x="7477267" y="4224144"/>
                  <a:pt x="7317945" y="4248150"/>
                </a:cubicBezTo>
                <a:cubicBezTo>
                  <a:pt x="7158623" y="4272156"/>
                  <a:pt x="6917021" y="4232727"/>
                  <a:pt x="6626346" y="4248150"/>
                </a:cubicBezTo>
                <a:cubicBezTo>
                  <a:pt x="6335671" y="4263573"/>
                  <a:pt x="6235216" y="4235001"/>
                  <a:pt x="6135725" y="4248150"/>
                </a:cubicBezTo>
                <a:cubicBezTo>
                  <a:pt x="6036234" y="4261299"/>
                  <a:pt x="5701389" y="4221252"/>
                  <a:pt x="5544615" y="4248150"/>
                </a:cubicBezTo>
                <a:cubicBezTo>
                  <a:pt x="5387841" y="4275048"/>
                  <a:pt x="5107762" y="4205539"/>
                  <a:pt x="4752527" y="4248150"/>
                </a:cubicBezTo>
                <a:cubicBezTo>
                  <a:pt x="4397292" y="4290761"/>
                  <a:pt x="4596672" y="4217758"/>
                  <a:pt x="4462883" y="4248150"/>
                </a:cubicBezTo>
                <a:cubicBezTo>
                  <a:pt x="4329094" y="4278542"/>
                  <a:pt x="3932388" y="4244728"/>
                  <a:pt x="3670795" y="4248150"/>
                </a:cubicBezTo>
                <a:cubicBezTo>
                  <a:pt x="3409202" y="4251572"/>
                  <a:pt x="3078991" y="4162013"/>
                  <a:pt x="2878707" y="4248150"/>
                </a:cubicBezTo>
                <a:cubicBezTo>
                  <a:pt x="2678423" y="4334287"/>
                  <a:pt x="2457203" y="4175048"/>
                  <a:pt x="2086619" y="4248150"/>
                </a:cubicBezTo>
                <a:cubicBezTo>
                  <a:pt x="1716035" y="4321252"/>
                  <a:pt x="1861219" y="4207888"/>
                  <a:pt x="1696487" y="4248150"/>
                </a:cubicBezTo>
                <a:cubicBezTo>
                  <a:pt x="1531755" y="4288412"/>
                  <a:pt x="1332483" y="4188896"/>
                  <a:pt x="1004887" y="4248150"/>
                </a:cubicBezTo>
                <a:cubicBezTo>
                  <a:pt x="677291" y="4307404"/>
                  <a:pt x="419132" y="4190152"/>
                  <a:pt x="0" y="4248150"/>
                </a:cubicBezTo>
                <a:cubicBezTo>
                  <a:pt x="-48462" y="4038924"/>
                  <a:pt x="30909" y="3842701"/>
                  <a:pt x="0" y="3717131"/>
                </a:cubicBezTo>
                <a:cubicBezTo>
                  <a:pt x="-30909" y="3591561"/>
                  <a:pt x="21164" y="3488702"/>
                  <a:pt x="0" y="3271076"/>
                </a:cubicBezTo>
                <a:cubicBezTo>
                  <a:pt x="-21164" y="3053450"/>
                  <a:pt x="43223" y="2924628"/>
                  <a:pt x="0" y="2697575"/>
                </a:cubicBezTo>
                <a:cubicBezTo>
                  <a:pt x="-43223" y="2470522"/>
                  <a:pt x="3568" y="2390735"/>
                  <a:pt x="0" y="2166557"/>
                </a:cubicBezTo>
                <a:cubicBezTo>
                  <a:pt x="-3568" y="1942379"/>
                  <a:pt x="50355" y="1787512"/>
                  <a:pt x="0" y="1678019"/>
                </a:cubicBezTo>
                <a:cubicBezTo>
                  <a:pt x="-50355" y="1568526"/>
                  <a:pt x="34178" y="1289980"/>
                  <a:pt x="0" y="1147001"/>
                </a:cubicBezTo>
                <a:cubicBezTo>
                  <a:pt x="-34178" y="1004022"/>
                  <a:pt x="27497" y="856240"/>
                  <a:pt x="0" y="658463"/>
                </a:cubicBezTo>
                <a:cubicBezTo>
                  <a:pt x="-27497" y="460686"/>
                  <a:pt x="58073" y="317091"/>
                  <a:pt x="0" y="0"/>
                </a:cubicBezTo>
                <a:close/>
              </a:path>
              <a:path w="10048875" h="4248150" stroke="0" extrusionOk="0">
                <a:moveTo>
                  <a:pt x="0" y="0"/>
                </a:moveTo>
                <a:cubicBezTo>
                  <a:pt x="121571" y="-1925"/>
                  <a:pt x="248823" y="25421"/>
                  <a:pt x="390133" y="0"/>
                </a:cubicBezTo>
                <a:cubicBezTo>
                  <a:pt x="531443" y="-25421"/>
                  <a:pt x="919750" y="28384"/>
                  <a:pt x="1081732" y="0"/>
                </a:cubicBezTo>
                <a:cubicBezTo>
                  <a:pt x="1243714" y="-28384"/>
                  <a:pt x="1526303" y="7043"/>
                  <a:pt x="1773331" y="0"/>
                </a:cubicBezTo>
                <a:cubicBezTo>
                  <a:pt x="2020359" y="-7043"/>
                  <a:pt x="1935273" y="34539"/>
                  <a:pt x="2062975" y="0"/>
                </a:cubicBezTo>
                <a:cubicBezTo>
                  <a:pt x="2190677" y="-34539"/>
                  <a:pt x="2212842" y="15053"/>
                  <a:pt x="2352619" y="0"/>
                </a:cubicBezTo>
                <a:cubicBezTo>
                  <a:pt x="2492396" y="-15053"/>
                  <a:pt x="2549561" y="17"/>
                  <a:pt x="2642263" y="0"/>
                </a:cubicBezTo>
                <a:cubicBezTo>
                  <a:pt x="2734965" y="-17"/>
                  <a:pt x="3110590" y="17156"/>
                  <a:pt x="3333862" y="0"/>
                </a:cubicBezTo>
                <a:cubicBezTo>
                  <a:pt x="3557134" y="-17156"/>
                  <a:pt x="3901531" y="76697"/>
                  <a:pt x="4125950" y="0"/>
                </a:cubicBezTo>
                <a:cubicBezTo>
                  <a:pt x="4350369" y="-76697"/>
                  <a:pt x="4412221" y="22440"/>
                  <a:pt x="4616571" y="0"/>
                </a:cubicBezTo>
                <a:cubicBezTo>
                  <a:pt x="4820921" y="-22440"/>
                  <a:pt x="5166956" y="73961"/>
                  <a:pt x="5408659" y="0"/>
                </a:cubicBezTo>
                <a:cubicBezTo>
                  <a:pt x="5650362" y="-73961"/>
                  <a:pt x="5747421" y="52949"/>
                  <a:pt x="5999769" y="0"/>
                </a:cubicBezTo>
                <a:cubicBezTo>
                  <a:pt x="6252117" y="-52949"/>
                  <a:pt x="6353096" y="30917"/>
                  <a:pt x="6490391" y="0"/>
                </a:cubicBezTo>
                <a:cubicBezTo>
                  <a:pt x="6627686" y="-30917"/>
                  <a:pt x="7013423" y="72344"/>
                  <a:pt x="7282479" y="0"/>
                </a:cubicBezTo>
                <a:cubicBezTo>
                  <a:pt x="7551535" y="-72344"/>
                  <a:pt x="7641591" y="29003"/>
                  <a:pt x="7974078" y="0"/>
                </a:cubicBezTo>
                <a:cubicBezTo>
                  <a:pt x="8306565" y="-29003"/>
                  <a:pt x="8490293" y="25487"/>
                  <a:pt x="8766166" y="0"/>
                </a:cubicBezTo>
                <a:cubicBezTo>
                  <a:pt x="9042039" y="-25487"/>
                  <a:pt x="8965314" y="39573"/>
                  <a:pt x="9156298" y="0"/>
                </a:cubicBezTo>
                <a:cubicBezTo>
                  <a:pt x="9347282" y="-39573"/>
                  <a:pt x="9725670" y="88674"/>
                  <a:pt x="10048875" y="0"/>
                </a:cubicBezTo>
                <a:cubicBezTo>
                  <a:pt x="10073960" y="106031"/>
                  <a:pt x="10010422" y="279815"/>
                  <a:pt x="10048875" y="446056"/>
                </a:cubicBezTo>
                <a:cubicBezTo>
                  <a:pt x="10087328" y="612297"/>
                  <a:pt x="9986968" y="729276"/>
                  <a:pt x="10048875" y="977074"/>
                </a:cubicBezTo>
                <a:cubicBezTo>
                  <a:pt x="10110782" y="1224872"/>
                  <a:pt x="10001813" y="1207244"/>
                  <a:pt x="10048875" y="1380649"/>
                </a:cubicBezTo>
                <a:cubicBezTo>
                  <a:pt x="10095937" y="1554055"/>
                  <a:pt x="10027025" y="1674815"/>
                  <a:pt x="10048875" y="1911667"/>
                </a:cubicBezTo>
                <a:cubicBezTo>
                  <a:pt x="10070725" y="2148519"/>
                  <a:pt x="10020237" y="2169243"/>
                  <a:pt x="10048875" y="2400205"/>
                </a:cubicBezTo>
                <a:cubicBezTo>
                  <a:pt x="10077513" y="2631167"/>
                  <a:pt x="10005825" y="2744010"/>
                  <a:pt x="10048875" y="2846260"/>
                </a:cubicBezTo>
                <a:cubicBezTo>
                  <a:pt x="10091925" y="2948511"/>
                  <a:pt x="10009860" y="3181164"/>
                  <a:pt x="10048875" y="3462242"/>
                </a:cubicBezTo>
                <a:cubicBezTo>
                  <a:pt x="10087890" y="3743320"/>
                  <a:pt x="9971622" y="3979245"/>
                  <a:pt x="10048875" y="4248150"/>
                </a:cubicBezTo>
                <a:cubicBezTo>
                  <a:pt x="9895225" y="4330314"/>
                  <a:pt x="9504994" y="4241433"/>
                  <a:pt x="9357276" y="4248150"/>
                </a:cubicBezTo>
                <a:cubicBezTo>
                  <a:pt x="9209558" y="4254867"/>
                  <a:pt x="9205581" y="4217034"/>
                  <a:pt x="9067632" y="4248150"/>
                </a:cubicBezTo>
                <a:cubicBezTo>
                  <a:pt x="8929683" y="4279266"/>
                  <a:pt x="8701514" y="4232149"/>
                  <a:pt x="8577010" y="4248150"/>
                </a:cubicBezTo>
                <a:cubicBezTo>
                  <a:pt x="8452506" y="4264151"/>
                  <a:pt x="8298169" y="4190690"/>
                  <a:pt x="8086389" y="4248150"/>
                </a:cubicBezTo>
                <a:cubicBezTo>
                  <a:pt x="7874609" y="4305610"/>
                  <a:pt x="7938265" y="4235920"/>
                  <a:pt x="7796745" y="4248150"/>
                </a:cubicBezTo>
                <a:cubicBezTo>
                  <a:pt x="7655225" y="4260380"/>
                  <a:pt x="7337679" y="4169408"/>
                  <a:pt x="7004657" y="4248150"/>
                </a:cubicBezTo>
                <a:cubicBezTo>
                  <a:pt x="6671635" y="4326892"/>
                  <a:pt x="6827737" y="4215658"/>
                  <a:pt x="6715013" y="4248150"/>
                </a:cubicBezTo>
                <a:cubicBezTo>
                  <a:pt x="6602289" y="4280642"/>
                  <a:pt x="6542844" y="4228369"/>
                  <a:pt x="6425369" y="4248150"/>
                </a:cubicBezTo>
                <a:cubicBezTo>
                  <a:pt x="6307894" y="4267931"/>
                  <a:pt x="6242768" y="4244419"/>
                  <a:pt x="6135725" y="4248150"/>
                </a:cubicBezTo>
                <a:cubicBezTo>
                  <a:pt x="6028682" y="4251881"/>
                  <a:pt x="5832347" y="4221328"/>
                  <a:pt x="5745592" y="4248150"/>
                </a:cubicBezTo>
                <a:cubicBezTo>
                  <a:pt x="5658837" y="4274972"/>
                  <a:pt x="5225609" y="4189445"/>
                  <a:pt x="5053993" y="4248150"/>
                </a:cubicBezTo>
                <a:cubicBezTo>
                  <a:pt x="4882377" y="4306855"/>
                  <a:pt x="4577608" y="4221653"/>
                  <a:pt x="4362394" y="4248150"/>
                </a:cubicBezTo>
                <a:cubicBezTo>
                  <a:pt x="4147180" y="4274647"/>
                  <a:pt x="3969032" y="4235123"/>
                  <a:pt x="3670795" y="4248150"/>
                </a:cubicBezTo>
                <a:cubicBezTo>
                  <a:pt x="3372558" y="4261177"/>
                  <a:pt x="3484303" y="4247643"/>
                  <a:pt x="3381151" y="4248150"/>
                </a:cubicBezTo>
                <a:cubicBezTo>
                  <a:pt x="3277999" y="4248657"/>
                  <a:pt x="3113961" y="4191225"/>
                  <a:pt x="2890529" y="4248150"/>
                </a:cubicBezTo>
                <a:cubicBezTo>
                  <a:pt x="2667097" y="4305075"/>
                  <a:pt x="2463915" y="4211014"/>
                  <a:pt x="2098442" y="4248150"/>
                </a:cubicBezTo>
                <a:cubicBezTo>
                  <a:pt x="1732969" y="4285286"/>
                  <a:pt x="1711834" y="4198302"/>
                  <a:pt x="1607820" y="4248150"/>
                </a:cubicBezTo>
                <a:cubicBezTo>
                  <a:pt x="1503806" y="4297998"/>
                  <a:pt x="1271025" y="4203538"/>
                  <a:pt x="1016710" y="4248150"/>
                </a:cubicBezTo>
                <a:cubicBezTo>
                  <a:pt x="762395" y="4292762"/>
                  <a:pt x="496388" y="4232074"/>
                  <a:pt x="0" y="4248150"/>
                </a:cubicBezTo>
                <a:cubicBezTo>
                  <a:pt x="-55851" y="4114474"/>
                  <a:pt x="4436" y="3802418"/>
                  <a:pt x="0" y="3674650"/>
                </a:cubicBezTo>
                <a:cubicBezTo>
                  <a:pt x="-4436" y="3546882"/>
                  <a:pt x="30342" y="3432836"/>
                  <a:pt x="0" y="3228594"/>
                </a:cubicBezTo>
                <a:cubicBezTo>
                  <a:pt x="-30342" y="3024352"/>
                  <a:pt x="4758" y="2994358"/>
                  <a:pt x="0" y="2782538"/>
                </a:cubicBezTo>
                <a:cubicBezTo>
                  <a:pt x="-4758" y="2570718"/>
                  <a:pt x="48863" y="2338050"/>
                  <a:pt x="0" y="2209038"/>
                </a:cubicBezTo>
                <a:cubicBezTo>
                  <a:pt x="-48863" y="2080026"/>
                  <a:pt x="23642" y="1926689"/>
                  <a:pt x="0" y="1805464"/>
                </a:cubicBezTo>
                <a:cubicBezTo>
                  <a:pt x="-23642" y="1684239"/>
                  <a:pt x="40519" y="1565160"/>
                  <a:pt x="0" y="1359408"/>
                </a:cubicBezTo>
                <a:cubicBezTo>
                  <a:pt x="-40519" y="1153656"/>
                  <a:pt x="57466" y="923500"/>
                  <a:pt x="0" y="743426"/>
                </a:cubicBezTo>
                <a:cubicBezTo>
                  <a:pt x="-57466" y="563352"/>
                  <a:pt x="22758" y="167733"/>
                  <a:pt x="0" y="0"/>
                </a:cubicBezTo>
                <a:close/>
              </a:path>
            </a:pathLst>
          </a:custGeom>
          <a:ln>
            <a:noFill/>
            <a:extLst>
              <a:ext uri="{C807C97D-BFC1-408E-A445-0C87EB9F89A2}">
                <ask:lineSketchStyleProps xmlns:ask="http://schemas.microsoft.com/office/drawing/2018/sketchyshapes" sd="3639852375">
                  <a:prstGeom prst="rect">
                    <a:avLst/>
                  </a:prstGeom>
                  <ask:type>
                    <ask:lineSketchScribble/>
                  </ask:type>
                </ask:lineSketchStyleProps>
              </a:ext>
            </a:extLst>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424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Creating a form</a:t>
            </a:r>
          </a:p>
        </p:txBody>
      </p:sp>
      <p:sp>
        <p:nvSpPr>
          <p:cNvPr id="14339" name="Content Placeholder 2"/>
          <p:cNvSpPr>
            <a:spLocks noGrp="1"/>
          </p:cNvSpPr>
          <p:nvPr>
            <p:ph idx="1"/>
          </p:nvPr>
        </p:nvSpPr>
        <p:spPr>
          <a:xfrm>
            <a:off x="838200" y="1427692"/>
            <a:ext cx="10515600" cy="4351338"/>
          </a:xfrm>
        </p:spPr>
        <p:txBody>
          <a:bodyPr/>
          <a:lstStyle/>
          <a:p>
            <a:pPr marL="0" indent="0">
              <a:buNone/>
            </a:pPr>
            <a:r>
              <a:rPr lang="en-US" altLang="en-US" dirty="0"/>
              <a:t>Form Element</a:t>
            </a:r>
          </a:p>
          <a:p>
            <a:pPr marL="0" indent="0">
              <a:buNone/>
            </a:pPr>
            <a:endParaRPr lang="en-US" altLang="en-US" dirty="0"/>
          </a:p>
          <a:p>
            <a:pPr marL="0" indent="0">
              <a:buNone/>
            </a:pPr>
            <a:endParaRPr lang="en-US" altLang="en-US" dirty="0"/>
          </a:p>
          <a:p>
            <a:pPr marL="0" indent="0">
              <a:buNone/>
            </a:pPr>
            <a:endParaRPr lang="en-US" altLang="en-US" dirty="0"/>
          </a:p>
          <a:p>
            <a:pPr marL="0" indent="0">
              <a:buNone/>
            </a:pPr>
            <a:r>
              <a:rPr lang="en-US" altLang="en-US" dirty="0"/>
              <a:t>All items in the form must be contained in a form element</a:t>
            </a:r>
          </a:p>
          <a:p>
            <a:pPr marL="457200" lvl="1" indent="0">
              <a:buNone/>
            </a:pPr>
            <a:r>
              <a:rPr lang="en-US" altLang="en-US" dirty="0"/>
              <a:t>There is only one set of &lt;form&gt; tags containing all the fields rather than a form tag around each item</a:t>
            </a:r>
          </a:p>
          <a:p>
            <a:endParaRPr lang="en-US" altLang="en-US" dirty="0"/>
          </a:p>
        </p:txBody>
      </p:sp>
      <p:pic>
        <p:nvPicPr>
          <p:cNvPr id="4" name="Picture 3">
            <a:extLst>
              <a:ext uri="{FF2B5EF4-FFF2-40B4-BE49-F238E27FC236}">
                <a16:creationId xmlns:a16="http://schemas.microsoft.com/office/drawing/2014/main" id="{85689679-33A5-44E4-BB46-8805A58A4345}"/>
              </a:ext>
            </a:extLst>
          </p:cNvPr>
          <p:cNvPicPr>
            <a:picLocks noChangeAspect="1"/>
          </p:cNvPicPr>
          <p:nvPr/>
        </p:nvPicPr>
        <p:blipFill>
          <a:blip r:embed="rId2"/>
          <a:stretch>
            <a:fillRect/>
          </a:stretch>
        </p:blipFill>
        <p:spPr>
          <a:xfrm>
            <a:off x="4335952" y="2231362"/>
            <a:ext cx="3520096" cy="819748"/>
          </a:xfrm>
          <a:prstGeom prst="rect">
            <a:avLst/>
          </a:prstGeom>
        </p:spPr>
      </p:pic>
    </p:spTree>
    <p:extLst>
      <p:ext uri="{BB962C8B-B14F-4D97-AF65-F5344CB8AC3E}">
        <p14:creationId xmlns:p14="http://schemas.microsoft.com/office/powerpoint/2010/main" val="237340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Creating a form</a:t>
            </a:r>
          </a:p>
        </p:txBody>
      </p:sp>
      <p:sp>
        <p:nvSpPr>
          <p:cNvPr id="14339" name="Content Placeholder 2"/>
          <p:cNvSpPr>
            <a:spLocks noGrp="1"/>
          </p:cNvSpPr>
          <p:nvPr>
            <p:ph idx="1"/>
          </p:nvPr>
        </p:nvSpPr>
        <p:spPr>
          <a:xfrm>
            <a:off x="838200" y="1427692"/>
            <a:ext cx="10515600" cy="4351338"/>
          </a:xfrm>
        </p:spPr>
        <p:txBody>
          <a:bodyPr/>
          <a:lstStyle/>
          <a:p>
            <a:pPr marL="0" indent="0">
              <a:spcAft>
                <a:spcPts val="600"/>
              </a:spcAft>
              <a:buNone/>
            </a:pPr>
            <a:r>
              <a:rPr lang="en-US" altLang="en-US" dirty="0"/>
              <a:t>Required form attributes: </a:t>
            </a:r>
          </a:p>
          <a:p>
            <a:pPr marL="457200" lvl="1" indent="0">
              <a:spcAft>
                <a:spcPts val="600"/>
              </a:spcAft>
              <a:buNone/>
            </a:pPr>
            <a:r>
              <a:rPr lang="en-US" altLang="en-US" b="1" dirty="0"/>
              <a:t>action-</a:t>
            </a:r>
            <a:r>
              <a:rPr lang="en-US" altLang="en-US" dirty="0"/>
              <a:t>-specifies the URL that is to receive the transmitted information</a:t>
            </a:r>
          </a:p>
          <a:p>
            <a:pPr marL="457200" lvl="1" indent="0">
              <a:spcAft>
                <a:spcPts val="600"/>
              </a:spcAft>
              <a:buNone/>
            </a:pPr>
            <a:r>
              <a:rPr lang="en-US" altLang="en-US" b="1" dirty="0"/>
              <a:t>method-</a:t>
            </a:r>
            <a:r>
              <a:rPr lang="en-US" altLang="en-US" dirty="0"/>
              <a:t>-specified the method to be used for transferring the information</a:t>
            </a:r>
          </a:p>
          <a:p>
            <a:pPr marL="457200" lvl="1" indent="0">
              <a:spcAft>
                <a:spcPts val="600"/>
              </a:spcAft>
              <a:buNone/>
            </a:pPr>
            <a:endParaRPr lang="en-US" altLang="en-US" dirty="0"/>
          </a:p>
          <a:p>
            <a:pPr marL="457200" lvl="1" indent="0">
              <a:spcAft>
                <a:spcPts val="600"/>
              </a:spcAft>
              <a:buNone/>
            </a:pPr>
            <a:endParaRPr lang="en-US" altLang="en-US" dirty="0"/>
          </a:p>
          <a:p>
            <a:endParaRPr lang="en-US" altLang="en-US" dirty="0"/>
          </a:p>
        </p:txBody>
      </p:sp>
      <p:pic>
        <p:nvPicPr>
          <p:cNvPr id="4" name="Picture 3">
            <a:extLst>
              <a:ext uri="{FF2B5EF4-FFF2-40B4-BE49-F238E27FC236}">
                <a16:creationId xmlns:a16="http://schemas.microsoft.com/office/drawing/2014/main" id="{3F53182A-1804-4149-9620-308DED58DB7F}"/>
              </a:ext>
            </a:extLst>
          </p:cNvPr>
          <p:cNvPicPr>
            <a:picLocks noChangeAspect="1"/>
          </p:cNvPicPr>
          <p:nvPr/>
        </p:nvPicPr>
        <p:blipFill>
          <a:blip r:embed="rId2"/>
          <a:stretch>
            <a:fillRect/>
          </a:stretch>
        </p:blipFill>
        <p:spPr>
          <a:xfrm>
            <a:off x="2121846" y="3429000"/>
            <a:ext cx="7948307" cy="1200491"/>
          </a:xfrm>
          <a:prstGeom prst="rect">
            <a:avLst/>
          </a:prstGeom>
        </p:spPr>
      </p:pic>
    </p:spTree>
    <p:extLst>
      <p:ext uri="{BB962C8B-B14F-4D97-AF65-F5344CB8AC3E}">
        <p14:creationId xmlns:p14="http://schemas.microsoft.com/office/powerpoint/2010/main" val="87312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23560</TotalTime>
  <Words>2422</Words>
  <Application>Microsoft Office PowerPoint</Application>
  <PresentationFormat>Widescreen</PresentationFormat>
  <Paragraphs>268</Paragraphs>
  <Slides>61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Abadi Extra Light</vt:lpstr>
      <vt:lpstr>Arial</vt:lpstr>
      <vt:lpstr>Calibri</vt:lpstr>
      <vt:lpstr>Wingdings</vt:lpstr>
      <vt:lpstr>Office Theme</vt:lpstr>
      <vt:lpstr>Forms</vt:lpstr>
      <vt:lpstr>Two way communication</vt:lpstr>
      <vt:lpstr>Sending Data from Client to Server</vt:lpstr>
      <vt:lpstr>Sending Data from Client to Server</vt:lpstr>
      <vt:lpstr>Sending Data from Client to Server</vt:lpstr>
      <vt:lpstr>Sending Data from Client to Server</vt:lpstr>
      <vt:lpstr>Sending Data from Client to Server</vt:lpstr>
      <vt:lpstr>Creating a form</vt:lpstr>
      <vt:lpstr>Creating a form</vt:lpstr>
      <vt:lpstr>Method</vt:lpstr>
      <vt:lpstr>Method</vt:lpstr>
      <vt:lpstr>Get vs Post </vt:lpstr>
      <vt:lpstr>Get vs Post </vt:lpstr>
      <vt:lpstr>Get vs Post </vt:lpstr>
      <vt:lpstr>Get </vt:lpstr>
      <vt:lpstr>Post </vt:lpstr>
      <vt:lpstr>Basic Form Example (Search Google)</vt:lpstr>
      <vt:lpstr>Form Fields</vt:lpstr>
      <vt:lpstr>Input tag</vt:lpstr>
      <vt:lpstr>Input tag</vt:lpstr>
      <vt:lpstr>Input tag</vt:lpstr>
      <vt:lpstr>Single Line Textbox</vt:lpstr>
      <vt:lpstr>Single Line Textbox</vt:lpstr>
      <vt:lpstr>Single Line Textbox</vt:lpstr>
      <vt:lpstr>Single Line Textbox</vt:lpstr>
      <vt:lpstr>Single Line Textbox</vt:lpstr>
      <vt:lpstr>Password</vt:lpstr>
      <vt:lpstr>Password</vt:lpstr>
      <vt:lpstr>Checkboxes</vt:lpstr>
      <vt:lpstr>Checkboxes</vt:lpstr>
      <vt:lpstr>Checkboxes</vt:lpstr>
      <vt:lpstr>Checkboxes</vt:lpstr>
      <vt:lpstr>Radio Buttons</vt:lpstr>
      <vt:lpstr>Radio Buttons</vt:lpstr>
      <vt:lpstr>Radio Buttons</vt:lpstr>
      <vt:lpstr>Submit and Reset</vt:lpstr>
      <vt:lpstr>Submit and Reset</vt:lpstr>
      <vt:lpstr>Multiple Line Textbox</vt:lpstr>
      <vt:lpstr>Multiple Line Textbox</vt:lpstr>
      <vt:lpstr>textarea</vt:lpstr>
      <vt:lpstr>Select List</vt:lpstr>
      <vt:lpstr>Select List</vt:lpstr>
      <vt:lpstr>Select List</vt:lpstr>
      <vt:lpstr>Select List</vt:lpstr>
      <vt:lpstr>Questions?</vt:lpstr>
      <vt:lpstr>Some Final Thoughts…</vt:lpstr>
      <vt:lpstr>CSS Uniformity Across Browsers</vt:lpstr>
      <vt:lpstr>Web Design Frustrations</vt:lpstr>
      <vt:lpstr>Creating Unique CSS</vt:lpstr>
      <vt:lpstr>Normalize.css</vt:lpstr>
      <vt:lpstr>Normalize.css</vt:lpstr>
      <vt:lpstr>Mobile Design</vt:lpstr>
      <vt:lpstr>Mobile Technology</vt:lpstr>
      <vt:lpstr>Mobile Technology</vt:lpstr>
      <vt:lpstr>Mobile Design Options</vt:lpstr>
      <vt:lpstr>Responsive Design</vt:lpstr>
      <vt:lpstr>Frameworks</vt:lpstr>
      <vt:lpstr>What are CSS Frameworks</vt:lpstr>
      <vt:lpstr>Bootstrap</vt:lpstr>
      <vt:lpstr>Sources</vt:lpstr>
      <vt:lpstr>Copyrights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Ramsey</dc:creator>
  <cp:lastModifiedBy>Jack Ramsey</cp:lastModifiedBy>
  <cp:revision>76</cp:revision>
  <dcterms:created xsi:type="dcterms:W3CDTF">2015-01-07T14:02:51Z</dcterms:created>
  <dcterms:modified xsi:type="dcterms:W3CDTF">2021-11-01T00:05:02Z</dcterms:modified>
</cp:coreProperties>
</file>