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351" r:id="rId3"/>
    <p:sldId id="293" r:id="rId4"/>
    <p:sldId id="294" r:id="rId5"/>
    <p:sldId id="295" r:id="rId6"/>
    <p:sldId id="297" r:id="rId7"/>
    <p:sldId id="325" r:id="rId8"/>
    <p:sldId id="324" r:id="rId9"/>
    <p:sldId id="296" r:id="rId10"/>
    <p:sldId id="298" r:id="rId11"/>
    <p:sldId id="301" r:id="rId12"/>
    <p:sldId id="302" r:id="rId13"/>
    <p:sldId id="303" r:id="rId14"/>
    <p:sldId id="304" r:id="rId15"/>
    <p:sldId id="331" r:id="rId16"/>
    <p:sldId id="332" r:id="rId17"/>
    <p:sldId id="334" r:id="rId18"/>
    <p:sldId id="335" r:id="rId19"/>
    <p:sldId id="336" r:id="rId20"/>
    <p:sldId id="342" r:id="rId21"/>
    <p:sldId id="337" r:id="rId22"/>
    <p:sldId id="338" r:id="rId23"/>
    <p:sldId id="339" r:id="rId24"/>
    <p:sldId id="340" r:id="rId25"/>
    <p:sldId id="341" r:id="rId26"/>
    <p:sldId id="333" r:id="rId27"/>
    <p:sldId id="305" r:id="rId28"/>
    <p:sldId id="306" r:id="rId29"/>
    <p:sldId id="307" r:id="rId30"/>
    <p:sldId id="308" r:id="rId31"/>
    <p:sldId id="309" r:id="rId32"/>
    <p:sldId id="310" r:id="rId33"/>
    <p:sldId id="312" r:id="rId34"/>
    <p:sldId id="313" r:id="rId35"/>
    <p:sldId id="314" r:id="rId36"/>
    <p:sldId id="315" r:id="rId37"/>
    <p:sldId id="316" r:id="rId38"/>
    <p:sldId id="326" r:id="rId39"/>
    <p:sldId id="317" r:id="rId40"/>
    <p:sldId id="319" r:id="rId41"/>
    <p:sldId id="327" r:id="rId42"/>
    <p:sldId id="311" r:id="rId43"/>
    <p:sldId id="321" r:id="rId44"/>
    <p:sldId id="322" r:id="rId45"/>
    <p:sldId id="328" r:id="rId46"/>
    <p:sldId id="329" r:id="rId47"/>
    <p:sldId id="330" r:id="rId48"/>
    <p:sldId id="343" r:id="rId49"/>
    <p:sldId id="344" r:id="rId50"/>
    <p:sldId id="345" r:id="rId51"/>
    <p:sldId id="346" r:id="rId52"/>
    <p:sldId id="347" r:id="rId53"/>
    <p:sldId id="348" r:id="rId54"/>
    <p:sldId id="349" r:id="rId55"/>
    <p:sldId id="350" r:id="rId56"/>
    <p:sldId id="29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552F80-2C79-43B5-AC7D-26794324EB4D}">
          <p14:sldIdLst>
            <p14:sldId id="257"/>
            <p14:sldId id="351"/>
            <p14:sldId id="293"/>
            <p14:sldId id="294"/>
            <p14:sldId id="295"/>
            <p14:sldId id="297"/>
            <p14:sldId id="325"/>
            <p14:sldId id="324"/>
            <p14:sldId id="296"/>
            <p14:sldId id="298"/>
            <p14:sldId id="301"/>
            <p14:sldId id="302"/>
            <p14:sldId id="303"/>
            <p14:sldId id="304"/>
            <p14:sldId id="331"/>
            <p14:sldId id="332"/>
            <p14:sldId id="334"/>
            <p14:sldId id="335"/>
            <p14:sldId id="336"/>
            <p14:sldId id="342"/>
            <p14:sldId id="337"/>
            <p14:sldId id="338"/>
            <p14:sldId id="339"/>
            <p14:sldId id="340"/>
            <p14:sldId id="341"/>
            <p14:sldId id="333"/>
            <p14:sldId id="305"/>
            <p14:sldId id="306"/>
            <p14:sldId id="307"/>
            <p14:sldId id="308"/>
            <p14:sldId id="309"/>
            <p14:sldId id="310"/>
            <p14:sldId id="312"/>
            <p14:sldId id="313"/>
            <p14:sldId id="314"/>
            <p14:sldId id="315"/>
            <p14:sldId id="316"/>
            <p14:sldId id="326"/>
            <p14:sldId id="317"/>
            <p14:sldId id="319"/>
            <p14:sldId id="327"/>
            <p14:sldId id="311"/>
            <p14:sldId id="321"/>
            <p14:sldId id="322"/>
            <p14:sldId id="328"/>
            <p14:sldId id="329"/>
            <p14:sldId id="330"/>
            <p14:sldId id="343"/>
            <p14:sldId id="344"/>
            <p14:sldId id="345"/>
            <p14:sldId id="346"/>
            <p14:sldId id="347"/>
            <p14:sldId id="348"/>
            <p14:sldId id="349"/>
            <p14:sldId id="350"/>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874" y="2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8C0CF-E2FD-44C9-A79F-7FAEFF3545BF}"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A57A6-27EE-4047-84D7-BD020969FBE1}" type="slidenum">
              <a:rPr lang="en-US" smtClean="0"/>
              <a:t>‹#›</a:t>
            </a:fld>
            <a:endParaRPr lang="en-US"/>
          </a:p>
        </p:txBody>
      </p:sp>
    </p:spTree>
    <p:extLst>
      <p:ext uri="{BB962C8B-B14F-4D97-AF65-F5344CB8AC3E}">
        <p14:creationId xmlns:p14="http://schemas.microsoft.com/office/powerpoint/2010/main" val="326078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5FE12-90FA-47AA-A354-9C8BF1C8A06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3123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8172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195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994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00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782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173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239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200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15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9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0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solidFill>
                  <a:prstClr val="black">
                    <a:tint val="75000"/>
                  </a:prstClr>
                </a:solidFill>
              </a:rPr>
              <a:pPr/>
              <a:t>10/24/2021</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41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badi Extra Light" panose="020B02040201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Extra Light" panose="020B02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Extra Light" panose="020B02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Extra Light" panose="020B02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Extra Light" panose="020B02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letsencrypt.org/"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google.com/font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font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509439"/>
            <a:ext cx="10515600" cy="2852737"/>
          </a:xfrm>
        </p:spPr>
        <p:txBody>
          <a:bodyPr>
            <a:normAutofit/>
          </a:bodyPr>
          <a:lstStyle/>
          <a:p>
            <a:pPr algn="ctr"/>
            <a:r>
              <a:rPr lang="en-US" sz="4800" dirty="0"/>
              <a:t>Custom Fonts / Domain Management /</a:t>
            </a:r>
            <a:br>
              <a:rPr lang="en-US" sz="4800" dirty="0"/>
            </a:br>
            <a:r>
              <a:rPr lang="en-US" sz="4800" dirty="0"/>
              <a:t>Setting up a Domain</a:t>
            </a:r>
          </a:p>
        </p:txBody>
      </p:sp>
      <p:sp>
        <p:nvSpPr>
          <p:cNvPr id="3" name="Text Placeholder 2"/>
          <p:cNvSpPr>
            <a:spLocks noGrp="1"/>
          </p:cNvSpPr>
          <p:nvPr>
            <p:ph type="body" idx="1"/>
          </p:nvPr>
        </p:nvSpPr>
        <p:spPr/>
        <p:txBody>
          <a:bodyPr/>
          <a:lstStyle/>
          <a:p>
            <a:pPr algn="ctr"/>
            <a:r>
              <a:rPr lang="en-US" dirty="0">
                <a:solidFill>
                  <a:schemeClr val="tx1"/>
                </a:solidFill>
              </a:rPr>
              <a:t>Essentials of Web Development</a:t>
            </a:r>
          </a:p>
          <a:p>
            <a:pPr algn="ctr"/>
            <a:r>
              <a:rPr lang="en-US" dirty="0">
                <a:solidFill>
                  <a:schemeClr val="tx1"/>
                </a:solidFill>
              </a:rPr>
              <a:t>CSCI 1210</a:t>
            </a:r>
          </a:p>
        </p:txBody>
      </p:sp>
    </p:spTree>
    <p:extLst>
      <p:ext uri="{BB962C8B-B14F-4D97-AF65-F5344CB8AC3E}">
        <p14:creationId xmlns:p14="http://schemas.microsoft.com/office/powerpoint/2010/main" val="24830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EA1C84-A72B-4610-A855-7C9076DAE152}"/>
              </a:ext>
            </a:extLst>
          </p:cNvPr>
          <p:cNvPicPr>
            <a:picLocks noChangeAspect="1"/>
          </p:cNvPicPr>
          <p:nvPr/>
        </p:nvPicPr>
        <p:blipFill>
          <a:blip r:embed="rId2"/>
          <a:stretch>
            <a:fillRect/>
          </a:stretch>
        </p:blipFill>
        <p:spPr>
          <a:xfrm>
            <a:off x="3844064" y="2473237"/>
            <a:ext cx="4630155" cy="1765245"/>
          </a:xfrm>
          <a:prstGeom prst="rect">
            <a:avLst/>
          </a:prstGeom>
          <a:effectLst>
            <a:outerShdw blurRad="50800" dist="38100" dir="2700000" algn="tl" rotWithShape="0">
              <a:prstClr val="black">
                <a:alpha val="40000"/>
              </a:prstClr>
            </a:outerShdw>
          </a:effectLst>
        </p:spPr>
      </p:pic>
      <p:sp>
        <p:nvSpPr>
          <p:cNvPr id="14" name="Rectangle 13"/>
          <p:cNvSpPr/>
          <p:nvPr/>
        </p:nvSpPr>
        <p:spPr>
          <a:xfrm>
            <a:off x="4028246" y="3294984"/>
            <a:ext cx="4219549" cy="580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5895710" y="4653459"/>
            <a:ext cx="400579" cy="10583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48CF9D4-CD2D-41A0-8AB1-4D6A381B6EA7}"/>
              </a:ext>
            </a:extLst>
          </p:cNvPr>
          <p:cNvSpPr/>
          <p:nvPr/>
        </p:nvSpPr>
        <p:spPr>
          <a:xfrm>
            <a:off x="2046032" y="995693"/>
            <a:ext cx="7298265" cy="533400"/>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IF THE FONT’S NAME HAS SPACES IN IT, BE SURE TO ENCLOSE IT IN QUOTES, E.G., ‘Times New Roman’</a:t>
            </a:r>
          </a:p>
        </p:txBody>
      </p:sp>
      <p:sp>
        <p:nvSpPr>
          <p:cNvPr id="10" name="TextBox 9">
            <a:extLst>
              <a:ext uri="{FF2B5EF4-FFF2-40B4-BE49-F238E27FC236}">
                <a16:creationId xmlns:a16="http://schemas.microsoft.com/office/drawing/2014/main" id="{AE8AAAED-2029-4CBA-9C60-A2915BA9CD35}"/>
              </a:ext>
            </a:extLst>
          </p:cNvPr>
          <p:cNvSpPr txBox="1"/>
          <p:nvPr/>
        </p:nvSpPr>
        <p:spPr>
          <a:xfrm>
            <a:off x="8462489" y="2736579"/>
            <a:ext cx="3553842" cy="830997"/>
          </a:xfrm>
          <a:prstGeom prst="rect">
            <a:avLst/>
          </a:prstGeom>
          <a:noFill/>
        </p:spPr>
        <p:txBody>
          <a:bodyPr wrap="square" rtlCol="0">
            <a:spAutoFit/>
          </a:bodyPr>
          <a:lstStyle/>
          <a:p>
            <a:r>
              <a:rPr lang="en-US" sz="2400" dirty="0">
                <a:solidFill>
                  <a:srgbClr val="FF0000"/>
                </a:solidFill>
              </a:rPr>
              <a:t>Copy/past into the &lt;head&gt; element of your document</a:t>
            </a:r>
          </a:p>
        </p:txBody>
      </p:sp>
    </p:spTree>
    <p:extLst>
      <p:ext uri="{BB962C8B-B14F-4D97-AF65-F5344CB8AC3E}">
        <p14:creationId xmlns:p14="http://schemas.microsoft.com/office/powerpoint/2010/main" val="8665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6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778559" cy="753627"/>
          </a:xfrm>
          <a:prstGeom prst="rect">
            <a:avLst/>
          </a:prstGeom>
          <a:solidFill>
            <a:srgbClr val="0000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BEFORE</a:t>
            </a:r>
            <a:endParaRPr lang="en-US" b="1" dirty="0"/>
          </a:p>
        </p:txBody>
      </p:sp>
      <p:pic>
        <p:nvPicPr>
          <p:cNvPr id="6" name="Picture 5">
            <a:extLst>
              <a:ext uri="{FF2B5EF4-FFF2-40B4-BE49-F238E27FC236}">
                <a16:creationId xmlns:a16="http://schemas.microsoft.com/office/drawing/2014/main" id="{83157C99-5950-4F38-A6DF-E94FD42CA1DB}"/>
              </a:ext>
            </a:extLst>
          </p:cNvPr>
          <p:cNvPicPr>
            <a:picLocks noChangeAspect="1"/>
          </p:cNvPicPr>
          <p:nvPr/>
        </p:nvPicPr>
        <p:blipFill>
          <a:blip r:embed="rId2"/>
          <a:stretch>
            <a:fillRect/>
          </a:stretch>
        </p:blipFill>
        <p:spPr>
          <a:xfrm>
            <a:off x="2189518" y="419700"/>
            <a:ext cx="7812963" cy="5486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67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778559" cy="753627"/>
          </a:xfrm>
          <a:prstGeom prst="rect">
            <a:avLst/>
          </a:prstGeom>
          <a:solidFill>
            <a:srgbClr val="0000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AFTER</a:t>
            </a:r>
            <a:endParaRPr lang="en-US" b="1" dirty="0"/>
          </a:p>
        </p:txBody>
      </p:sp>
      <p:pic>
        <p:nvPicPr>
          <p:cNvPr id="7" name="Picture 6">
            <a:extLst>
              <a:ext uri="{FF2B5EF4-FFF2-40B4-BE49-F238E27FC236}">
                <a16:creationId xmlns:a16="http://schemas.microsoft.com/office/drawing/2014/main" id="{E1531034-9B21-43C3-A8DC-61E3CBC48867}"/>
              </a:ext>
            </a:extLst>
          </p:cNvPr>
          <p:cNvPicPr>
            <a:picLocks noChangeAspect="1"/>
          </p:cNvPicPr>
          <p:nvPr/>
        </p:nvPicPr>
        <p:blipFill>
          <a:blip r:embed="rId2"/>
          <a:stretch>
            <a:fillRect/>
          </a:stretch>
        </p:blipFill>
        <p:spPr>
          <a:xfrm>
            <a:off x="2321028" y="344965"/>
            <a:ext cx="7669955" cy="5573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77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A note of caution</a:t>
            </a:r>
          </a:p>
        </p:txBody>
      </p:sp>
      <p:sp>
        <p:nvSpPr>
          <p:cNvPr id="3" name="Content Placeholder 2"/>
          <p:cNvSpPr>
            <a:spLocks noGrp="1"/>
          </p:cNvSpPr>
          <p:nvPr>
            <p:ph idx="1"/>
          </p:nvPr>
        </p:nvSpPr>
        <p:spPr>
          <a:xfrm>
            <a:off x="838200" y="1690688"/>
            <a:ext cx="10515600" cy="4351338"/>
          </a:xfrm>
        </p:spPr>
        <p:txBody>
          <a:bodyPr/>
          <a:lstStyle/>
          <a:p>
            <a:pPr marL="0" indent="0">
              <a:spcAft>
                <a:spcPts val="1800"/>
              </a:spcAft>
              <a:buNone/>
            </a:pPr>
            <a:r>
              <a:rPr lang="en-US" dirty="0"/>
              <a:t>You should use external fonts like this sparingly as they introduce performance overhead</a:t>
            </a:r>
          </a:p>
          <a:p>
            <a:pPr marL="0" indent="0">
              <a:spcAft>
                <a:spcPts val="1800"/>
              </a:spcAft>
              <a:buNone/>
            </a:pPr>
            <a:r>
              <a:rPr lang="en-US" dirty="0"/>
              <a:t>The browser has to pull the font information from an external source </a:t>
            </a:r>
          </a:p>
          <a:p>
            <a:pPr marL="0" indent="0">
              <a:buNone/>
            </a:pPr>
            <a:r>
              <a:rPr lang="en-US" dirty="0"/>
              <a:t>On a high-traffic site, this could become a noticeable issue</a:t>
            </a:r>
          </a:p>
        </p:txBody>
      </p:sp>
    </p:spTree>
    <p:extLst>
      <p:ext uri="{BB962C8B-B14F-4D97-AF65-F5344CB8AC3E}">
        <p14:creationId xmlns:p14="http://schemas.microsoft.com/office/powerpoint/2010/main" val="143378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and Configuring a Domain</a:t>
            </a:r>
          </a:p>
        </p:txBody>
      </p:sp>
      <p:sp>
        <p:nvSpPr>
          <p:cNvPr id="3" name="Text Placeholder 2"/>
          <p:cNvSpPr>
            <a:spLocks noGrp="1"/>
          </p:cNvSpPr>
          <p:nvPr>
            <p:ph type="body" idx="1"/>
          </p:nvPr>
        </p:nvSpPr>
        <p:spPr/>
        <p:txBody>
          <a:bodyPr/>
          <a:lstStyle/>
          <a:p>
            <a:r>
              <a:rPr lang="en-US" dirty="0"/>
              <a:t>Setting up your own website</a:t>
            </a:r>
          </a:p>
        </p:txBody>
      </p:sp>
    </p:spTree>
    <p:extLst>
      <p:ext uri="{BB962C8B-B14F-4D97-AF65-F5344CB8AC3E}">
        <p14:creationId xmlns:p14="http://schemas.microsoft.com/office/powerpoint/2010/main" val="30045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Your domain name is the core component of your online presence -- the address of a piece of online real estate that belongs only to you or your business</a:t>
            </a:r>
          </a:p>
          <a:p>
            <a:pPr marL="0" indent="0">
              <a:buNone/>
            </a:pPr>
            <a:r>
              <a:rPr lang="en-US" sz="2400" dirty="0"/>
              <a:t>Choosing the right domain name and registering it are essential first steps for securing your company’s online home, but they’re not the only ones</a:t>
            </a:r>
          </a:p>
          <a:p>
            <a:pPr marL="0" indent="0">
              <a:buNone/>
            </a:pPr>
            <a:r>
              <a:rPr lang="en-US" sz="2400" dirty="0"/>
              <a:t>To stay updated and secure, a domain needs ongoing management, whether it’s a single domain owned by a new entrepreneur or part of a large portfolio of domains owned by a large corporation</a:t>
            </a:r>
          </a:p>
        </p:txBody>
      </p:sp>
    </p:spTree>
    <p:extLst>
      <p:ext uri="{BB962C8B-B14F-4D97-AF65-F5344CB8AC3E}">
        <p14:creationId xmlns:p14="http://schemas.microsoft.com/office/powerpoint/2010/main" val="32590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Domain management, or domain name management, refers to the ongoing tasks of keeping a personal or corporate domain (or domains) stable, secure, and able to support related websites</a:t>
            </a:r>
          </a:p>
          <a:p>
            <a:pPr marL="0" indent="0">
              <a:buNone/>
            </a:pPr>
            <a:r>
              <a:rPr lang="en-US" sz="2400" dirty="0"/>
              <a:t>The domain name not only establishes its owner’s presence on the Internet, it also serves as a portal to a business or personal website designed to serve that owner’s unique needs</a:t>
            </a:r>
          </a:p>
          <a:p>
            <a:pPr marL="0" indent="0">
              <a:buNone/>
            </a:pPr>
            <a:r>
              <a:rPr lang="en-US" sz="2400" dirty="0"/>
              <a:t>Site owners may be tempted to focus all their attention on setting up and maintaining the website itself, but managing the domain is a key factor in keeping the website live and accessible</a:t>
            </a:r>
          </a:p>
        </p:txBody>
      </p:sp>
    </p:spTree>
    <p:extLst>
      <p:ext uri="{BB962C8B-B14F-4D97-AF65-F5344CB8AC3E}">
        <p14:creationId xmlns:p14="http://schemas.microsoft.com/office/powerpoint/2010/main" val="339446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Securing a domain requires only a few steps</a:t>
            </a:r>
          </a:p>
          <a:p>
            <a:pPr marL="0" indent="0">
              <a:buNone/>
            </a:pPr>
            <a:r>
              <a:rPr lang="en-US" sz="2400" dirty="0"/>
              <a:t>Finding the right domain name can take some time and thought, plus the help of online tools to perform a domain name search and check availability, but once a name has been picked, all that’s needed is to register it either with an independent registrar or a web hosting company for a term of one or multiple years</a:t>
            </a:r>
          </a:p>
          <a:p>
            <a:pPr marL="0" indent="0">
              <a:buNone/>
            </a:pPr>
            <a:r>
              <a:rPr lang="en-US" sz="2400" dirty="0"/>
              <a:t>Once registered, the name is assigned to a host’s primary and secondary nameservers, which point the domain to a website</a:t>
            </a:r>
          </a:p>
        </p:txBody>
      </p:sp>
    </p:spTree>
    <p:extLst>
      <p:ext uri="{BB962C8B-B14F-4D97-AF65-F5344CB8AC3E}">
        <p14:creationId xmlns:p14="http://schemas.microsoft.com/office/powerpoint/2010/main" val="56390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Individual users and small businesses might find that a single domain name is all that’s needed to establish an online presence and develop a brand</a:t>
            </a:r>
          </a:p>
          <a:p>
            <a:pPr marL="0" indent="0">
              <a:buNone/>
            </a:pPr>
            <a:r>
              <a:rPr lang="en-US" sz="2400" dirty="0"/>
              <a:t>Larger corporations and those with a number of different business interests may need multiple domains</a:t>
            </a:r>
          </a:p>
          <a:p>
            <a:pPr marL="0" indent="0">
              <a:buNone/>
            </a:pPr>
            <a:r>
              <a:rPr lang="en-US" sz="2400" dirty="0"/>
              <a:t>Many registrars recommend buying as many related domain names as possible to keep them from being used by competitors and to capture all possible variants that might be typed in during a search—including misspellings</a:t>
            </a:r>
          </a:p>
          <a:p>
            <a:pPr marL="0" indent="0">
              <a:buNone/>
            </a:pPr>
            <a:r>
              <a:rPr lang="en-US" sz="2400" dirty="0"/>
              <a:t>That can result in a large portfolio of domain names, some of which may never be used</a:t>
            </a:r>
          </a:p>
          <a:p>
            <a:pPr marL="0" indent="0">
              <a:buNone/>
            </a:pPr>
            <a:r>
              <a:rPr lang="en-US" sz="2400" dirty="0"/>
              <a:t>Whether a user buys one domain or many, though, ongoing management keeps them updated and working to support the websites they serve</a:t>
            </a:r>
          </a:p>
        </p:txBody>
      </p:sp>
    </p:spTree>
    <p:extLst>
      <p:ext uri="{BB962C8B-B14F-4D97-AF65-F5344CB8AC3E}">
        <p14:creationId xmlns:p14="http://schemas.microsoft.com/office/powerpoint/2010/main" val="4956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How it Works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Domain management can take various forms, depending on a domain owner’s individual goals and needs</a:t>
            </a:r>
          </a:p>
          <a:p>
            <a:pPr marL="0" indent="0">
              <a:buNone/>
            </a:pPr>
            <a:r>
              <a:rPr lang="en-US" sz="2400" dirty="0"/>
              <a:t>In general, a domain owner needs to be able to perform essential tasks such as renewing or terminating domain name registration, determining nameservers and hosting providers, and making changes to domain names if needed</a:t>
            </a:r>
          </a:p>
        </p:txBody>
      </p:sp>
    </p:spTree>
    <p:extLst>
      <p:ext uri="{BB962C8B-B14F-4D97-AF65-F5344CB8AC3E}">
        <p14:creationId xmlns:p14="http://schemas.microsoft.com/office/powerpoint/2010/main" val="149327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By now, hopefully, we all appreciate the fact that web browsers’ customary default font, Times New Roman, is pretty boring</a:t>
            </a:r>
          </a:p>
          <a:p>
            <a:pPr marL="0" indent="0">
              <a:buNone/>
            </a:pPr>
            <a:r>
              <a:rPr lang="en-US" sz="2800" dirty="0"/>
              <a:t>We’ve seen how to change that font family usin</a:t>
            </a:r>
            <a:r>
              <a:rPr lang="en-US" dirty="0"/>
              <a:t>g CSS</a:t>
            </a:r>
          </a:p>
          <a:p>
            <a:pPr marL="0" indent="0">
              <a:buNone/>
            </a:pPr>
            <a:r>
              <a:rPr lang="en-US" sz="2800" dirty="0"/>
              <a:t>But we’re still pretty limited in our selection</a:t>
            </a:r>
          </a:p>
        </p:txBody>
      </p:sp>
      <p:sp>
        <p:nvSpPr>
          <p:cNvPr id="4" name="TextBox 3">
            <a:extLst>
              <a:ext uri="{FF2B5EF4-FFF2-40B4-BE49-F238E27FC236}">
                <a16:creationId xmlns:a16="http://schemas.microsoft.com/office/drawing/2014/main" id="{3D346274-DEE6-42C3-B4AA-2FF336AF6916}"/>
              </a:ext>
            </a:extLst>
          </p:cNvPr>
          <p:cNvSpPr txBox="1"/>
          <p:nvPr/>
        </p:nvSpPr>
        <p:spPr>
          <a:xfrm>
            <a:off x="1996440" y="4409440"/>
            <a:ext cx="8199120" cy="1200329"/>
          </a:xfrm>
          <a:prstGeom prst="rect">
            <a:avLst/>
          </a:prstGeom>
          <a:noFill/>
        </p:spPr>
        <p:txBody>
          <a:bodyPr wrap="square" rtlCol="0">
            <a:spAutoFit/>
          </a:bodyPr>
          <a:lstStyle/>
          <a:p>
            <a:pPr algn="ctr"/>
            <a:r>
              <a:rPr lang="en-US" sz="7200" dirty="0">
                <a:latin typeface="Times New Roman" panose="02020603050405020304" pitchFamily="18" charset="0"/>
                <a:cs typeface="Times New Roman" panose="02020603050405020304" pitchFamily="18" charset="0"/>
              </a:rPr>
              <a:t>TNR</a:t>
            </a:r>
            <a:r>
              <a:rPr lang="en-US" sz="7200" dirty="0"/>
              <a:t> / </a:t>
            </a:r>
            <a:r>
              <a:rPr lang="en-US" sz="7200" dirty="0">
                <a:latin typeface="Arial" panose="020B0604020202020204" pitchFamily="34" charset="0"/>
                <a:cs typeface="Arial" panose="020B0604020202020204" pitchFamily="34" charset="0"/>
              </a:rPr>
              <a:t>Arial</a:t>
            </a:r>
          </a:p>
        </p:txBody>
      </p:sp>
    </p:spTree>
    <p:extLst>
      <p:ext uri="{BB962C8B-B14F-4D97-AF65-F5344CB8AC3E}">
        <p14:creationId xmlns:p14="http://schemas.microsoft.com/office/powerpoint/2010/main" val="125901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How it Works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Domain management can take various forms, depending on a domain owner’s individual goals and needs. But, in general, a domain owner needs to be able to perform essential tasks such as renewing or terminating domain name registration, determining nameservers and hosting providers, and making changes to domain names if needed</a:t>
            </a:r>
          </a:p>
          <a:p>
            <a:pPr marL="0" indent="0">
              <a:buNone/>
            </a:pPr>
            <a:r>
              <a:rPr lang="en-US" sz="2400" dirty="0"/>
              <a:t>Because a domain establishes its owner’s online identity, managing that domain can also include checking for similar names that might be harmful to a brand’s reputation or authority, or tracking analytics to see how it performs in searches. Another key part of domain management involves security—validating IP addresses associated with the domain and checking for suspicious access to the domain</a:t>
            </a:r>
          </a:p>
        </p:txBody>
      </p:sp>
    </p:spTree>
    <p:extLst>
      <p:ext uri="{BB962C8B-B14F-4D97-AF65-F5344CB8AC3E}">
        <p14:creationId xmlns:p14="http://schemas.microsoft.com/office/powerpoint/2010/main" val="34385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Tools &amp; Options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Essential domain management tools are available either through the registrar, or they can be integrated into the control panel provided by a web hosting service</a:t>
            </a:r>
          </a:p>
          <a:p>
            <a:pPr marL="0" indent="0">
              <a:buNone/>
            </a:pPr>
            <a:r>
              <a:rPr lang="en-US" sz="2400" dirty="0"/>
              <a:t>These tools offer a graphical, non-technical way to manage settings related to maintaining all the domains on a user’s account</a:t>
            </a:r>
          </a:p>
          <a:p>
            <a:pPr marL="0" indent="0">
              <a:buNone/>
            </a:pPr>
            <a:r>
              <a:rPr lang="en-US" sz="2400" dirty="0"/>
              <a:t>These DIY management tools allow users to handle key tasks such as renewing or terminating domain registrations, validating IP addresses, and configuring nameservers</a:t>
            </a:r>
          </a:p>
          <a:p>
            <a:pPr marL="0" indent="0">
              <a:buNone/>
            </a:pPr>
            <a:endParaRPr lang="en-US" sz="2400" dirty="0"/>
          </a:p>
        </p:txBody>
      </p:sp>
    </p:spTree>
    <p:extLst>
      <p:ext uri="{BB962C8B-B14F-4D97-AF65-F5344CB8AC3E}">
        <p14:creationId xmlns:p14="http://schemas.microsoft.com/office/powerpoint/2010/main" val="397947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Tools &amp; Options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A variety of paid and free domain management tools online can also handle essential tasks such as registering and renewing domains, managing multi-domain portfolios, and tracking domain performance</a:t>
            </a:r>
          </a:p>
          <a:p>
            <a:pPr marL="0" indent="0">
              <a:buNone/>
            </a:pPr>
            <a:r>
              <a:rPr lang="en-US" sz="2400" dirty="0"/>
              <a:t>Some may also include domain name generators and other tools for managing multiple registrars and nameservers, and for keeping domains secure</a:t>
            </a:r>
          </a:p>
        </p:txBody>
      </p:sp>
    </p:spTree>
    <p:extLst>
      <p:ext uri="{BB962C8B-B14F-4D97-AF65-F5344CB8AC3E}">
        <p14:creationId xmlns:p14="http://schemas.microsoft.com/office/powerpoint/2010/main" val="50457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Tools &amp; Options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Available through the cloud or downloadable to a user’s own desktop, these tools allow users to control all aspects of domain management on their own</a:t>
            </a:r>
          </a:p>
          <a:p>
            <a:pPr marL="0" indent="0">
              <a:buNone/>
            </a:pPr>
            <a:r>
              <a:rPr lang="en-US" sz="2400" dirty="0"/>
              <a:t>Domain management can also be outsourced—this is an appealing option for users with multiple domains or corporations with a large domain portfolio</a:t>
            </a:r>
          </a:p>
        </p:txBody>
      </p:sp>
    </p:spTree>
    <p:extLst>
      <p:ext uri="{BB962C8B-B14F-4D97-AF65-F5344CB8AC3E}">
        <p14:creationId xmlns:p14="http://schemas.microsoft.com/office/powerpoint/2010/main" val="356093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Services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Because businesses of all sizes often buy multiple related domain names with different extensions, they can end up with a large portfolio of domains, some of which may lie dormant for long periods of time or never be used at all</a:t>
            </a:r>
          </a:p>
          <a:p>
            <a:pPr marL="0" indent="0">
              <a:buNone/>
            </a:pPr>
            <a:r>
              <a:rPr lang="en-US" sz="2400" dirty="0"/>
              <a:t>Others may be associated with different nameservers or with hosting accounts that have varying terms of renewal</a:t>
            </a:r>
          </a:p>
          <a:p>
            <a:pPr marL="0" indent="0">
              <a:buNone/>
            </a:pPr>
            <a:r>
              <a:rPr lang="en-US" sz="2400" dirty="0"/>
              <a:t>To manage a large and diverse collection of domains, corporate users may turn to domain management services, which offer a variety of service plans for tracking and maintaining all the active and inactive domains in the portfolio</a:t>
            </a:r>
          </a:p>
        </p:txBody>
      </p:sp>
    </p:spTree>
    <p:extLst>
      <p:ext uri="{BB962C8B-B14F-4D97-AF65-F5344CB8AC3E}">
        <p14:creationId xmlns:p14="http://schemas.microsoft.com/office/powerpoint/2010/main" val="24513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167D-C4D4-461E-9730-92409BDB7018}"/>
              </a:ext>
            </a:extLst>
          </p:cNvPr>
          <p:cNvSpPr>
            <a:spLocks noGrp="1"/>
          </p:cNvSpPr>
          <p:nvPr>
            <p:ph type="title"/>
          </p:nvPr>
        </p:nvSpPr>
        <p:spPr/>
        <p:txBody>
          <a:bodyPr/>
          <a:lstStyle/>
          <a:p>
            <a:r>
              <a:rPr lang="en-US" dirty="0"/>
              <a:t>Domain Management - Services</a:t>
            </a:r>
          </a:p>
        </p:txBody>
      </p:sp>
      <p:sp>
        <p:nvSpPr>
          <p:cNvPr id="3" name="Content Placeholder 2">
            <a:extLst>
              <a:ext uri="{FF2B5EF4-FFF2-40B4-BE49-F238E27FC236}">
                <a16:creationId xmlns:a16="http://schemas.microsoft.com/office/drawing/2014/main" id="{839D6172-F10A-4C7D-A22E-B101F1A9DCE9}"/>
              </a:ext>
            </a:extLst>
          </p:cNvPr>
          <p:cNvSpPr>
            <a:spLocks noGrp="1"/>
          </p:cNvSpPr>
          <p:nvPr>
            <p:ph idx="1"/>
          </p:nvPr>
        </p:nvSpPr>
        <p:spPr/>
        <p:txBody>
          <a:bodyPr>
            <a:normAutofit/>
          </a:bodyPr>
          <a:lstStyle/>
          <a:p>
            <a:pPr marL="0" indent="0">
              <a:buNone/>
            </a:pPr>
            <a:r>
              <a:rPr lang="en-US" sz="2400" dirty="0"/>
              <a:t>Domain management services use their own suite of domain management tools to handle domain registrations and renewals, review the portfolio and delete unused and unneeded domains, and maintain domain security</a:t>
            </a:r>
          </a:p>
          <a:p>
            <a:pPr marL="0" indent="0">
              <a:buNone/>
            </a:pPr>
            <a:r>
              <a:rPr lang="en-US" sz="2400" dirty="0"/>
              <a:t>With sophisticated analytics for tracking unauthorized uses, site performance, and other key metrics, these services can work with clients to address issues and make changes to existing domains or the portfolio as a whole</a:t>
            </a:r>
          </a:p>
          <a:p>
            <a:pPr marL="0" indent="0">
              <a:buNone/>
            </a:pPr>
            <a:r>
              <a:rPr lang="en-US" sz="2400" dirty="0"/>
              <a:t>While domain management services are widely used by larger businesses, they can also be a useful solution for busy domain owners running small- or medium-sized – businesses, or even individuals who don’t want to manage domains themselves</a:t>
            </a:r>
          </a:p>
        </p:txBody>
      </p:sp>
    </p:spTree>
    <p:extLst>
      <p:ext uri="{BB962C8B-B14F-4D97-AF65-F5344CB8AC3E}">
        <p14:creationId xmlns:p14="http://schemas.microsoft.com/office/powerpoint/2010/main" val="375550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C44B57-0459-4638-8017-AF2401994AD4}"/>
              </a:ext>
            </a:extLst>
          </p:cNvPr>
          <p:cNvSpPr>
            <a:spLocks noGrp="1"/>
          </p:cNvSpPr>
          <p:nvPr>
            <p:ph type="title"/>
          </p:nvPr>
        </p:nvSpPr>
        <p:spPr/>
        <p:txBody>
          <a:bodyPr/>
          <a:lstStyle/>
          <a:p>
            <a:r>
              <a:rPr lang="en-US" dirty="0"/>
              <a:t>Purchasing Your Own Domain</a:t>
            </a:r>
          </a:p>
        </p:txBody>
      </p:sp>
      <p:sp>
        <p:nvSpPr>
          <p:cNvPr id="5" name="Text Placeholder 4">
            <a:extLst>
              <a:ext uri="{FF2B5EF4-FFF2-40B4-BE49-F238E27FC236}">
                <a16:creationId xmlns:a16="http://schemas.microsoft.com/office/drawing/2014/main" id="{490511A1-0936-4D21-950B-DA63662CE7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6863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Own Domain</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There are many companies from whom you can purchase a domain</a:t>
            </a:r>
          </a:p>
          <a:p>
            <a:pPr marL="0" indent="0">
              <a:spcAft>
                <a:spcPts val="1200"/>
              </a:spcAft>
              <a:buNone/>
            </a:pPr>
            <a:r>
              <a:rPr lang="en-US" dirty="0"/>
              <a:t>The Internet Corporation for Assigned Names and Numbers (ICANN) is the agency that is actually responsible for, among other things, domain registration</a:t>
            </a:r>
          </a:p>
          <a:p>
            <a:pPr marL="0" indent="0">
              <a:spcAft>
                <a:spcPts val="1200"/>
              </a:spcAft>
              <a:buNone/>
            </a:pPr>
            <a:r>
              <a:rPr lang="en-US" dirty="0"/>
              <a:t>Other companies, such as </a:t>
            </a:r>
            <a:r>
              <a:rPr lang="en-US" dirty="0" err="1"/>
              <a:t>GoDaddy</a:t>
            </a:r>
            <a:r>
              <a:rPr lang="en-US" dirty="0"/>
              <a:t>, act as middlemen between their customers and ICANN</a:t>
            </a:r>
          </a:p>
        </p:txBody>
      </p:sp>
    </p:spTree>
    <p:extLst>
      <p:ext uri="{BB962C8B-B14F-4D97-AF65-F5344CB8AC3E}">
        <p14:creationId xmlns:p14="http://schemas.microsoft.com/office/powerpoint/2010/main" val="266976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Own Domain</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The following slides use illustrations from </a:t>
            </a:r>
            <a:r>
              <a:rPr lang="en-US" dirty="0" err="1"/>
              <a:t>GoDaddy</a:t>
            </a:r>
            <a:r>
              <a:rPr lang="en-US" dirty="0"/>
              <a:t>, but it is not, by far, the only company out there that will (for a fee) register an available domain name for its customers</a:t>
            </a:r>
          </a:p>
        </p:txBody>
      </p:sp>
    </p:spTree>
    <p:extLst>
      <p:ext uri="{BB962C8B-B14F-4D97-AF65-F5344CB8AC3E}">
        <p14:creationId xmlns:p14="http://schemas.microsoft.com/office/powerpoint/2010/main" val="161006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6" t="-1" b="433"/>
          <a:stretch/>
        </p:blipFill>
        <p:spPr>
          <a:xfrm>
            <a:off x="3387090" y="92710"/>
            <a:ext cx="5417820" cy="5044243"/>
          </a:xfrm>
          <a:prstGeom prst="rect">
            <a:avLst/>
          </a:prstGeom>
          <a:ln>
            <a:solidFill>
              <a:srgbClr val="0070C0"/>
            </a:solidFill>
          </a:ln>
        </p:spPr>
      </p:pic>
      <p:sp>
        <p:nvSpPr>
          <p:cNvPr id="3" name="TextBox 2">
            <a:extLst>
              <a:ext uri="{FF2B5EF4-FFF2-40B4-BE49-F238E27FC236}">
                <a16:creationId xmlns:a16="http://schemas.microsoft.com/office/drawing/2014/main" id="{7ED65108-3617-4571-A4CF-5AD5D559B631}"/>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91710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a:t>
            </a:r>
          </a:p>
        </p:txBody>
      </p:sp>
      <p:sp>
        <p:nvSpPr>
          <p:cNvPr id="3" name="Content Placeholder 2"/>
          <p:cNvSpPr>
            <a:spLocks noGrp="1"/>
          </p:cNvSpPr>
          <p:nvPr>
            <p:ph idx="1"/>
          </p:nvPr>
        </p:nvSpPr>
        <p:spPr>
          <a:xfrm>
            <a:off x="838200" y="1690688"/>
            <a:ext cx="10515600" cy="4351338"/>
          </a:xfrm>
        </p:spPr>
        <p:txBody>
          <a:bodyPr/>
          <a:lstStyle/>
          <a:p>
            <a:pPr marL="0" indent="0">
              <a:buNone/>
            </a:pPr>
            <a:r>
              <a:rPr lang="en-US" dirty="0"/>
              <a:t>One catch to the font-family property</a:t>
            </a:r>
          </a:p>
          <a:p>
            <a:pPr marL="457200" lvl="1" indent="0">
              <a:buNone/>
            </a:pPr>
            <a:r>
              <a:rPr lang="en-US" dirty="0"/>
              <a:t>The display font must be present on the client machine to work</a:t>
            </a:r>
          </a:p>
          <a:p>
            <a:pPr marL="457200" lvl="1" indent="0">
              <a:buNone/>
            </a:pPr>
            <a:r>
              <a:rPr lang="en-US" dirty="0"/>
              <a:t>This is why we’ve been specifying a ‘fallback’ font when we use the font-family property - e.g.,</a:t>
            </a:r>
          </a:p>
          <a:p>
            <a:pPr marL="457200" lvl="1" indent="0">
              <a:buNone/>
            </a:pPr>
            <a:endParaRPr lang="en-US" dirty="0"/>
          </a:p>
          <a:p>
            <a:pPr marL="1312863" lvl="1" indent="0">
              <a:buNone/>
            </a:pPr>
            <a:r>
              <a:rPr lang="en-US" sz="2800" dirty="0">
                <a:solidFill>
                  <a:srgbClr val="0070C0"/>
                </a:solidFill>
              </a:rPr>
              <a:t>font-family:</a:t>
            </a:r>
            <a:r>
              <a:rPr lang="en-US" sz="2800" dirty="0"/>
              <a:t> Arial, Helvetica, </a:t>
            </a:r>
            <a:r>
              <a:rPr lang="en-US" sz="2800" dirty="0">
                <a:solidFill>
                  <a:srgbClr val="FF0000"/>
                </a:solidFill>
              </a:rPr>
              <a:t>sans-serif</a:t>
            </a:r>
          </a:p>
          <a:p>
            <a:pPr marL="1312863" lvl="1" indent="0">
              <a:buNone/>
            </a:pPr>
            <a:endParaRPr lang="en-US" sz="2800" dirty="0">
              <a:solidFill>
                <a:srgbClr val="FF0000"/>
              </a:solidFill>
            </a:endParaRPr>
          </a:p>
          <a:p>
            <a:pPr marL="0" lvl="1" indent="0">
              <a:buNone/>
            </a:pPr>
            <a:r>
              <a:rPr lang="en-US" sz="2800" dirty="0"/>
              <a:t>If Arial and Helvetica aren’t installed on the client’s computer (i.e., Mac &amp; Linux), the browser will pick the first sans-serif font it finds that is</a:t>
            </a:r>
          </a:p>
        </p:txBody>
      </p:sp>
    </p:spTree>
    <p:extLst>
      <p:ext uri="{BB962C8B-B14F-4D97-AF65-F5344CB8AC3E}">
        <p14:creationId xmlns:p14="http://schemas.microsoft.com/office/powerpoint/2010/main" val="282204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6578" t="-1" r="-1" b="59028"/>
          <a:stretch/>
        </p:blipFill>
        <p:spPr>
          <a:xfrm>
            <a:off x="3403600" y="374649"/>
            <a:ext cx="5168900" cy="4564237"/>
          </a:xfrm>
          <a:prstGeom prst="rect">
            <a:avLst/>
          </a:prstGeom>
          <a:ln>
            <a:solidFill>
              <a:srgbClr val="0070C0"/>
            </a:solidFill>
          </a:ln>
        </p:spPr>
      </p:pic>
      <p:sp>
        <p:nvSpPr>
          <p:cNvPr id="3" name="Rectangle 2"/>
          <p:cNvSpPr/>
          <p:nvPr/>
        </p:nvSpPr>
        <p:spPr>
          <a:xfrm>
            <a:off x="5880100" y="1765300"/>
            <a:ext cx="1422400" cy="406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4D809E-3F85-4198-8C9A-F408A5B4A4BF}"/>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113856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40050" y="409574"/>
            <a:ext cx="6528476" cy="3933825"/>
          </a:xfrm>
          <a:prstGeom prst="rect">
            <a:avLst/>
          </a:prstGeom>
          <a:ln>
            <a:solidFill>
              <a:srgbClr val="0070C0"/>
            </a:solidFill>
          </a:ln>
        </p:spPr>
      </p:pic>
      <p:sp>
        <p:nvSpPr>
          <p:cNvPr id="3" name="Rectangle 2"/>
          <p:cNvSpPr/>
          <p:nvPr/>
        </p:nvSpPr>
        <p:spPr>
          <a:xfrm>
            <a:off x="4648538" y="3327400"/>
            <a:ext cx="3111500" cy="685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97F47D0-F226-49D9-B11F-2CB9B4F1A026}"/>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391309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1065" y="178526"/>
            <a:ext cx="5309870" cy="5081839"/>
          </a:xfrm>
          <a:prstGeom prst="rect">
            <a:avLst/>
          </a:prstGeom>
          <a:ln>
            <a:solidFill>
              <a:srgbClr val="0070C0"/>
            </a:solidFill>
          </a:ln>
        </p:spPr>
      </p:pic>
      <p:sp>
        <p:nvSpPr>
          <p:cNvPr id="3" name="TextBox 2">
            <a:extLst>
              <a:ext uri="{FF2B5EF4-FFF2-40B4-BE49-F238E27FC236}">
                <a16:creationId xmlns:a16="http://schemas.microsoft.com/office/drawing/2014/main" id="{15AB07DD-AA03-4F6A-98AB-DE399DEF5E41}"/>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406712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901" y="188459"/>
            <a:ext cx="10608455" cy="3991656"/>
          </a:xfrm>
          <a:prstGeom prst="rect">
            <a:avLst/>
          </a:prstGeom>
          <a:ln>
            <a:solidFill>
              <a:srgbClr val="0070C0"/>
            </a:solidFill>
          </a:ln>
        </p:spPr>
      </p:pic>
      <p:sp>
        <p:nvSpPr>
          <p:cNvPr id="3" name="Rectangle 2"/>
          <p:cNvSpPr/>
          <p:nvPr/>
        </p:nvSpPr>
        <p:spPr>
          <a:xfrm>
            <a:off x="3701143" y="968829"/>
            <a:ext cx="1088571" cy="413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20887" y="2427515"/>
            <a:ext cx="124097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52801" y="687502"/>
            <a:ext cx="468086" cy="41365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bg1"/>
                  </a:solidFill>
                </a:ln>
              </a:rPr>
              <a:t>1</a:t>
            </a:r>
          </a:p>
        </p:txBody>
      </p:sp>
      <p:sp>
        <p:nvSpPr>
          <p:cNvPr id="7" name="Rectangle 6"/>
          <p:cNvSpPr/>
          <p:nvPr/>
        </p:nvSpPr>
        <p:spPr>
          <a:xfrm>
            <a:off x="3363687" y="2024744"/>
            <a:ext cx="468086" cy="413657"/>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chemeClr val="bg1"/>
                  </a:solidFill>
                </a:ln>
              </a:rPr>
              <a:t>2</a:t>
            </a:r>
          </a:p>
        </p:txBody>
      </p:sp>
      <p:sp>
        <p:nvSpPr>
          <p:cNvPr id="6" name="TextBox 5">
            <a:extLst>
              <a:ext uri="{FF2B5EF4-FFF2-40B4-BE49-F238E27FC236}">
                <a16:creationId xmlns:a16="http://schemas.microsoft.com/office/drawing/2014/main" id="{4D46AD76-FC73-452B-B3EB-5BF7AC71FCD2}"/>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42757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4714" y="85980"/>
            <a:ext cx="6462571" cy="4970604"/>
          </a:xfrm>
          <a:prstGeom prst="rect">
            <a:avLst/>
          </a:prstGeom>
          <a:ln>
            <a:solidFill>
              <a:srgbClr val="0070C0"/>
            </a:solidFill>
          </a:ln>
        </p:spPr>
      </p:pic>
      <p:sp>
        <p:nvSpPr>
          <p:cNvPr id="3" name="Rectangle 2"/>
          <p:cNvSpPr/>
          <p:nvPr/>
        </p:nvSpPr>
        <p:spPr>
          <a:xfrm>
            <a:off x="3436149" y="3668648"/>
            <a:ext cx="5848878" cy="1053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52A73A6-341A-45E4-B553-71EE5F7360D6}"/>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309260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3860" y="145647"/>
            <a:ext cx="7064280" cy="4861523"/>
          </a:xfrm>
          <a:prstGeom prst="rect">
            <a:avLst/>
          </a:prstGeom>
          <a:ln>
            <a:solidFill>
              <a:srgbClr val="0070C0"/>
            </a:solidFill>
          </a:ln>
        </p:spPr>
      </p:pic>
      <p:sp>
        <p:nvSpPr>
          <p:cNvPr id="3" name="Rectangle 2"/>
          <p:cNvSpPr/>
          <p:nvPr/>
        </p:nvSpPr>
        <p:spPr>
          <a:xfrm>
            <a:off x="8376476" y="2978222"/>
            <a:ext cx="903514" cy="1939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B00950-6878-4A1F-950E-75CD849E85AA}"/>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283634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7297" y="306842"/>
            <a:ext cx="7607442" cy="3372530"/>
          </a:xfrm>
          <a:prstGeom prst="rect">
            <a:avLst/>
          </a:prstGeom>
          <a:ln>
            <a:solidFill>
              <a:srgbClr val="0070C0"/>
            </a:solidFill>
          </a:ln>
        </p:spPr>
      </p:pic>
      <p:sp>
        <p:nvSpPr>
          <p:cNvPr id="3" name="TextBox 2">
            <a:extLst>
              <a:ext uri="{FF2B5EF4-FFF2-40B4-BE49-F238E27FC236}">
                <a16:creationId xmlns:a16="http://schemas.microsoft.com/office/drawing/2014/main" id="{13497C98-D0B3-4786-8B33-FA9E1CA33AB8}"/>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17431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35685"/>
          <a:stretch/>
        </p:blipFill>
        <p:spPr>
          <a:xfrm>
            <a:off x="412168" y="249455"/>
            <a:ext cx="6278192" cy="4783682"/>
          </a:xfrm>
          <a:prstGeom prst="rect">
            <a:avLst/>
          </a:prstGeom>
          <a:ln>
            <a:no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019AB068-1731-4A89-BCA1-68AA22964BD2}"/>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
        <p:nvSpPr>
          <p:cNvPr id="4" name="TextBox 3">
            <a:extLst>
              <a:ext uri="{FF2B5EF4-FFF2-40B4-BE49-F238E27FC236}">
                <a16:creationId xmlns:a16="http://schemas.microsoft.com/office/drawing/2014/main" id="{D0598162-700A-4B03-9A5A-4A713122DBE5}"/>
              </a:ext>
            </a:extLst>
          </p:cNvPr>
          <p:cNvSpPr txBox="1"/>
          <p:nvPr/>
        </p:nvSpPr>
        <p:spPr>
          <a:xfrm>
            <a:off x="6964907" y="550459"/>
            <a:ext cx="4549253" cy="2677656"/>
          </a:xfrm>
          <a:prstGeom prst="rect">
            <a:avLst/>
          </a:prstGeom>
          <a:noFill/>
        </p:spPr>
        <p:txBody>
          <a:bodyPr wrap="square" rtlCol="0">
            <a:spAutoFit/>
          </a:bodyPr>
          <a:lstStyle/>
          <a:p>
            <a:r>
              <a:rPr lang="en-US" sz="2400" dirty="0">
                <a:latin typeface="Abadi Extra Light" panose="020B0204020104020204" pitchFamily="34" charset="0"/>
              </a:rPr>
              <a:t>It’s a good idea to invest a little additional money into obscuring your personal information through a third party</a:t>
            </a:r>
          </a:p>
          <a:p>
            <a:endParaRPr lang="en-US" sz="2400" dirty="0">
              <a:latin typeface="Abadi Extra Light" panose="020B0204020104020204" pitchFamily="34" charset="0"/>
            </a:endParaRPr>
          </a:p>
          <a:p>
            <a:r>
              <a:rPr lang="en-US" sz="2400" dirty="0">
                <a:latin typeface="Abadi Extra Light" panose="020B0204020104020204" pitchFamily="34" charset="0"/>
              </a:rPr>
              <a:t>Otherwise, your PII will be visible to anyone on the Internet!</a:t>
            </a:r>
          </a:p>
        </p:txBody>
      </p:sp>
      <p:cxnSp>
        <p:nvCxnSpPr>
          <p:cNvPr id="6" name="Straight Arrow Connector 5">
            <a:extLst>
              <a:ext uri="{FF2B5EF4-FFF2-40B4-BE49-F238E27FC236}">
                <a16:creationId xmlns:a16="http://schemas.microsoft.com/office/drawing/2014/main" id="{2F864413-146B-4CBA-B77A-CC15692599C5}"/>
              </a:ext>
            </a:extLst>
          </p:cNvPr>
          <p:cNvCxnSpPr/>
          <p:nvPr/>
        </p:nvCxnSpPr>
        <p:spPr>
          <a:xfrm flipH="1">
            <a:off x="4988560" y="2270760"/>
            <a:ext cx="2047240" cy="1397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1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F6564-7BA1-480B-94C7-09E1B516B2B9}"/>
              </a:ext>
            </a:extLst>
          </p:cNvPr>
          <p:cNvPicPr>
            <a:picLocks noChangeAspect="1"/>
          </p:cNvPicPr>
          <p:nvPr/>
        </p:nvPicPr>
        <p:blipFill>
          <a:blip r:embed="rId2"/>
          <a:stretch>
            <a:fillRect/>
          </a:stretch>
        </p:blipFill>
        <p:spPr>
          <a:xfrm>
            <a:off x="171958" y="147062"/>
            <a:ext cx="6467488" cy="5268218"/>
          </a:xfrm>
          <a:prstGeom prst="rect">
            <a:avLst/>
          </a:prstGeom>
        </p:spPr>
      </p:pic>
      <p:sp>
        <p:nvSpPr>
          <p:cNvPr id="6" name="TextBox 5">
            <a:extLst>
              <a:ext uri="{FF2B5EF4-FFF2-40B4-BE49-F238E27FC236}">
                <a16:creationId xmlns:a16="http://schemas.microsoft.com/office/drawing/2014/main" id="{11173F10-319C-486E-8E58-A65C3E0CCB79}"/>
              </a:ext>
            </a:extLst>
          </p:cNvPr>
          <p:cNvSpPr txBox="1"/>
          <p:nvPr/>
        </p:nvSpPr>
        <p:spPr>
          <a:xfrm>
            <a:off x="6964907" y="550459"/>
            <a:ext cx="4549253" cy="2677656"/>
          </a:xfrm>
          <a:prstGeom prst="rect">
            <a:avLst/>
          </a:prstGeom>
          <a:noFill/>
        </p:spPr>
        <p:txBody>
          <a:bodyPr wrap="square" rtlCol="0">
            <a:spAutoFit/>
          </a:bodyPr>
          <a:lstStyle/>
          <a:p>
            <a:r>
              <a:rPr lang="en-US" sz="2400" dirty="0">
                <a:latin typeface="Abadi Extra Light" panose="020B0204020104020204" pitchFamily="34" charset="0"/>
              </a:rPr>
              <a:t>It’s a good idea to invest a little additional money into obscuring your personal information through a third party</a:t>
            </a:r>
          </a:p>
          <a:p>
            <a:endParaRPr lang="en-US" sz="2400" dirty="0">
              <a:latin typeface="Abadi Extra Light" panose="020B0204020104020204" pitchFamily="34" charset="0"/>
            </a:endParaRPr>
          </a:p>
          <a:p>
            <a:r>
              <a:rPr lang="en-US" sz="2400" dirty="0">
                <a:latin typeface="Abadi Extra Light" panose="020B0204020104020204" pitchFamily="34" charset="0"/>
              </a:rPr>
              <a:t>Otherwise, your PII will be visible to anyone on the Internet!</a:t>
            </a:r>
          </a:p>
        </p:txBody>
      </p:sp>
    </p:spTree>
    <p:extLst>
      <p:ext uri="{BB962C8B-B14F-4D97-AF65-F5344CB8AC3E}">
        <p14:creationId xmlns:p14="http://schemas.microsoft.com/office/powerpoint/2010/main" val="149418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575"/>
          <a:stretch/>
        </p:blipFill>
        <p:spPr>
          <a:xfrm>
            <a:off x="105629" y="209266"/>
            <a:ext cx="6115731" cy="4787464"/>
          </a:xfrm>
          <a:prstGeom prst="rect">
            <a:avLst/>
          </a:prstGeom>
          <a:ln>
            <a:noFill/>
          </a:ln>
          <a:effectLst>
            <a:outerShdw blurRad="50800" dist="38100" dir="2700000" algn="tl" rotWithShape="0">
              <a:prstClr val="black">
                <a:alpha val="40000"/>
              </a:prstClr>
            </a:outerShdw>
          </a:effectLst>
        </p:spPr>
      </p:pic>
      <p:sp>
        <p:nvSpPr>
          <p:cNvPr id="3" name="Rectangle 2"/>
          <p:cNvSpPr/>
          <p:nvPr/>
        </p:nvSpPr>
        <p:spPr>
          <a:xfrm>
            <a:off x="4101928" y="4060416"/>
            <a:ext cx="1817914" cy="6749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7AA6318-D38B-4443-BC0B-28966FB33FF9}"/>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
        <p:nvSpPr>
          <p:cNvPr id="5" name="TextBox 4">
            <a:extLst>
              <a:ext uri="{FF2B5EF4-FFF2-40B4-BE49-F238E27FC236}">
                <a16:creationId xmlns:a16="http://schemas.microsoft.com/office/drawing/2014/main" id="{3AE73B3F-CA67-40F2-8B72-66BF425033A9}"/>
              </a:ext>
            </a:extLst>
          </p:cNvPr>
          <p:cNvSpPr txBox="1"/>
          <p:nvPr/>
        </p:nvSpPr>
        <p:spPr>
          <a:xfrm>
            <a:off x="6360160" y="209266"/>
            <a:ext cx="5663518" cy="3416320"/>
          </a:xfrm>
          <a:prstGeom prst="rect">
            <a:avLst/>
          </a:prstGeom>
          <a:noFill/>
        </p:spPr>
        <p:txBody>
          <a:bodyPr wrap="square" rtlCol="0">
            <a:spAutoFit/>
          </a:bodyPr>
          <a:lstStyle/>
          <a:p>
            <a:r>
              <a:rPr lang="en-US" sz="2400" dirty="0">
                <a:latin typeface="Abadi Extra Light" panose="020B0204020104020204" pitchFamily="34" charset="0"/>
              </a:rPr>
              <a:t>SSL Certificates secure your site</a:t>
            </a:r>
          </a:p>
          <a:p>
            <a:endParaRPr lang="en-US" sz="2400" dirty="0">
              <a:latin typeface="Abadi Extra Light" panose="020B0204020104020204" pitchFamily="34" charset="0"/>
            </a:endParaRPr>
          </a:p>
          <a:p>
            <a:r>
              <a:rPr lang="en-US" sz="2400" dirty="0">
                <a:latin typeface="Abadi Extra Light" panose="020B0204020104020204" pitchFamily="34" charset="0"/>
              </a:rPr>
              <a:t>Providers like GoDaddy will add them for a fee</a:t>
            </a:r>
          </a:p>
          <a:p>
            <a:endParaRPr lang="en-US" sz="2400" dirty="0">
              <a:latin typeface="Abadi Extra Light" panose="020B0204020104020204" pitchFamily="34" charset="0"/>
            </a:endParaRPr>
          </a:p>
          <a:p>
            <a:r>
              <a:rPr lang="en-US" sz="2400" dirty="0">
                <a:latin typeface="Abadi Extra Light" panose="020B0204020104020204" pitchFamily="34" charset="0"/>
              </a:rPr>
              <a:t>A system administrator can add them for free (</a:t>
            </a:r>
            <a:r>
              <a:rPr lang="en-US" sz="2400" dirty="0">
                <a:latin typeface="Abadi Extra Light" panose="020B0204020104020204" pitchFamily="34" charset="0"/>
                <a:hlinkClick r:id="rId3"/>
              </a:rPr>
              <a:t>LetsEncrypt.org</a:t>
            </a:r>
            <a:r>
              <a:rPr lang="en-US" sz="2400" dirty="0">
                <a:latin typeface="Abadi Extra Light" panose="020B0204020104020204" pitchFamily="34" charset="0"/>
              </a:rPr>
              <a:t>)</a:t>
            </a:r>
          </a:p>
          <a:p>
            <a:endParaRPr lang="en-US" sz="2400" dirty="0">
              <a:latin typeface="Abadi Extra Light" panose="020B0204020104020204" pitchFamily="34" charset="0"/>
            </a:endParaRPr>
          </a:p>
          <a:p>
            <a:r>
              <a:rPr lang="en-US" sz="2400" dirty="0">
                <a:latin typeface="Abadi Extra Light" panose="020B0204020104020204" pitchFamily="34" charset="0"/>
              </a:rPr>
              <a:t>Just about everybody is locking their sites, these days, thanks to </a:t>
            </a:r>
            <a:r>
              <a:rPr lang="en-US" sz="2400" dirty="0" err="1">
                <a:latin typeface="Abadi Extra Light" panose="020B0204020104020204" pitchFamily="34" charset="0"/>
              </a:rPr>
              <a:t>LetsEncrypt</a:t>
            </a:r>
            <a:endParaRPr lang="en-US" sz="2400" dirty="0">
              <a:latin typeface="Abadi Extra Light" panose="020B0204020104020204" pitchFamily="34" charset="0"/>
            </a:endParaRPr>
          </a:p>
        </p:txBody>
      </p:sp>
    </p:spTree>
    <p:extLst>
      <p:ext uri="{BB962C8B-B14F-4D97-AF65-F5344CB8AC3E}">
        <p14:creationId xmlns:p14="http://schemas.microsoft.com/office/powerpoint/2010/main" val="127587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Fonts</a:t>
            </a:r>
          </a:p>
        </p:txBody>
      </p:sp>
      <p:sp>
        <p:nvSpPr>
          <p:cNvPr id="3" name="Content Placeholder 2"/>
          <p:cNvSpPr>
            <a:spLocks noGrp="1"/>
          </p:cNvSpPr>
          <p:nvPr>
            <p:ph idx="1"/>
          </p:nvPr>
        </p:nvSpPr>
        <p:spPr>
          <a:xfrm>
            <a:off x="838200" y="1704446"/>
            <a:ext cx="10515600" cy="4351338"/>
          </a:xfrm>
        </p:spPr>
        <p:txBody>
          <a:bodyPr/>
          <a:lstStyle/>
          <a:p>
            <a:pPr marL="0" indent="0">
              <a:spcAft>
                <a:spcPts val="1200"/>
              </a:spcAft>
              <a:buNone/>
            </a:pPr>
            <a:r>
              <a:rPr lang="en-US" dirty="0"/>
              <a:t>There are a couple of ways to change this, however</a:t>
            </a:r>
          </a:p>
          <a:p>
            <a:pPr marL="0" indent="0">
              <a:spcAft>
                <a:spcPts val="1200"/>
              </a:spcAft>
              <a:buNone/>
            </a:pPr>
            <a:r>
              <a:rPr lang="en-US" sz="2800" dirty="0"/>
              <a:t>CSS3 includes functionality to ‘serve up’ a custom font from the server, but, being CSS3 and not fully adopted yet, we can’t count on it working for all browsers</a:t>
            </a:r>
          </a:p>
          <a:p>
            <a:pPr marL="0" indent="0">
              <a:spcAft>
                <a:spcPts val="1200"/>
              </a:spcAft>
              <a:buNone/>
            </a:pPr>
            <a:r>
              <a:rPr lang="en-US" dirty="0">
                <a:hlinkClick r:id="rId2"/>
              </a:rPr>
              <a:t>Google Fonts</a:t>
            </a:r>
            <a:r>
              <a:rPr lang="en-US" dirty="0"/>
              <a:t> is another option</a:t>
            </a:r>
          </a:p>
          <a:p>
            <a:pPr marL="0" indent="0">
              <a:spcAft>
                <a:spcPts val="1200"/>
              </a:spcAft>
              <a:buNone/>
            </a:pPr>
            <a:endParaRPr lang="en-US" sz="2400" i="1" dirty="0">
              <a:solidFill>
                <a:srgbClr val="FF0000"/>
              </a:solidFill>
            </a:endParaRPr>
          </a:p>
          <a:p>
            <a:pPr marL="0" indent="0">
              <a:spcAft>
                <a:spcPts val="1200"/>
              </a:spcAft>
              <a:buNone/>
            </a:pPr>
            <a:r>
              <a:rPr lang="en-US" sz="2400" i="1" dirty="0">
                <a:solidFill>
                  <a:srgbClr val="FF0000"/>
                </a:solidFill>
              </a:rPr>
              <a:t>* If using the ‘custom font’ option, </a:t>
            </a:r>
            <a:r>
              <a:rPr lang="en-US" sz="2400" i="1" u="sng" dirty="0">
                <a:solidFill>
                  <a:srgbClr val="FF0000"/>
                </a:solidFill>
              </a:rPr>
              <a:t>make sure</a:t>
            </a:r>
            <a:r>
              <a:rPr lang="en-US" sz="2400" i="1" dirty="0">
                <a:solidFill>
                  <a:srgbClr val="FF0000"/>
                </a:solidFill>
              </a:rPr>
              <a:t> it’s a (copyright) free font!</a:t>
            </a:r>
          </a:p>
        </p:txBody>
      </p:sp>
    </p:spTree>
    <p:extLst>
      <p:ext uri="{BB962C8B-B14F-4D97-AF65-F5344CB8AC3E}">
        <p14:creationId xmlns:p14="http://schemas.microsoft.com/office/powerpoint/2010/main" val="342137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0404" y="330200"/>
            <a:ext cx="7324725" cy="4800600"/>
          </a:xfrm>
          <a:prstGeom prst="rect">
            <a:avLst/>
          </a:prstGeom>
          <a:ln>
            <a:noFill/>
          </a:ln>
          <a:effectLst>
            <a:outerShdw blurRad="50800" dist="38100" dir="2700000" algn="tl" rotWithShape="0">
              <a:prstClr val="black">
                <a:alpha val="40000"/>
              </a:prstClr>
            </a:outerShdw>
          </a:effectLst>
        </p:spPr>
      </p:pic>
      <p:sp>
        <p:nvSpPr>
          <p:cNvPr id="3" name="Rectangle 2"/>
          <p:cNvSpPr/>
          <p:nvPr/>
        </p:nvSpPr>
        <p:spPr>
          <a:xfrm>
            <a:off x="7531100" y="4457701"/>
            <a:ext cx="1934029" cy="584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60901" y="2057400"/>
            <a:ext cx="1803400" cy="812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EFEEC7-2B22-40FF-94B9-256D174C1D7A}"/>
              </a:ext>
            </a:extLst>
          </p:cNvPr>
          <p:cNvSpPr txBox="1"/>
          <p:nvPr/>
        </p:nvSpPr>
        <p:spPr>
          <a:xfrm>
            <a:off x="3586844" y="5427506"/>
            <a:ext cx="8486875" cy="461665"/>
          </a:xfrm>
          <a:prstGeom prst="rect">
            <a:avLst/>
          </a:prstGeom>
          <a:noFill/>
        </p:spPr>
        <p:txBody>
          <a:bodyPr wrap="square" rtlCol="0">
            <a:spAutoFit/>
          </a:bodyPr>
          <a:lstStyle/>
          <a:p>
            <a:r>
              <a:rPr lang="en-US" sz="2400" dirty="0">
                <a:latin typeface="Abadi Extra Light" panose="020B0204020104020204" pitchFamily="34" charset="0"/>
              </a:rPr>
              <a:t>These screen shots are a little dated, but the links are still the same</a:t>
            </a:r>
          </a:p>
        </p:txBody>
      </p:sp>
    </p:spTree>
    <p:extLst>
      <p:ext uri="{BB962C8B-B14F-4D97-AF65-F5344CB8AC3E}">
        <p14:creationId xmlns:p14="http://schemas.microsoft.com/office/powerpoint/2010/main" val="224247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9B08-3EF4-43D5-86D2-D1664F6E54E8}"/>
              </a:ext>
            </a:extLst>
          </p:cNvPr>
          <p:cNvSpPr>
            <a:spLocks noGrp="1"/>
          </p:cNvSpPr>
          <p:nvPr>
            <p:ph type="title"/>
          </p:nvPr>
        </p:nvSpPr>
        <p:spPr/>
        <p:txBody>
          <a:bodyPr/>
          <a:lstStyle/>
          <a:p>
            <a:r>
              <a:rPr lang="en-US" dirty="0"/>
              <a:t>Managing Your Domain</a:t>
            </a:r>
          </a:p>
        </p:txBody>
      </p:sp>
      <p:sp>
        <p:nvSpPr>
          <p:cNvPr id="3" name="Text Placeholder 2">
            <a:extLst>
              <a:ext uri="{FF2B5EF4-FFF2-40B4-BE49-F238E27FC236}">
                <a16:creationId xmlns:a16="http://schemas.microsoft.com/office/drawing/2014/main" id="{C37EE5B9-0BE2-4EB2-8583-4C50A9ED7585}"/>
              </a:ext>
            </a:extLst>
          </p:cNvPr>
          <p:cNvSpPr>
            <a:spLocks noGrp="1"/>
          </p:cNvSpPr>
          <p:nvPr>
            <p:ph type="body" idx="1"/>
          </p:nvPr>
        </p:nvSpPr>
        <p:spPr/>
        <p:txBody>
          <a:bodyPr/>
          <a:lstStyle/>
          <a:p>
            <a:r>
              <a:rPr lang="en-US" dirty="0"/>
              <a:t>(On GoDaddy)</a:t>
            </a:r>
          </a:p>
        </p:txBody>
      </p:sp>
    </p:spTree>
    <p:extLst>
      <p:ext uri="{BB962C8B-B14F-4D97-AF65-F5344CB8AC3E}">
        <p14:creationId xmlns:p14="http://schemas.microsoft.com/office/powerpoint/2010/main" val="260257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96DE3-4869-4982-A0D7-E38C9120376C}"/>
              </a:ext>
            </a:extLst>
          </p:cNvPr>
          <p:cNvPicPr>
            <a:picLocks noChangeAspect="1"/>
          </p:cNvPicPr>
          <p:nvPr/>
        </p:nvPicPr>
        <p:blipFill>
          <a:blip r:embed="rId2"/>
          <a:stretch>
            <a:fillRect/>
          </a:stretch>
        </p:blipFill>
        <p:spPr>
          <a:xfrm>
            <a:off x="4189889" y="483392"/>
            <a:ext cx="3812221" cy="4778853"/>
          </a:xfrm>
          <a:prstGeom prst="rect">
            <a:avLst/>
          </a:prstGeom>
          <a:effectLst>
            <a:outerShdw blurRad="50800" dist="38100" dir="2700000" algn="tl" rotWithShape="0">
              <a:prstClr val="black">
                <a:alpha val="40000"/>
              </a:prstClr>
            </a:outerShdw>
          </a:effectLst>
        </p:spPr>
      </p:pic>
      <p:sp>
        <p:nvSpPr>
          <p:cNvPr id="4" name="Rectangle 3"/>
          <p:cNvSpPr/>
          <p:nvPr/>
        </p:nvSpPr>
        <p:spPr>
          <a:xfrm>
            <a:off x="4289946" y="2704495"/>
            <a:ext cx="1419367" cy="3366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772F56-A381-4D3F-9A4B-D9525985D182}"/>
              </a:ext>
            </a:extLst>
          </p:cNvPr>
          <p:cNvPicPr>
            <a:picLocks noChangeAspect="1"/>
          </p:cNvPicPr>
          <p:nvPr/>
        </p:nvPicPr>
        <p:blipFill>
          <a:blip r:embed="rId2"/>
          <a:stretch>
            <a:fillRect/>
          </a:stretch>
        </p:blipFill>
        <p:spPr>
          <a:xfrm>
            <a:off x="1473294" y="584230"/>
            <a:ext cx="9245412" cy="3623830"/>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FAE0156-93BB-4F24-8258-3B2B3020D4D5}"/>
              </a:ext>
            </a:extLst>
          </p:cNvPr>
          <p:cNvSpPr/>
          <p:nvPr/>
        </p:nvSpPr>
        <p:spPr>
          <a:xfrm>
            <a:off x="1601337" y="3491516"/>
            <a:ext cx="1605887" cy="520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528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5802C5-022B-46BD-97E6-0A9B2CA13481}"/>
              </a:ext>
            </a:extLst>
          </p:cNvPr>
          <p:cNvPicPr>
            <a:picLocks noChangeAspect="1"/>
          </p:cNvPicPr>
          <p:nvPr/>
        </p:nvPicPr>
        <p:blipFill>
          <a:blip r:embed="rId2"/>
          <a:stretch>
            <a:fillRect/>
          </a:stretch>
        </p:blipFill>
        <p:spPr>
          <a:xfrm>
            <a:off x="2255647" y="737926"/>
            <a:ext cx="3805894" cy="2581007"/>
          </a:xfrm>
          <a:prstGeom prst="rect">
            <a:avLst/>
          </a:prstGeom>
          <a:effectLst>
            <a:outerShdw blurRad="50800" dist="38100" dir="2700000" algn="tl" rotWithShape="0">
              <a:prstClr val="black">
                <a:alpha val="40000"/>
              </a:prstClr>
            </a:outerShdw>
          </a:effectLst>
        </p:spPr>
      </p:pic>
      <p:sp>
        <p:nvSpPr>
          <p:cNvPr id="3" name="Rectangle 2"/>
          <p:cNvSpPr/>
          <p:nvPr/>
        </p:nvSpPr>
        <p:spPr>
          <a:xfrm>
            <a:off x="2403016" y="1985158"/>
            <a:ext cx="1764676" cy="10990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C3EBCC-C79C-4EDF-85FD-21668BD11AE8}"/>
              </a:ext>
            </a:extLst>
          </p:cNvPr>
          <p:cNvSpPr txBox="1"/>
          <p:nvPr/>
        </p:nvSpPr>
        <p:spPr>
          <a:xfrm>
            <a:off x="6710148" y="805217"/>
            <a:ext cx="4740322" cy="4893647"/>
          </a:xfrm>
          <a:prstGeom prst="rect">
            <a:avLst/>
          </a:prstGeom>
          <a:noFill/>
        </p:spPr>
        <p:txBody>
          <a:bodyPr wrap="square" rtlCol="0">
            <a:spAutoFit/>
          </a:bodyPr>
          <a:lstStyle/>
          <a:p>
            <a:r>
              <a:rPr lang="en-US" sz="2400" dirty="0">
                <a:latin typeface="Abadi Extra Light" panose="020B0204020104020204" pitchFamily="34" charset="0"/>
              </a:rPr>
              <a:t>Here, I’m using a third party (</a:t>
            </a:r>
            <a:r>
              <a:rPr lang="en-US" sz="2400" dirty="0" err="1">
                <a:latin typeface="Abadi Extra Light" panose="020B0204020104020204" pitchFamily="34" charset="0"/>
              </a:rPr>
              <a:t>DigitalOcean</a:t>
            </a:r>
            <a:r>
              <a:rPr lang="en-US" sz="2400" dirty="0">
                <a:latin typeface="Abadi Extra Light" panose="020B0204020104020204" pitchFamily="34" charset="0"/>
              </a:rPr>
              <a:t>) as home to the actual servers that host the site</a:t>
            </a:r>
            <a:br>
              <a:rPr lang="en-US" sz="2400" dirty="0">
                <a:latin typeface="Abadi Extra Light" panose="020B0204020104020204" pitchFamily="34" charset="0"/>
              </a:rPr>
            </a:br>
            <a:br>
              <a:rPr lang="en-US" sz="2400" dirty="0">
                <a:latin typeface="Abadi Extra Light" panose="020B0204020104020204" pitchFamily="34" charset="0"/>
              </a:rPr>
            </a:br>
            <a:r>
              <a:rPr lang="en-US" sz="2400" dirty="0">
                <a:latin typeface="Abadi Extra Light" panose="020B0204020104020204" pitchFamily="34" charset="0"/>
              </a:rPr>
              <a:t>So, GoDaddy provides the domain name-to-IP address mapping, but ‘points’ to </a:t>
            </a:r>
            <a:r>
              <a:rPr lang="en-US" sz="2400" dirty="0" err="1">
                <a:latin typeface="Abadi Extra Light" panose="020B0204020104020204" pitchFamily="34" charset="0"/>
              </a:rPr>
              <a:t>DigitalOcean’s</a:t>
            </a:r>
            <a:r>
              <a:rPr lang="en-US" sz="2400" dirty="0">
                <a:latin typeface="Abadi Extra Light" panose="020B0204020104020204" pitchFamily="34" charset="0"/>
              </a:rPr>
              <a:t> nameservers</a:t>
            </a:r>
            <a:br>
              <a:rPr lang="en-US" sz="2400" dirty="0">
                <a:latin typeface="Abadi Extra Light" panose="020B0204020104020204" pitchFamily="34" charset="0"/>
              </a:rPr>
            </a:br>
            <a:br>
              <a:rPr lang="en-US" sz="2400" dirty="0">
                <a:latin typeface="Abadi Extra Light" panose="020B0204020104020204" pitchFamily="34" charset="0"/>
              </a:rPr>
            </a:br>
            <a:r>
              <a:rPr lang="en-US" sz="2400" dirty="0">
                <a:latin typeface="Abadi Extra Light" panose="020B0204020104020204" pitchFamily="34" charset="0"/>
              </a:rPr>
              <a:t>When someone looks up ‘csci1210.com,’ GoDaddy redirects the search to </a:t>
            </a:r>
            <a:r>
              <a:rPr lang="en-US" sz="2400" dirty="0" err="1">
                <a:latin typeface="Abadi Extra Light" panose="020B0204020104020204" pitchFamily="34" charset="0"/>
              </a:rPr>
              <a:t>DigitalOcean</a:t>
            </a:r>
            <a:r>
              <a:rPr lang="en-US" sz="2400" dirty="0">
                <a:latin typeface="Abadi Extra Light" panose="020B0204020104020204" pitchFamily="34" charset="0"/>
              </a:rPr>
              <a:t>, which resolves the IP address - </a:t>
            </a:r>
            <a:br>
              <a:rPr lang="en-US" sz="2400" dirty="0">
                <a:latin typeface="Abadi Extra Light" panose="020B0204020104020204" pitchFamily="34" charset="0"/>
              </a:rPr>
            </a:br>
            <a:r>
              <a:rPr lang="en-US" sz="2400" dirty="0">
                <a:latin typeface="Abadi Extra Light" panose="020B0204020104020204" pitchFamily="34" charset="0"/>
              </a:rPr>
              <a:t>192.34.56.101</a:t>
            </a:r>
          </a:p>
        </p:txBody>
      </p:sp>
    </p:spTree>
    <p:extLst>
      <p:ext uri="{BB962C8B-B14F-4D97-AF65-F5344CB8AC3E}">
        <p14:creationId xmlns:p14="http://schemas.microsoft.com/office/powerpoint/2010/main" val="102613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C3EBCC-C79C-4EDF-85FD-21668BD11AE8}"/>
              </a:ext>
            </a:extLst>
          </p:cNvPr>
          <p:cNvSpPr txBox="1"/>
          <p:nvPr/>
        </p:nvSpPr>
        <p:spPr>
          <a:xfrm>
            <a:off x="1567105" y="1267497"/>
            <a:ext cx="9057790" cy="3046988"/>
          </a:xfrm>
          <a:prstGeom prst="rect">
            <a:avLst/>
          </a:prstGeom>
          <a:noFill/>
        </p:spPr>
        <p:txBody>
          <a:bodyPr wrap="square" rtlCol="0">
            <a:spAutoFit/>
          </a:bodyPr>
          <a:lstStyle/>
          <a:p>
            <a:r>
              <a:rPr lang="en-US" sz="2400" dirty="0">
                <a:latin typeface="Abadi Extra Light" panose="020B0204020104020204" pitchFamily="34" charset="0"/>
              </a:rPr>
              <a:t>Services like GoDaddy are perfectly willing and able to provide a complete website solution, including design, deployment, SEO (Search Engine Optimization), and marketing</a:t>
            </a:r>
          </a:p>
          <a:p>
            <a:endParaRPr lang="en-US" sz="2400" dirty="0">
              <a:latin typeface="Abadi Extra Light" panose="020B0204020104020204" pitchFamily="34" charset="0"/>
            </a:endParaRPr>
          </a:p>
          <a:p>
            <a:r>
              <a:rPr lang="en-US" sz="2400" dirty="0">
                <a:latin typeface="Abadi Extra Light" panose="020B0204020104020204" pitchFamily="34" charset="0"/>
              </a:rPr>
              <a:t>For </a:t>
            </a:r>
            <a:r>
              <a:rPr lang="en-US" sz="2400" b="1" dirty="0">
                <a:latin typeface="Abadi Extra Light" panose="020B0204020104020204" pitchFamily="34" charset="0"/>
              </a:rPr>
              <a:t>$$</a:t>
            </a:r>
          </a:p>
          <a:p>
            <a:endParaRPr lang="en-US" sz="2400" dirty="0">
              <a:latin typeface="Abadi Extra Light" panose="020B0204020104020204" pitchFamily="34" charset="0"/>
            </a:endParaRPr>
          </a:p>
          <a:p>
            <a:r>
              <a:rPr lang="en-US" sz="2400" dirty="0">
                <a:latin typeface="Abadi Extra Light" panose="020B0204020104020204" pitchFamily="34" charset="0"/>
              </a:rPr>
              <a:t>I prefer to do a lot of the above work myself and just use GoDaddy for my domain name (e.g., csci1210.com) registration only</a:t>
            </a:r>
          </a:p>
        </p:txBody>
      </p:sp>
    </p:spTree>
    <p:extLst>
      <p:ext uri="{BB962C8B-B14F-4D97-AF65-F5344CB8AC3E}">
        <p14:creationId xmlns:p14="http://schemas.microsoft.com/office/powerpoint/2010/main" val="256501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92F85A-84BA-4024-BFA0-4A3429855E18}"/>
              </a:ext>
            </a:extLst>
          </p:cNvPr>
          <p:cNvPicPr>
            <a:picLocks noChangeAspect="1"/>
          </p:cNvPicPr>
          <p:nvPr/>
        </p:nvPicPr>
        <p:blipFill>
          <a:blip r:embed="rId2"/>
          <a:stretch>
            <a:fillRect/>
          </a:stretch>
        </p:blipFill>
        <p:spPr>
          <a:xfrm>
            <a:off x="625695" y="61979"/>
            <a:ext cx="4753169" cy="6796021"/>
          </a:xfrm>
          <a:prstGeom prst="rect">
            <a:avLst/>
          </a:prstGeom>
        </p:spPr>
      </p:pic>
      <p:sp>
        <p:nvSpPr>
          <p:cNvPr id="6" name="TextBox 5">
            <a:extLst>
              <a:ext uri="{FF2B5EF4-FFF2-40B4-BE49-F238E27FC236}">
                <a16:creationId xmlns:a16="http://schemas.microsoft.com/office/drawing/2014/main" id="{EB99CA2F-0997-4B19-A4D2-455F544DC323}"/>
              </a:ext>
            </a:extLst>
          </p:cNvPr>
          <p:cNvSpPr txBox="1"/>
          <p:nvPr/>
        </p:nvSpPr>
        <p:spPr>
          <a:xfrm>
            <a:off x="6710148" y="805217"/>
            <a:ext cx="4740322" cy="1200329"/>
          </a:xfrm>
          <a:prstGeom prst="rect">
            <a:avLst/>
          </a:prstGeom>
          <a:noFill/>
        </p:spPr>
        <p:txBody>
          <a:bodyPr wrap="square" rtlCol="0">
            <a:spAutoFit/>
          </a:bodyPr>
          <a:lstStyle/>
          <a:p>
            <a:r>
              <a:rPr lang="en-US" sz="2400" dirty="0">
                <a:latin typeface="Abadi Extra Light" panose="020B0204020104020204" pitchFamily="34" charset="0"/>
              </a:rPr>
              <a:t>You’ll learn a lot more about this in CSC 4417 - Intro to System Administration</a:t>
            </a:r>
          </a:p>
        </p:txBody>
      </p:sp>
    </p:spTree>
    <p:extLst>
      <p:ext uri="{BB962C8B-B14F-4D97-AF65-F5344CB8AC3E}">
        <p14:creationId xmlns:p14="http://schemas.microsoft.com/office/powerpoint/2010/main" val="312549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92656-BFC5-477C-A863-916A610F89B3}"/>
              </a:ext>
            </a:extLst>
          </p:cNvPr>
          <p:cNvPicPr>
            <a:picLocks noChangeAspect="1"/>
          </p:cNvPicPr>
          <p:nvPr/>
        </p:nvPicPr>
        <p:blipFill>
          <a:blip r:embed="rId2"/>
          <a:stretch>
            <a:fillRect/>
          </a:stretch>
        </p:blipFill>
        <p:spPr>
          <a:xfrm>
            <a:off x="1752223" y="83539"/>
            <a:ext cx="8687553" cy="6477561"/>
          </a:xfrm>
          <a:prstGeom prst="rect">
            <a:avLst/>
          </a:prstGeom>
        </p:spPr>
      </p:pic>
    </p:spTree>
    <p:extLst>
      <p:ext uri="{BB962C8B-B14F-4D97-AF65-F5344CB8AC3E}">
        <p14:creationId xmlns:p14="http://schemas.microsoft.com/office/powerpoint/2010/main" val="423056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5716C-55F1-452D-B45A-482E76AF96B9}"/>
              </a:ext>
            </a:extLst>
          </p:cNvPr>
          <p:cNvSpPr>
            <a:spLocks noGrp="1"/>
          </p:cNvSpPr>
          <p:nvPr>
            <p:ph type="title"/>
          </p:nvPr>
        </p:nvSpPr>
        <p:spPr/>
        <p:txBody>
          <a:bodyPr/>
          <a:lstStyle/>
          <a:p>
            <a:r>
              <a:rPr lang="en-US" dirty="0"/>
              <a:t>Web Development</a:t>
            </a:r>
          </a:p>
        </p:txBody>
      </p:sp>
      <p:sp>
        <p:nvSpPr>
          <p:cNvPr id="3" name="Text Placeholder 2">
            <a:extLst>
              <a:ext uri="{FF2B5EF4-FFF2-40B4-BE49-F238E27FC236}">
                <a16:creationId xmlns:a16="http://schemas.microsoft.com/office/drawing/2014/main" id="{52FE460A-B9FB-46E1-9841-DADD0490AAE8}"/>
              </a:ext>
            </a:extLst>
          </p:cNvPr>
          <p:cNvSpPr>
            <a:spLocks noGrp="1"/>
          </p:cNvSpPr>
          <p:nvPr>
            <p:ph type="body" idx="1"/>
          </p:nvPr>
        </p:nvSpPr>
        <p:spPr/>
        <p:txBody>
          <a:bodyPr/>
          <a:lstStyle/>
          <a:p>
            <a:r>
              <a:rPr lang="en-US" dirty="0"/>
              <a:t>Important to Remember</a:t>
            </a:r>
          </a:p>
        </p:txBody>
      </p:sp>
    </p:spTree>
    <p:extLst>
      <p:ext uri="{BB962C8B-B14F-4D97-AF65-F5344CB8AC3E}">
        <p14:creationId xmlns:p14="http://schemas.microsoft.com/office/powerpoint/2010/main" val="178888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828-86AE-432B-A1C9-906654B8EB23}"/>
              </a:ext>
            </a:extLst>
          </p:cNvPr>
          <p:cNvSpPr>
            <a:spLocks noGrp="1"/>
          </p:cNvSpPr>
          <p:nvPr>
            <p:ph type="title"/>
          </p:nvPr>
        </p:nvSpPr>
        <p:spPr/>
        <p:txBody>
          <a:bodyPr/>
          <a:lstStyle/>
          <a:p>
            <a:r>
              <a:rPr lang="en-US" dirty="0"/>
              <a:t>Web Development</a:t>
            </a:r>
          </a:p>
        </p:txBody>
      </p:sp>
      <p:sp>
        <p:nvSpPr>
          <p:cNvPr id="3" name="Content Placeholder 2">
            <a:extLst>
              <a:ext uri="{FF2B5EF4-FFF2-40B4-BE49-F238E27FC236}">
                <a16:creationId xmlns:a16="http://schemas.microsoft.com/office/drawing/2014/main" id="{975CB04F-66F2-48CC-9BF7-E55E15060B5F}"/>
              </a:ext>
            </a:extLst>
          </p:cNvPr>
          <p:cNvSpPr>
            <a:spLocks noGrp="1"/>
          </p:cNvSpPr>
          <p:nvPr>
            <p:ph idx="1"/>
          </p:nvPr>
        </p:nvSpPr>
        <p:spPr/>
        <p:txBody>
          <a:bodyPr/>
          <a:lstStyle/>
          <a:p>
            <a:pPr marL="0" indent="0">
              <a:buNone/>
            </a:pPr>
            <a:r>
              <a:rPr lang="en-US" dirty="0"/>
              <a:t>We’re spending a lot of our time this semester exploring the basics of web development</a:t>
            </a:r>
          </a:p>
          <a:p>
            <a:pPr marL="0" indent="0">
              <a:buNone/>
            </a:pPr>
            <a:r>
              <a:rPr lang="en-US" dirty="0"/>
              <a:t>As such, we’re doing a lot of ‘one-off’ labs to illustrate and practice different concepts (</a:t>
            </a:r>
            <a:r>
              <a:rPr lang="en-US" dirty="0" err="1"/>
              <a:t>e.g</a:t>
            </a:r>
            <a:r>
              <a:rPr lang="en-US" dirty="0"/>
              <a:t>, elements, structure, styling, etc.)</a:t>
            </a:r>
          </a:p>
          <a:p>
            <a:pPr marL="0" indent="0">
              <a:buNone/>
            </a:pPr>
            <a:endParaRPr lang="en-US" dirty="0"/>
          </a:p>
        </p:txBody>
      </p:sp>
    </p:spTree>
    <p:extLst>
      <p:ext uri="{BB962C8B-B14F-4D97-AF65-F5344CB8AC3E}">
        <p14:creationId xmlns:p14="http://schemas.microsoft.com/office/powerpoint/2010/main" val="12414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Fonts</a:t>
            </a:r>
          </a:p>
        </p:txBody>
      </p:sp>
      <p:sp>
        <p:nvSpPr>
          <p:cNvPr id="3" name="Content Placeholder 2"/>
          <p:cNvSpPr>
            <a:spLocks noGrp="1"/>
          </p:cNvSpPr>
          <p:nvPr>
            <p:ph idx="1"/>
          </p:nvPr>
        </p:nvSpPr>
        <p:spPr>
          <a:xfrm>
            <a:off x="838199" y="1704446"/>
            <a:ext cx="10854267" cy="4351338"/>
          </a:xfrm>
        </p:spPr>
        <p:txBody>
          <a:bodyPr/>
          <a:lstStyle/>
          <a:p>
            <a:pPr marL="0" indent="0">
              <a:buNone/>
            </a:pPr>
            <a:r>
              <a:rPr lang="en-US" sz="3200" i="1" dirty="0">
                <a:solidFill>
                  <a:srgbClr val="FF0000"/>
                </a:solidFill>
              </a:rPr>
              <a:t>Five steps</a:t>
            </a:r>
            <a:r>
              <a:rPr lang="en-US" sz="3200" dirty="0"/>
              <a:t>:</a:t>
            </a:r>
          </a:p>
          <a:p>
            <a:pPr marL="914400" indent="-514350">
              <a:spcAft>
                <a:spcPts val="600"/>
              </a:spcAft>
              <a:buFont typeface="+mj-lt"/>
              <a:buAutoNum type="arabicPeriod"/>
            </a:pPr>
            <a:r>
              <a:rPr lang="en-US" dirty="0"/>
              <a:t>Navigate to </a:t>
            </a:r>
            <a:r>
              <a:rPr lang="en-US" sz="2800" dirty="0"/>
              <a:t>Google Fonts - </a:t>
            </a:r>
            <a:r>
              <a:rPr lang="en-US" sz="2800" dirty="0">
                <a:hlinkClick r:id="rId2"/>
              </a:rPr>
              <a:t>https://www.google.com/fonts</a:t>
            </a:r>
            <a:endParaRPr lang="en-US" sz="2800" dirty="0"/>
          </a:p>
          <a:p>
            <a:pPr marL="914400" indent="-514350">
              <a:spcAft>
                <a:spcPts val="600"/>
              </a:spcAft>
              <a:buFont typeface="+mj-lt"/>
              <a:buAutoNum type="arabicPeriod"/>
            </a:pPr>
            <a:r>
              <a:rPr lang="en-US" dirty="0"/>
              <a:t>Select the font(s) you want to use</a:t>
            </a:r>
            <a:endParaRPr lang="en-US" sz="2800" dirty="0"/>
          </a:p>
          <a:p>
            <a:pPr marL="914400" indent="-514350">
              <a:spcAft>
                <a:spcPts val="600"/>
              </a:spcAft>
              <a:buFont typeface="+mj-lt"/>
              <a:buAutoNum type="arabicPeriod"/>
            </a:pPr>
            <a:r>
              <a:rPr lang="en-US" dirty="0"/>
              <a:t>Click on ‘Use’</a:t>
            </a:r>
          </a:p>
          <a:p>
            <a:pPr marL="914400" indent="-514350">
              <a:spcAft>
                <a:spcPts val="600"/>
              </a:spcAft>
              <a:buFont typeface="+mj-lt"/>
              <a:buAutoNum type="arabicPeriod"/>
            </a:pPr>
            <a:r>
              <a:rPr lang="en-US" sz="2800" dirty="0"/>
              <a:t>Copy the link into your HTML document’s head element</a:t>
            </a:r>
          </a:p>
          <a:p>
            <a:pPr marL="914400" indent="-514350">
              <a:buFont typeface="+mj-lt"/>
              <a:buAutoNum type="arabicPeriod"/>
            </a:pPr>
            <a:r>
              <a:rPr lang="en-US" dirty="0"/>
              <a:t>Add the font name’s value to the font-family property in your CSS</a:t>
            </a:r>
            <a:endParaRPr lang="en-US" sz="2800" dirty="0"/>
          </a:p>
        </p:txBody>
      </p:sp>
    </p:spTree>
    <p:extLst>
      <p:ext uri="{BB962C8B-B14F-4D97-AF65-F5344CB8AC3E}">
        <p14:creationId xmlns:p14="http://schemas.microsoft.com/office/powerpoint/2010/main" val="12886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828-86AE-432B-A1C9-906654B8EB23}"/>
              </a:ext>
            </a:extLst>
          </p:cNvPr>
          <p:cNvSpPr>
            <a:spLocks noGrp="1"/>
          </p:cNvSpPr>
          <p:nvPr>
            <p:ph type="title"/>
          </p:nvPr>
        </p:nvSpPr>
        <p:spPr/>
        <p:txBody>
          <a:bodyPr/>
          <a:lstStyle/>
          <a:p>
            <a:r>
              <a:rPr lang="en-US" dirty="0"/>
              <a:t>Web Development</a:t>
            </a:r>
          </a:p>
        </p:txBody>
      </p:sp>
      <p:sp>
        <p:nvSpPr>
          <p:cNvPr id="3" name="Content Placeholder 2">
            <a:extLst>
              <a:ext uri="{FF2B5EF4-FFF2-40B4-BE49-F238E27FC236}">
                <a16:creationId xmlns:a16="http://schemas.microsoft.com/office/drawing/2014/main" id="{975CB04F-66F2-48CC-9BF7-E55E15060B5F}"/>
              </a:ext>
            </a:extLst>
          </p:cNvPr>
          <p:cNvSpPr>
            <a:spLocks noGrp="1"/>
          </p:cNvSpPr>
          <p:nvPr>
            <p:ph idx="1"/>
          </p:nvPr>
        </p:nvSpPr>
        <p:spPr/>
        <p:txBody>
          <a:bodyPr/>
          <a:lstStyle/>
          <a:p>
            <a:pPr marL="0" indent="0">
              <a:buNone/>
            </a:pPr>
            <a:r>
              <a:rPr lang="en-US" dirty="0"/>
              <a:t>Beyond our class, however, it is important to remember that an effective, enterprise website includes a lot more</a:t>
            </a:r>
          </a:p>
          <a:p>
            <a:pPr marL="0" indent="0">
              <a:buNone/>
            </a:pPr>
            <a:r>
              <a:rPr lang="en-US" dirty="0"/>
              <a:t>A web site can make (or break!) an organization</a:t>
            </a:r>
          </a:p>
          <a:p>
            <a:pPr marL="0" indent="0">
              <a:buNone/>
            </a:pPr>
            <a:r>
              <a:rPr lang="en-US" dirty="0"/>
              <a:t>Creating an effective website requires a lot of different talents and skills</a:t>
            </a:r>
          </a:p>
          <a:p>
            <a:pPr marL="0" indent="0">
              <a:buNone/>
            </a:pPr>
            <a:r>
              <a:rPr lang="en-US" dirty="0"/>
              <a:t>Not just Programming</a:t>
            </a:r>
          </a:p>
          <a:p>
            <a:pPr marL="0" indent="0">
              <a:buNone/>
            </a:pPr>
            <a:endParaRPr lang="en-US" dirty="0"/>
          </a:p>
        </p:txBody>
      </p:sp>
    </p:spTree>
    <p:extLst>
      <p:ext uri="{BB962C8B-B14F-4D97-AF65-F5344CB8AC3E}">
        <p14:creationId xmlns:p14="http://schemas.microsoft.com/office/powerpoint/2010/main" val="134853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828-86AE-432B-A1C9-906654B8EB23}"/>
              </a:ext>
            </a:extLst>
          </p:cNvPr>
          <p:cNvSpPr>
            <a:spLocks noGrp="1"/>
          </p:cNvSpPr>
          <p:nvPr>
            <p:ph type="title"/>
          </p:nvPr>
        </p:nvSpPr>
        <p:spPr/>
        <p:txBody>
          <a:bodyPr/>
          <a:lstStyle/>
          <a:p>
            <a:r>
              <a:rPr lang="en-US" dirty="0"/>
              <a:t>Web Development</a:t>
            </a:r>
          </a:p>
        </p:txBody>
      </p:sp>
      <p:sp>
        <p:nvSpPr>
          <p:cNvPr id="3" name="Content Placeholder 2">
            <a:extLst>
              <a:ext uri="{FF2B5EF4-FFF2-40B4-BE49-F238E27FC236}">
                <a16:creationId xmlns:a16="http://schemas.microsoft.com/office/drawing/2014/main" id="{975CB04F-66F2-48CC-9BF7-E55E15060B5F}"/>
              </a:ext>
            </a:extLst>
          </p:cNvPr>
          <p:cNvSpPr>
            <a:spLocks noGrp="1"/>
          </p:cNvSpPr>
          <p:nvPr>
            <p:ph idx="1"/>
          </p:nvPr>
        </p:nvSpPr>
        <p:spPr/>
        <p:txBody>
          <a:bodyPr/>
          <a:lstStyle/>
          <a:p>
            <a:pPr marL="0" indent="0">
              <a:buNone/>
            </a:pPr>
            <a:r>
              <a:rPr lang="en-US" dirty="0"/>
              <a:t>Web sites are usually a result of teams of people working together toward a common goal </a:t>
            </a:r>
          </a:p>
          <a:p>
            <a:pPr marL="0" indent="0">
              <a:buNone/>
            </a:pPr>
            <a:r>
              <a:rPr lang="en-US" dirty="0"/>
              <a:t>This is the reason for our semester project - working as part of a team</a:t>
            </a:r>
          </a:p>
          <a:p>
            <a:pPr marL="0" indent="0">
              <a:buNone/>
            </a:pPr>
            <a:r>
              <a:rPr lang="en-US" dirty="0"/>
              <a:t>Each team member brings his or her own set of education, experience, skills, and knowledge to the project</a:t>
            </a:r>
          </a:p>
          <a:p>
            <a:pPr marL="0" indent="0">
              <a:buNone/>
            </a:pPr>
            <a:r>
              <a:rPr lang="en-US" dirty="0"/>
              <a:t>Here, we see the ‘Gestalt,’ the whole being greater than the sum of its parts, in action</a:t>
            </a:r>
          </a:p>
          <a:p>
            <a:pPr marL="0" indent="0">
              <a:buNone/>
            </a:pPr>
            <a:endParaRPr lang="en-US" dirty="0"/>
          </a:p>
        </p:txBody>
      </p:sp>
    </p:spTree>
    <p:extLst>
      <p:ext uri="{BB962C8B-B14F-4D97-AF65-F5344CB8AC3E}">
        <p14:creationId xmlns:p14="http://schemas.microsoft.com/office/powerpoint/2010/main" val="314218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828-86AE-432B-A1C9-906654B8EB23}"/>
              </a:ext>
            </a:extLst>
          </p:cNvPr>
          <p:cNvSpPr>
            <a:spLocks noGrp="1"/>
          </p:cNvSpPr>
          <p:nvPr>
            <p:ph type="title"/>
          </p:nvPr>
        </p:nvSpPr>
        <p:spPr/>
        <p:txBody>
          <a:bodyPr/>
          <a:lstStyle/>
          <a:p>
            <a:r>
              <a:rPr lang="en-US" dirty="0"/>
              <a:t>Web Development</a:t>
            </a:r>
          </a:p>
        </p:txBody>
      </p:sp>
      <p:sp>
        <p:nvSpPr>
          <p:cNvPr id="3" name="Content Placeholder 2">
            <a:extLst>
              <a:ext uri="{FF2B5EF4-FFF2-40B4-BE49-F238E27FC236}">
                <a16:creationId xmlns:a16="http://schemas.microsoft.com/office/drawing/2014/main" id="{975CB04F-66F2-48CC-9BF7-E55E15060B5F}"/>
              </a:ext>
            </a:extLst>
          </p:cNvPr>
          <p:cNvSpPr>
            <a:spLocks noGrp="1"/>
          </p:cNvSpPr>
          <p:nvPr>
            <p:ph idx="1"/>
          </p:nvPr>
        </p:nvSpPr>
        <p:spPr/>
        <p:txBody>
          <a:bodyPr>
            <a:normAutofit/>
          </a:bodyPr>
          <a:lstStyle/>
          <a:p>
            <a:pPr marL="0" indent="0">
              <a:buNone/>
            </a:pPr>
            <a:r>
              <a:rPr lang="en-US" dirty="0"/>
              <a:t>An effective web site is the result of a lot of different considerations, from</a:t>
            </a:r>
          </a:p>
          <a:p>
            <a:pPr marL="0" indent="0">
              <a:buNone/>
            </a:pPr>
            <a:r>
              <a:rPr lang="en-US" sz="2400" dirty="0"/>
              <a:t>	Concept,</a:t>
            </a:r>
            <a:br>
              <a:rPr lang="en-US" sz="2400" dirty="0"/>
            </a:br>
            <a:r>
              <a:rPr lang="en-US" sz="2400" dirty="0"/>
              <a:t>	Requirements gathering,</a:t>
            </a:r>
            <a:br>
              <a:rPr lang="en-US" sz="2400" dirty="0"/>
            </a:br>
            <a:r>
              <a:rPr lang="en-US" sz="2400" dirty="0"/>
              <a:t>	Design,</a:t>
            </a:r>
            <a:br>
              <a:rPr lang="en-US" sz="2400" dirty="0"/>
            </a:br>
            <a:r>
              <a:rPr lang="en-US" sz="2400" dirty="0"/>
              <a:t>	Media,</a:t>
            </a:r>
            <a:br>
              <a:rPr lang="en-US" sz="2400" dirty="0"/>
            </a:br>
            <a:r>
              <a:rPr lang="en-US" sz="2400" dirty="0"/>
              <a:t>	Coding,</a:t>
            </a:r>
            <a:br>
              <a:rPr lang="en-US" sz="2400" dirty="0"/>
            </a:br>
            <a:r>
              <a:rPr lang="en-US" sz="2400" dirty="0"/>
              <a:t>	Testing,</a:t>
            </a:r>
            <a:br>
              <a:rPr lang="en-US" sz="2400" dirty="0"/>
            </a:br>
            <a:r>
              <a:rPr lang="en-US" sz="2400" dirty="0"/>
              <a:t>	Marketing,</a:t>
            </a:r>
            <a:br>
              <a:rPr lang="en-US" sz="2400" dirty="0"/>
            </a:br>
            <a:r>
              <a:rPr lang="en-US" sz="2400" dirty="0"/>
              <a:t>	Re-Design, all the way to</a:t>
            </a:r>
            <a:br>
              <a:rPr lang="en-US" sz="2400" dirty="0"/>
            </a:br>
            <a:r>
              <a:rPr lang="en-US" sz="2400" dirty="0"/>
              <a:t>	Maintenance, </a:t>
            </a:r>
            <a:br>
              <a:rPr lang="en-US" sz="2400" dirty="0"/>
            </a:br>
            <a:r>
              <a:rPr lang="en-US" sz="2400" dirty="0"/>
              <a:t>	…and more</a:t>
            </a:r>
          </a:p>
          <a:p>
            <a:pPr marL="0" indent="0">
              <a:buNone/>
            </a:pPr>
            <a:endParaRPr lang="en-US" sz="2400" dirty="0"/>
          </a:p>
        </p:txBody>
      </p:sp>
    </p:spTree>
    <p:extLst>
      <p:ext uri="{BB962C8B-B14F-4D97-AF65-F5344CB8AC3E}">
        <p14:creationId xmlns:p14="http://schemas.microsoft.com/office/powerpoint/2010/main" val="70901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828-86AE-432B-A1C9-906654B8EB23}"/>
              </a:ext>
            </a:extLst>
          </p:cNvPr>
          <p:cNvSpPr>
            <a:spLocks noGrp="1"/>
          </p:cNvSpPr>
          <p:nvPr>
            <p:ph type="title"/>
          </p:nvPr>
        </p:nvSpPr>
        <p:spPr/>
        <p:txBody>
          <a:bodyPr/>
          <a:lstStyle/>
          <a:p>
            <a:r>
              <a:rPr lang="en-US" dirty="0"/>
              <a:t>Web Development</a:t>
            </a:r>
          </a:p>
        </p:txBody>
      </p:sp>
      <p:sp>
        <p:nvSpPr>
          <p:cNvPr id="3" name="Content Placeholder 2">
            <a:extLst>
              <a:ext uri="{FF2B5EF4-FFF2-40B4-BE49-F238E27FC236}">
                <a16:creationId xmlns:a16="http://schemas.microsoft.com/office/drawing/2014/main" id="{975CB04F-66F2-48CC-9BF7-E55E15060B5F}"/>
              </a:ext>
            </a:extLst>
          </p:cNvPr>
          <p:cNvSpPr>
            <a:spLocks noGrp="1"/>
          </p:cNvSpPr>
          <p:nvPr>
            <p:ph idx="1"/>
          </p:nvPr>
        </p:nvSpPr>
        <p:spPr/>
        <p:txBody>
          <a:bodyPr>
            <a:normAutofit/>
          </a:bodyPr>
          <a:lstStyle/>
          <a:p>
            <a:pPr marL="0" indent="0">
              <a:buNone/>
            </a:pPr>
            <a:r>
              <a:rPr lang="en-US" dirty="0"/>
              <a:t>The Department of Computing presents other classes that continue with the basics we’re learning here, both directly and indirectly:</a:t>
            </a:r>
          </a:p>
          <a:p>
            <a:pPr marL="0" indent="0">
              <a:buNone/>
            </a:pPr>
            <a:endParaRPr lang="en-US" dirty="0"/>
          </a:p>
          <a:p>
            <a:pPr marL="457200" lvl="1" indent="0">
              <a:buNone/>
            </a:pPr>
            <a:r>
              <a:rPr lang="en-US" dirty="0"/>
              <a:t>CSCI 1720 - Intermediate Web</a:t>
            </a:r>
            <a:br>
              <a:rPr lang="en-US" dirty="0"/>
            </a:br>
            <a:r>
              <a:rPr lang="en-US" dirty="0"/>
              <a:t>CSCI 2910 - Server Side</a:t>
            </a:r>
            <a:br>
              <a:rPr lang="en-US" dirty="0"/>
            </a:br>
            <a:r>
              <a:rPr lang="en-US" dirty="0"/>
              <a:t>CSCI 3110 - Advanced Web</a:t>
            </a:r>
            <a:br>
              <a:rPr lang="en-US" dirty="0"/>
            </a:br>
            <a:endParaRPr lang="en-US" dirty="0"/>
          </a:p>
          <a:p>
            <a:pPr marL="457200" lvl="1" indent="0">
              <a:buNone/>
            </a:pPr>
            <a:r>
              <a:rPr lang="en-US" dirty="0"/>
              <a:t>CSCI 4250 - Software Engineering I</a:t>
            </a:r>
            <a:br>
              <a:rPr lang="en-US" dirty="0"/>
            </a:br>
            <a:r>
              <a:rPr lang="en-US" dirty="0"/>
              <a:t>CSCI 4350 - Software Engineering II</a:t>
            </a:r>
            <a:br>
              <a:rPr lang="en-US" dirty="0"/>
            </a:br>
            <a:r>
              <a:rPr lang="en-US" dirty="0"/>
              <a:t>CSCI 4417 - Introduction to System Administration</a:t>
            </a:r>
            <a:br>
              <a:rPr lang="en-US" dirty="0"/>
            </a:br>
            <a:r>
              <a:rPr lang="en-US" dirty="0"/>
              <a:t>CSCI 4927 - Human Computer Interaction</a:t>
            </a:r>
            <a:endParaRPr lang="en-US" sz="2000" dirty="0"/>
          </a:p>
          <a:p>
            <a:pPr marL="0" indent="0">
              <a:buNone/>
            </a:pPr>
            <a:endParaRPr lang="en-US" sz="2400" dirty="0"/>
          </a:p>
        </p:txBody>
      </p:sp>
    </p:spTree>
    <p:extLst>
      <p:ext uri="{BB962C8B-B14F-4D97-AF65-F5344CB8AC3E}">
        <p14:creationId xmlns:p14="http://schemas.microsoft.com/office/powerpoint/2010/main" val="292637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828-86AE-432B-A1C9-906654B8EB2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75CB04F-66F2-48CC-9BF7-E55E15060B5F}"/>
              </a:ext>
            </a:extLst>
          </p:cNvPr>
          <p:cNvSpPr>
            <a:spLocks noGrp="1"/>
          </p:cNvSpPr>
          <p:nvPr>
            <p:ph idx="1"/>
          </p:nvPr>
        </p:nvSpPr>
        <p:spPr/>
        <p:txBody>
          <a:bodyPr>
            <a:normAutofit/>
          </a:bodyPr>
          <a:lstStyle/>
          <a:p>
            <a:pPr marL="0" indent="0">
              <a:buNone/>
            </a:pPr>
            <a:r>
              <a:rPr lang="en-US" dirty="0"/>
              <a:t>Learning how to craft a full-blown website must begin with basics - the ‘building blocks’</a:t>
            </a:r>
          </a:p>
          <a:p>
            <a:pPr marL="0" indent="0">
              <a:buNone/>
            </a:pPr>
            <a:r>
              <a:rPr lang="en-US" dirty="0"/>
              <a:t>We can then use those to create more sophisticated solutions</a:t>
            </a:r>
          </a:p>
          <a:p>
            <a:pPr marL="0" indent="0">
              <a:buNone/>
            </a:pPr>
            <a:r>
              <a:rPr lang="en-US" dirty="0"/>
              <a:t>Ultimately, we will possess the knowledge and skills to product effective, dynamic websites that fulfill our clients’ and users’ needs to make the web a productive part of clients’ business practices</a:t>
            </a:r>
          </a:p>
        </p:txBody>
      </p:sp>
    </p:spTree>
    <p:extLst>
      <p:ext uri="{BB962C8B-B14F-4D97-AF65-F5344CB8AC3E}">
        <p14:creationId xmlns:p14="http://schemas.microsoft.com/office/powerpoint/2010/main" val="29959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E4642DE9-2091-4A43-8E88-64118E9019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76450" y="411480"/>
            <a:ext cx="8039100" cy="5359400"/>
          </a:xfrm>
          <a:prstGeom prst="rect">
            <a:avLst/>
          </a:prstGeom>
        </p:spPr>
      </p:pic>
    </p:spTree>
    <p:extLst>
      <p:ext uri="{BB962C8B-B14F-4D97-AF65-F5344CB8AC3E}">
        <p14:creationId xmlns:p14="http://schemas.microsoft.com/office/powerpoint/2010/main" val="5934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254391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23D63-DF59-45BC-B73C-6B35BAF33D5A}"/>
              </a:ext>
            </a:extLst>
          </p:cNvPr>
          <p:cNvPicPr>
            <a:picLocks noChangeAspect="1"/>
          </p:cNvPicPr>
          <p:nvPr/>
        </p:nvPicPr>
        <p:blipFill>
          <a:blip r:embed="rId2"/>
          <a:stretch>
            <a:fillRect/>
          </a:stretch>
        </p:blipFill>
        <p:spPr>
          <a:xfrm>
            <a:off x="1794669" y="0"/>
            <a:ext cx="8602661" cy="6858000"/>
          </a:xfrm>
          <a:prstGeom prst="rect">
            <a:avLst/>
          </a:prstGeom>
        </p:spPr>
      </p:pic>
      <p:sp>
        <p:nvSpPr>
          <p:cNvPr id="10" name="Rectangle 9"/>
          <p:cNvSpPr/>
          <p:nvPr/>
        </p:nvSpPr>
        <p:spPr>
          <a:xfrm>
            <a:off x="1827714" y="839761"/>
            <a:ext cx="1056513" cy="13211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BAB409-BAFB-41C0-8888-B2029FFCA020}"/>
              </a:ext>
            </a:extLst>
          </p:cNvPr>
          <p:cNvPicPr>
            <a:picLocks noChangeAspect="1"/>
          </p:cNvPicPr>
          <p:nvPr/>
        </p:nvPicPr>
        <p:blipFill>
          <a:blip r:embed="rId3"/>
          <a:stretch>
            <a:fillRect/>
          </a:stretch>
        </p:blipFill>
        <p:spPr>
          <a:xfrm>
            <a:off x="4561134" y="1587389"/>
            <a:ext cx="2967426" cy="3683222"/>
          </a:xfrm>
          <a:prstGeom prst="rect">
            <a:avLst/>
          </a:prstGeom>
        </p:spPr>
      </p:pic>
      <p:cxnSp>
        <p:nvCxnSpPr>
          <p:cNvPr id="8" name="Straight Arrow Connector 7">
            <a:extLst>
              <a:ext uri="{FF2B5EF4-FFF2-40B4-BE49-F238E27FC236}">
                <a16:creationId xmlns:a16="http://schemas.microsoft.com/office/drawing/2014/main" id="{3C17FD7C-5A4B-4696-835F-F0552E0C3153}"/>
              </a:ext>
            </a:extLst>
          </p:cNvPr>
          <p:cNvCxnSpPr/>
          <p:nvPr/>
        </p:nvCxnSpPr>
        <p:spPr>
          <a:xfrm>
            <a:off x="2917272" y="1813560"/>
            <a:ext cx="1593768" cy="10058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99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36022D-818D-4B1B-926A-9FD63DBB07C2}"/>
              </a:ext>
            </a:extLst>
          </p:cNvPr>
          <p:cNvPicPr>
            <a:picLocks noChangeAspect="1"/>
          </p:cNvPicPr>
          <p:nvPr/>
        </p:nvPicPr>
        <p:blipFill>
          <a:blip r:embed="rId2"/>
          <a:stretch>
            <a:fillRect/>
          </a:stretch>
        </p:blipFill>
        <p:spPr>
          <a:xfrm>
            <a:off x="1033493" y="711735"/>
            <a:ext cx="10125014" cy="4101376"/>
          </a:xfrm>
          <a:prstGeom prst="rect">
            <a:avLst/>
          </a:prstGeom>
        </p:spPr>
      </p:pic>
      <p:sp>
        <p:nvSpPr>
          <p:cNvPr id="10" name="Rectangle 9"/>
          <p:cNvSpPr/>
          <p:nvPr/>
        </p:nvSpPr>
        <p:spPr>
          <a:xfrm>
            <a:off x="8619749" y="1167307"/>
            <a:ext cx="2471332" cy="3645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114568-0BDA-44DD-9347-8ABC9C4A42CB}"/>
              </a:ext>
            </a:extLst>
          </p:cNvPr>
          <p:cNvSpPr txBox="1"/>
          <p:nvPr/>
        </p:nvSpPr>
        <p:spPr>
          <a:xfrm>
            <a:off x="2941320" y="5237480"/>
            <a:ext cx="6527800" cy="461665"/>
          </a:xfrm>
          <a:prstGeom prst="rect">
            <a:avLst/>
          </a:prstGeom>
          <a:noFill/>
        </p:spPr>
        <p:txBody>
          <a:bodyPr wrap="square" rtlCol="0">
            <a:spAutoFit/>
          </a:bodyPr>
          <a:lstStyle/>
          <a:p>
            <a:pPr algn="ctr"/>
            <a:r>
              <a:rPr lang="en-US" sz="2400" dirty="0">
                <a:solidFill>
                  <a:srgbClr val="FF0000"/>
                </a:solidFill>
                <a:latin typeface="Abadi Extra Light" panose="020B0204020104020204" pitchFamily="34" charset="0"/>
              </a:rPr>
              <a:t>Pick a font. Any font</a:t>
            </a:r>
          </a:p>
        </p:txBody>
      </p:sp>
    </p:spTree>
    <p:extLst>
      <p:ext uri="{BB962C8B-B14F-4D97-AF65-F5344CB8AC3E}">
        <p14:creationId xmlns:p14="http://schemas.microsoft.com/office/powerpoint/2010/main" val="128098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2C7A8E-9BC8-4DAA-8709-6B8CB15F1C2F}"/>
              </a:ext>
            </a:extLst>
          </p:cNvPr>
          <p:cNvPicPr>
            <a:picLocks noChangeAspect="1"/>
          </p:cNvPicPr>
          <p:nvPr/>
        </p:nvPicPr>
        <p:blipFill>
          <a:blip r:embed="rId2"/>
          <a:stretch>
            <a:fillRect/>
          </a:stretch>
        </p:blipFill>
        <p:spPr>
          <a:xfrm>
            <a:off x="622584" y="192947"/>
            <a:ext cx="7182736" cy="6472105"/>
          </a:xfrm>
          <a:prstGeom prst="rect">
            <a:avLst/>
          </a:prstGeom>
        </p:spPr>
      </p:pic>
      <p:cxnSp>
        <p:nvCxnSpPr>
          <p:cNvPr id="6" name="Straight Arrow Connector 5"/>
          <p:cNvCxnSpPr>
            <a:cxnSpLocks/>
          </p:cNvCxnSpPr>
          <p:nvPr/>
        </p:nvCxnSpPr>
        <p:spPr>
          <a:xfrm flipH="1">
            <a:off x="7581392" y="2215904"/>
            <a:ext cx="931966" cy="164798"/>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DCE5693-BFA7-4B60-B20D-D75A390D4D9A}"/>
              </a:ext>
            </a:extLst>
          </p:cNvPr>
          <p:cNvCxnSpPr>
            <a:cxnSpLocks/>
          </p:cNvCxnSpPr>
          <p:nvPr/>
        </p:nvCxnSpPr>
        <p:spPr>
          <a:xfrm flipH="1">
            <a:off x="7581392" y="2891517"/>
            <a:ext cx="931966" cy="164798"/>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F59CEB8-37F5-45BD-9D53-320714E7F7B1}"/>
              </a:ext>
            </a:extLst>
          </p:cNvPr>
          <p:cNvCxnSpPr>
            <a:cxnSpLocks/>
          </p:cNvCxnSpPr>
          <p:nvPr/>
        </p:nvCxnSpPr>
        <p:spPr>
          <a:xfrm flipH="1">
            <a:off x="7586282" y="4862122"/>
            <a:ext cx="931966" cy="164798"/>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DE805-4F42-4B7E-8BCD-1103BF03D5C4}"/>
              </a:ext>
            </a:extLst>
          </p:cNvPr>
          <p:cNvSpPr txBox="1"/>
          <p:nvPr/>
        </p:nvSpPr>
        <p:spPr>
          <a:xfrm>
            <a:off x="8870170" y="562332"/>
            <a:ext cx="2757870" cy="1200329"/>
          </a:xfrm>
          <a:prstGeom prst="rect">
            <a:avLst/>
          </a:prstGeom>
          <a:noFill/>
        </p:spPr>
        <p:txBody>
          <a:bodyPr wrap="square" rtlCol="0">
            <a:spAutoFit/>
          </a:bodyPr>
          <a:lstStyle/>
          <a:p>
            <a:r>
              <a:rPr lang="en-US" sz="2400" dirty="0">
                <a:solidFill>
                  <a:srgbClr val="FF0000"/>
                </a:solidFill>
              </a:rPr>
              <a:t>It is best to pick one or two from light, regular, and heavy </a:t>
            </a:r>
          </a:p>
        </p:txBody>
      </p:sp>
      <p:sp>
        <p:nvSpPr>
          <p:cNvPr id="12" name="TextBox 11">
            <a:extLst>
              <a:ext uri="{FF2B5EF4-FFF2-40B4-BE49-F238E27FC236}">
                <a16:creationId xmlns:a16="http://schemas.microsoft.com/office/drawing/2014/main" id="{018AB8E0-C322-4FD8-AE7C-B328531B0194}"/>
              </a:ext>
            </a:extLst>
          </p:cNvPr>
          <p:cNvSpPr txBox="1"/>
          <p:nvPr/>
        </p:nvSpPr>
        <p:spPr>
          <a:xfrm>
            <a:off x="8949223" y="3267228"/>
            <a:ext cx="2757870" cy="1569660"/>
          </a:xfrm>
          <a:prstGeom prst="rect">
            <a:avLst/>
          </a:prstGeom>
          <a:noFill/>
        </p:spPr>
        <p:txBody>
          <a:bodyPr wrap="square" rtlCol="0">
            <a:spAutoFit/>
          </a:bodyPr>
          <a:lstStyle/>
          <a:p>
            <a:r>
              <a:rPr lang="en-US" sz="2400" dirty="0">
                <a:solidFill>
                  <a:srgbClr val="FF0000"/>
                </a:solidFill>
              </a:rPr>
              <a:t>Too many options can have a negative effect on page download time</a:t>
            </a:r>
          </a:p>
        </p:txBody>
      </p:sp>
      <p:cxnSp>
        <p:nvCxnSpPr>
          <p:cNvPr id="13" name="Straight Arrow Connector 12">
            <a:extLst>
              <a:ext uri="{FF2B5EF4-FFF2-40B4-BE49-F238E27FC236}">
                <a16:creationId xmlns:a16="http://schemas.microsoft.com/office/drawing/2014/main" id="{F4305708-FC81-4380-9C69-F674E68D756F}"/>
              </a:ext>
            </a:extLst>
          </p:cNvPr>
          <p:cNvCxnSpPr>
            <a:cxnSpLocks/>
          </p:cNvCxnSpPr>
          <p:nvPr/>
        </p:nvCxnSpPr>
        <p:spPr>
          <a:xfrm flipH="1">
            <a:off x="7581392" y="6124516"/>
            <a:ext cx="931966" cy="164798"/>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7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6C73E5-3457-4FD3-B903-5793A1449D20}"/>
              </a:ext>
            </a:extLst>
          </p:cNvPr>
          <p:cNvPicPr>
            <a:picLocks noChangeAspect="1"/>
          </p:cNvPicPr>
          <p:nvPr/>
        </p:nvPicPr>
        <p:blipFill>
          <a:blip r:embed="rId2"/>
          <a:stretch>
            <a:fillRect/>
          </a:stretch>
        </p:blipFill>
        <p:spPr>
          <a:xfrm>
            <a:off x="4058550" y="644226"/>
            <a:ext cx="4193179" cy="4872806"/>
          </a:xfrm>
          <a:prstGeom prst="rect">
            <a:avLst/>
          </a:prstGeom>
          <a:effectLst>
            <a:outerShdw blurRad="50800" dist="38100" dir="2700000" algn="tl" rotWithShape="0">
              <a:prstClr val="black">
                <a:alpha val="40000"/>
              </a:prstClr>
            </a:outerShdw>
          </a:effectLst>
        </p:spPr>
      </p:pic>
      <p:sp>
        <p:nvSpPr>
          <p:cNvPr id="14" name="Rectangle 13"/>
          <p:cNvSpPr/>
          <p:nvPr/>
        </p:nvSpPr>
        <p:spPr>
          <a:xfrm>
            <a:off x="4269310" y="2736579"/>
            <a:ext cx="3760481" cy="23585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EC0E76-4CF9-4470-A2B6-6574466F2A74}"/>
              </a:ext>
            </a:extLst>
          </p:cNvPr>
          <p:cNvSpPr txBox="1"/>
          <p:nvPr/>
        </p:nvSpPr>
        <p:spPr>
          <a:xfrm>
            <a:off x="8462489" y="2736579"/>
            <a:ext cx="3553842" cy="830997"/>
          </a:xfrm>
          <a:prstGeom prst="rect">
            <a:avLst/>
          </a:prstGeom>
          <a:noFill/>
        </p:spPr>
        <p:txBody>
          <a:bodyPr wrap="square" rtlCol="0">
            <a:spAutoFit/>
          </a:bodyPr>
          <a:lstStyle/>
          <a:p>
            <a:r>
              <a:rPr lang="en-US" sz="2400" dirty="0">
                <a:solidFill>
                  <a:srgbClr val="FF0000"/>
                </a:solidFill>
              </a:rPr>
              <a:t>Copy/past into the &lt;head&gt; element of your document</a:t>
            </a:r>
          </a:p>
        </p:txBody>
      </p:sp>
      <p:sp>
        <p:nvSpPr>
          <p:cNvPr id="9" name="Down Arrow 3">
            <a:extLst>
              <a:ext uri="{FF2B5EF4-FFF2-40B4-BE49-F238E27FC236}">
                <a16:creationId xmlns:a16="http://schemas.microsoft.com/office/drawing/2014/main" id="{D23AF51A-4C6B-47BC-ABD0-51450B70C5B3}"/>
              </a:ext>
            </a:extLst>
          </p:cNvPr>
          <p:cNvSpPr/>
          <p:nvPr/>
        </p:nvSpPr>
        <p:spPr>
          <a:xfrm>
            <a:off x="5895710" y="5331298"/>
            <a:ext cx="400579" cy="10583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197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4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900"/>
                            </p:stCondLst>
                            <p:childTnLst>
                              <p:par>
                                <p:cTn id="9" presetID="22" presetClass="entr" presetSubtype="1"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4986</TotalTime>
  <Words>2709</Words>
  <Application>Microsoft Office PowerPoint</Application>
  <PresentationFormat>Widescreen</PresentationFormat>
  <Paragraphs>168</Paragraphs>
  <Slides>56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Abadi Extra Light</vt:lpstr>
      <vt:lpstr>Arial</vt:lpstr>
      <vt:lpstr>Calibri</vt:lpstr>
      <vt:lpstr>Times New Roman</vt:lpstr>
      <vt:lpstr>1_Office Theme</vt:lpstr>
      <vt:lpstr>Custom Fonts / Domain Management / Setting up a Domain</vt:lpstr>
      <vt:lpstr>Fonts</vt:lpstr>
      <vt:lpstr>Fonts</vt:lpstr>
      <vt:lpstr>Fonts</vt:lpstr>
      <vt:lpstr>Google Fonts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note of caution</vt:lpstr>
      <vt:lpstr>Purchasing and Configuring a Domain</vt:lpstr>
      <vt:lpstr>Domain Management</vt:lpstr>
      <vt:lpstr>Domain Management</vt:lpstr>
      <vt:lpstr>Domain Management</vt:lpstr>
      <vt:lpstr>Domain Management</vt:lpstr>
      <vt:lpstr>Domain Management - How it Works</vt:lpstr>
      <vt:lpstr>Domain Management - How it Works</vt:lpstr>
      <vt:lpstr>Domain Management - Tools &amp; Options</vt:lpstr>
      <vt:lpstr>Domain Management - Tools &amp; Options</vt:lpstr>
      <vt:lpstr>Domain Management - Tools &amp; Options</vt:lpstr>
      <vt:lpstr>Domain Management - Services</vt:lpstr>
      <vt:lpstr>Domain Management - Services</vt:lpstr>
      <vt:lpstr>Purchasing Your Own Domain</vt:lpstr>
      <vt:lpstr>Your Own Domain</vt:lpstr>
      <vt:lpstr>Your Own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Managing Your Domain</vt:lpstr>
      <vt:lpstr>PowerPoint Presentation</vt:lpstr>
      <vt:lpstr>PowerPoint Presentation</vt:lpstr>
      <vt:lpstr>PowerPoint Presentation</vt:lpstr>
      <vt:lpstr>PowerPoint Presentation</vt:lpstr>
      <vt:lpstr>PowerPoint Presentation</vt:lpstr>
      <vt:lpstr>PowerPoint Presentation</vt:lpstr>
      <vt:lpstr>Web Development</vt:lpstr>
      <vt:lpstr>Web Development</vt:lpstr>
      <vt:lpstr>Web Development</vt:lpstr>
      <vt:lpstr>Web Development</vt:lpstr>
      <vt:lpstr>Web Development</vt:lpstr>
      <vt:lpstr>Web Development</vt:lpstr>
      <vt:lpstr>Conclusion</vt:lpstr>
      <vt:lpstr>PowerPoint Presentation</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Design Lifecycle</dc:title>
  <dc:creator>Jack Ramsey</dc:creator>
  <cp:lastModifiedBy>Jack Ramsey</cp:lastModifiedBy>
  <cp:revision>29</cp:revision>
  <dcterms:created xsi:type="dcterms:W3CDTF">2015-06-22T13:15:43Z</dcterms:created>
  <dcterms:modified xsi:type="dcterms:W3CDTF">2021-10-24T17:05:50Z</dcterms:modified>
</cp:coreProperties>
</file>