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8"/>
  </p:notesMasterIdLst>
  <p:sldIdLst>
    <p:sldId id="260" r:id="rId2"/>
    <p:sldId id="261" r:id="rId3"/>
    <p:sldId id="262" r:id="rId4"/>
    <p:sldId id="263" r:id="rId5"/>
    <p:sldId id="354" r:id="rId6"/>
    <p:sldId id="355" r:id="rId7"/>
    <p:sldId id="359" r:id="rId8"/>
    <p:sldId id="356" r:id="rId9"/>
    <p:sldId id="357" r:id="rId10"/>
    <p:sldId id="360" r:id="rId11"/>
    <p:sldId id="361" r:id="rId12"/>
    <p:sldId id="362" r:id="rId13"/>
    <p:sldId id="363" r:id="rId14"/>
    <p:sldId id="364" r:id="rId15"/>
    <p:sldId id="358" r:id="rId16"/>
    <p:sldId id="264" r:id="rId17"/>
    <p:sldId id="265" r:id="rId18"/>
    <p:sldId id="303" r:id="rId19"/>
    <p:sldId id="346" r:id="rId20"/>
    <p:sldId id="347" r:id="rId21"/>
    <p:sldId id="266" r:id="rId22"/>
    <p:sldId id="318" r:id="rId23"/>
    <p:sldId id="267" r:id="rId24"/>
    <p:sldId id="304" r:id="rId25"/>
    <p:sldId id="348" r:id="rId26"/>
    <p:sldId id="271" r:id="rId27"/>
    <p:sldId id="301" r:id="rId28"/>
    <p:sldId id="272" r:id="rId29"/>
    <p:sldId id="273" r:id="rId30"/>
    <p:sldId id="274" r:id="rId31"/>
    <p:sldId id="276" r:id="rId32"/>
    <p:sldId id="277" r:id="rId33"/>
    <p:sldId id="278" r:id="rId34"/>
    <p:sldId id="302" r:id="rId35"/>
    <p:sldId id="279" r:id="rId36"/>
    <p:sldId id="349" r:id="rId37"/>
    <p:sldId id="280" r:id="rId38"/>
    <p:sldId id="281" r:id="rId39"/>
    <p:sldId id="282" r:id="rId40"/>
    <p:sldId id="307" r:id="rId41"/>
    <p:sldId id="283" r:id="rId42"/>
    <p:sldId id="284" r:id="rId43"/>
    <p:sldId id="285" r:id="rId44"/>
    <p:sldId id="323" r:id="rId45"/>
    <p:sldId id="319" r:id="rId46"/>
    <p:sldId id="287" r:id="rId47"/>
    <p:sldId id="288" r:id="rId48"/>
    <p:sldId id="322" r:id="rId49"/>
    <p:sldId id="325" r:id="rId50"/>
    <p:sldId id="328" r:id="rId51"/>
    <p:sldId id="326" r:id="rId52"/>
    <p:sldId id="290" r:id="rId53"/>
    <p:sldId id="291" r:id="rId54"/>
    <p:sldId id="327" r:id="rId55"/>
    <p:sldId id="308" r:id="rId56"/>
    <p:sldId id="329" r:id="rId57"/>
    <p:sldId id="330" r:id="rId58"/>
    <p:sldId id="292" r:id="rId59"/>
    <p:sldId id="293" r:id="rId60"/>
    <p:sldId id="331" r:id="rId61"/>
    <p:sldId id="294" r:id="rId62"/>
    <p:sldId id="311" r:id="rId63"/>
    <p:sldId id="309" r:id="rId64"/>
    <p:sldId id="310" r:id="rId65"/>
    <p:sldId id="312" r:id="rId66"/>
    <p:sldId id="313" r:id="rId67"/>
    <p:sldId id="314" r:id="rId68"/>
    <p:sldId id="350" r:id="rId69"/>
    <p:sldId id="320" r:id="rId70"/>
    <p:sldId id="321" r:id="rId71"/>
    <p:sldId id="343" r:id="rId72"/>
    <p:sldId id="344" r:id="rId73"/>
    <p:sldId id="351" r:id="rId74"/>
    <p:sldId id="345" r:id="rId75"/>
    <p:sldId id="315" r:id="rId76"/>
    <p:sldId id="296" r:id="rId77"/>
    <p:sldId id="297" r:id="rId78"/>
    <p:sldId id="352" r:id="rId79"/>
    <p:sldId id="298" r:id="rId80"/>
    <p:sldId id="299" r:id="rId81"/>
    <p:sldId id="289" r:id="rId82"/>
    <p:sldId id="353" r:id="rId83"/>
    <p:sldId id="332" r:id="rId84"/>
    <p:sldId id="342" r:id="rId85"/>
    <p:sldId id="333" r:id="rId86"/>
    <p:sldId id="334" r:id="rId87"/>
    <p:sldId id="335" r:id="rId88"/>
    <p:sldId id="336" r:id="rId89"/>
    <p:sldId id="337" r:id="rId90"/>
    <p:sldId id="338" r:id="rId91"/>
    <p:sldId id="339" r:id="rId92"/>
    <p:sldId id="340" r:id="rId93"/>
    <p:sldId id="341" r:id="rId94"/>
    <p:sldId id="324" r:id="rId95"/>
    <p:sldId id="300" r:id="rId96"/>
    <p:sldId id="259" r:id="rId9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0070C0"/>
    <a:srgbClr val="FF0000"/>
    <a:srgbClr val="41719C"/>
    <a:srgbClr val="F1CB3F"/>
    <a:srgbClr val="F1AD3F"/>
    <a:srgbClr val="E98547"/>
    <a:srgbClr val="36FA98"/>
    <a:srgbClr val="7030A0"/>
    <a:srgbClr val="F4E7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187" autoAdjust="0"/>
    <p:restoredTop sz="85419" autoAdjust="0"/>
  </p:normalViewPr>
  <p:slideViewPr>
    <p:cSldViewPr snapToGrid="0">
      <p:cViewPr varScale="1">
        <p:scale>
          <a:sx n="69" d="100"/>
          <a:sy n="69" d="100"/>
        </p:scale>
        <p:origin x="643" y="46"/>
      </p:cViewPr>
      <p:guideLst/>
    </p:cSldViewPr>
  </p:slideViewPr>
  <p:notesTextViewPr>
    <p:cViewPr>
      <p:scale>
        <a:sx n="3" d="2"/>
        <a:sy n="3" d="2"/>
      </p:scale>
      <p:origin x="0" y="0"/>
    </p:cViewPr>
  </p:notesTextViewPr>
  <p:sorterViewPr>
    <p:cViewPr>
      <p:scale>
        <a:sx n="100" d="100"/>
        <a:sy n="100" d="100"/>
      </p:scale>
      <p:origin x="0" y="-613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AD4228-8BA0-4832-AB7F-7A414804926B}" type="doc">
      <dgm:prSet loTypeId="urn:microsoft.com/office/officeart/2005/8/layout/hierarchy6" loCatId="hierarchy" qsTypeId="urn:microsoft.com/office/officeart/2005/8/quickstyle/3d1" qsCatId="3D" csTypeId="urn:microsoft.com/office/officeart/2005/8/colors/accent1_2" csCatId="accent1" phldr="1"/>
      <dgm:spPr/>
      <dgm:t>
        <a:bodyPr/>
        <a:lstStyle/>
        <a:p>
          <a:endParaRPr lang="en-US"/>
        </a:p>
      </dgm:t>
    </dgm:pt>
    <dgm:pt modelId="{84BAC237-532F-40D7-9DBD-A5F3D90E3B85}">
      <dgm:prSet phldrT="[Text]"/>
      <dgm:spPr/>
      <dgm:t>
        <a:bodyPr/>
        <a:lstStyle/>
        <a:p>
          <a:r>
            <a:rPr lang="en-US" dirty="0">
              <a:latin typeface="Century Gothic" panose="020B0502020202020204" pitchFamily="34" charset="0"/>
            </a:rPr>
            <a:t>Root</a:t>
          </a:r>
        </a:p>
      </dgm:t>
    </dgm:pt>
    <dgm:pt modelId="{C8A58C58-DBCB-4193-AEA8-5F8EA50382F1}" type="parTrans" cxnId="{13F43E1B-19E5-424C-B119-EEE5C271C4FD}">
      <dgm:prSet/>
      <dgm:spPr/>
      <dgm:t>
        <a:bodyPr/>
        <a:lstStyle/>
        <a:p>
          <a:endParaRPr lang="en-US"/>
        </a:p>
      </dgm:t>
    </dgm:pt>
    <dgm:pt modelId="{1ACEA64A-C41C-4AFB-8F22-7CCF307ADB57}" type="sibTrans" cxnId="{13F43E1B-19E5-424C-B119-EEE5C271C4FD}">
      <dgm:prSet/>
      <dgm:spPr/>
      <dgm:t>
        <a:bodyPr/>
        <a:lstStyle/>
        <a:p>
          <a:endParaRPr lang="en-US"/>
        </a:p>
      </dgm:t>
    </dgm:pt>
    <dgm:pt modelId="{D61E2DB7-A79B-4884-9B46-F09023E99E21}">
      <dgm:prSet phldrT="[Text]"/>
      <dgm:spPr/>
      <dgm:t>
        <a:bodyPr/>
        <a:lstStyle/>
        <a:p>
          <a:r>
            <a:rPr lang="en-US" dirty="0">
              <a:latin typeface="Century Gothic" panose="020B0502020202020204" pitchFamily="34" charset="0"/>
            </a:rPr>
            <a:t>.</a:t>
          </a:r>
          <a:r>
            <a:rPr lang="en-US" dirty="0" err="1">
              <a:latin typeface="Century Gothic" panose="020B0502020202020204" pitchFamily="34" charset="0"/>
            </a:rPr>
            <a:t>edu</a:t>
          </a:r>
          <a:endParaRPr lang="en-US" dirty="0">
            <a:latin typeface="Century Gothic" panose="020B0502020202020204" pitchFamily="34" charset="0"/>
          </a:endParaRPr>
        </a:p>
      </dgm:t>
    </dgm:pt>
    <dgm:pt modelId="{A7620C89-BCD9-4A38-B9A9-CA6D962FDB5A}" type="parTrans" cxnId="{0853F0F1-CD42-407C-884F-3DBF361D5471}">
      <dgm:prSet/>
      <dgm:spPr/>
      <dgm:t>
        <a:bodyPr/>
        <a:lstStyle/>
        <a:p>
          <a:endParaRPr lang="en-US">
            <a:latin typeface="Century Gothic" panose="020B0502020202020204" pitchFamily="34" charset="0"/>
          </a:endParaRPr>
        </a:p>
      </dgm:t>
    </dgm:pt>
    <dgm:pt modelId="{D13F1C2C-6F3F-4EE3-858B-3A6E6AC55FED}" type="sibTrans" cxnId="{0853F0F1-CD42-407C-884F-3DBF361D5471}">
      <dgm:prSet/>
      <dgm:spPr/>
      <dgm:t>
        <a:bodyPr/>
        <a:lstStyle/>
        <a:p>
          <a:endParaRPr lang="en-US"/>
        </a:p>
      </dgm:t>
    </dgm:pt>
    <dgm:pt modelId="{0BD5ECA8-F16E-4E1A-B03C-D4301B839F0A}">
      <dgm:prSet phldrT="[Text]"/>
      <dgm:spPr/>
      <dgm:t>
        <a:bodyPr/>
        <a:lstStyle/>
        <a:p>
          <a:r>
            <a:rPr lang="en-US" dirty="0">
              <a:latin typeface="Century Gothic" panose="020B0502020202020204" pitchFamily="34" charset="0"/>
            </a:rPr>
            <a:t>.</a:t>
          </a:r>
          <a:r>
            <a:rPr lang="en-US" dirty="0" err="1">
              <a:latin typeface="Century Gothic" panose="020B0502020202020204" pitchFamily="34" charset="0"/>
            </a:rPr>
            <a:t>gov</a:t>
          </a:r>
          <a:endParaRPr lang="en-US" dirty="0">
            <a:latin typeface="Century Gothic" panose="020B0502020202020204" pitchFamily="34" charset="0"/>
          </a:endParaRPr>
        </a:p>
      </dgm:t>
    </dgm:pt>
    <dgm:pt modelId="{6C53A627-CBE7-4082-BBF4-634B71C9D9D6}" type="parTrans" cxnId="{A2039E60-F664-4BDF-B076-EB22BEE2C65D}">
      <dgm:prSet/>
      <dgm:spPr/>
      <dgm:t>
        <a:bodyPr/>
        <a:lstStyle/>
        <a:p>
          <a:endParaRPr lang="en-US">
            <a:latin typeface="Century Gothic" panose="020B0502020202020204" pitchFamily="34" charset="0"/>
          </a:endParaRPr>
        </a:p>
      </dgm:t>
    </dgm:pt>
    <dgm:pt modelId="{16AB0787-D0D4-452A-B24D-DAE62F393982}" type="sibTrans" cxnId="{A2039E60-F664-4BDF-B076-EB22BEE2C65D}">
      <dgm:prSet/>
      <dgm:spPr/>
      <dgm:t>
        <a:bodyPr/>
        <a:lstStyle/>
        <a:p>
          <a:endParaRPr lang="en-US"/>
        </a:p>
      </dgm:t>
    </dgm:pt>
    <dgm:pt modelId="{C51C9D8B-A02E-46A3-9BFF-0D77C49C5558}">
      <dgm:prSet phldrT="[Text]"/>
      <dgm:spPr/>
      <dgm:t>
        <a:bodyPr/>
        <a:lstStyle/>
        <a:p>
          <a:r>
            <a:rPr lang="en-US" dirty="0">
              <a:latin typeface="Century Gothic" panose="020B0502020202020204" pitchFamily="34" charset="0"/>
            </a:rPr>
            <a:t>.us</a:t>
          </a:r>
        </a:p>
      </dgm:t>
    </dgm:pt>
    <dgm:pt modelId="{27FF682B-065E-4C91-BB6C-6DD542962F86}" type="parTrans" cxnId="{DF109B6B-7263-4B93-A7C3-B2B951C98169}">
      <dgm:prSet/>
      <dgm:spPr/>
      <dgm:t>
        <a:bodyPr/>
        <a:lstStyle/>
        <a:p>
          <a:endParaRPr lang="en-US">
            <a:latin typeface="Century Gothic" panose="020B0502020202020204" pitchFamily="34" charset="0"/>
          </a:endParaRPr>
        </a:p>
      </dgm:t>
    </dgm:pt>
    <dgm:pt modelId="{1772EDD0-20B4-4BEC-BF49-A0376B75998F}" type="sibTrans" cxnId="{DF109B6B-7263-4B93-A7C3-B2B951C98169}">
      <dgm:prSet/>
      <dgm:spPr/>
      <dgm:t>
        <a:bodyPr/>
        <a:lstStyle/>
        <a:p>
          <a:endParaRPr lang="en-US"/>
        </a:p>
      </dgm:t>
    </dgm:pt>
    <dgm:pt modelId="{C2DF535A-B3D2-4D46-8E52-1814654CBF5A}">
      <dgm:prSet phldrT="[Text]"/>
      <dgm:spPr/>
      <dgm:t>
        <a:bodyPr/>
        <a:lstStyle/>
        <a:p>
          <a:r>
            <a:rPr lang="en-US" dirty="0">
              <a:latin typeface="Century Gothic" panose="020B0502020202020204" pitchFamily="34" charset="0"/>
            </a:rPr>
            <a:t>.com</a:t>
          </a:r>
        </a:p>
      </dgm:t>
    </dgm:pt>
    <dgm:pt modelId="{9FF1A55A-3F5B-4A9C-8B0A-DD9F67AFA87D}" type="parTrans" cxnId="{F085F3BA-D37B-4828-A151-CEDCECDE30DD}">
      <dgm:prSet/>
      <dgm:spPr/>
      <dgm:t>
        <a:bodyPr/>
        <a:lstStyle/>
        <a:p>
          <a:endParaRPr lang="en-US">
            <a:latin typeface="Century Gothic" panose="020B0502020202020204" pitchFamily="34" charset="0"/>
          </a:endParaRPr>
        </a:p>
      </dgm:t>
    </dgm:pt>
    <dgm:pt modelId="{1953A245-A117-4E9A-9C20-D1F2275FA6E1}" type="sibTrans" cxnId="{F085F3BA-D37B-4828-A151-CEDCECDE30DD}">
      <dgm:prSet/>
      <dgm:spPr/>
      <dgm:t>
        <a:bodyPr/>
        <a:lstStyle/>
        <a:p>
          <a:endParaRPr lang="en-US"/>
        </a:p>
      </dgm:t>
    </dgm:pt>
    <dgm:pt modelId="{51796859-DA81-4067-969D-C648BAAAAFE9}">
      <dgm:prSet phldrT="[Text]"/>
      <dgm:spPr/>
      <dgm:t>
        <a:bodyPr/>
        <a:lstStyle/>
        <a:p>
          <a:r>
            <a:rPr lang="en-US" dirty="0">
              <a:latin typeface="Century Gothic" panose="020B0502020202020204" pitchFamily="34" charset="0"/>
            </a:rPr>
            <a:t>.</a:t>
          </a:r>
          <a:r>
            <a:rPr lang="en-US" dirty="0" err="1">
              <a:latin typeface="Century Gothic" panose="020B0502020202020204" pitchFamily="34" charset="0"/>
            </a:rPr>
            <a:t>etsu</a:t>
          </a:r>
          <a:endParaRPr lang="en-US" dirty="0">
            <a:latin typeface="Century Gothic" panose="020B0502020202020204" pitchFamily="34" charset="0"/>
          </a:endParaRPr>
        </a:p>
      </dgm:t>
    </dgm:pt>
    <dgm:pt modelId="{7C512878-17B9-4B0D-8ACB-516DCE72F486}" type="parTrans" cxnId="{A6CE417E-4764-4961-BA92-4E296BC5AF96}">
      <dgm:prSet/>
      <dgm:spPr/>
      <dgm:t>
        <a:bodyPr/>
        <a:lstStyle/>
        <a:p>
          <a:endParaRPr lang="en-US">
            <a:latin typeface="Century Gothic" panose="020B0502020202020204" pitchFamily="34" charset="0"/>
          </a:endParaRPr>
        </a:p>
      </dgm:t>
    </dgm:pt>
    <dgm:pt modelId="{A0FA6051-940E-4D15-A045-809CA93825B1}" type="sibTrans" cxnId="{A6CE417E-4764-4961-BA92-4E296BC5AF96}">
      <dgm:prSet/>
      <dgm:spPr/>
      <dgm:t>
        <a:bodyPr/>
        <a:lstStyle/>
        <a:p>
          <a:endParaRPr lang="en-US"/>
        </a:p>
      </dgm:t>
    </dgm:pt>
    <dgm:pt modelId="{ED48FBCF-AACF-40AB-8E28-CB0DF9686CAD}">
      <dgm:prSet phldrT="[Text]"/>
      <dgm:spPr/>
      <dgm:t>
        <a:bodyPr/>
        <a:lstStyle/>
        <a:p>
          <a:r>
            <a:rPr lang="en-US" dirty="0">
              <a:latin typeface="Century Gothic" panose="020B0502020202020204" pitchFamily="34" charset="0"/>
            </a:rPr>
            <a:t>.</a:t>
          </a:r>
          <a:r>
            <a:rPr lang="en-US" dirty="0" err="1">
              <a:latin typeface="Century Gothic" panose="020B0502020202020204" pitchFamily="34" charset="0"/>
            </a:rPr>
            <a:t>utk</a:t>
          </a:r>
          <a:endParaRPr lang="en-US" dirty="0">
            <a:latin typeface="Century Gothic" panose="020B0502020202020204" pitchFamily="34" charset="0"/>
          </a:endParaRPr>
        </a:p>
      </dgm:t>
    </dgm:pt>
    <dgm:pt modelId="{5715BD5B-2A29-483B-9753-62C9C6B394F7}" type="parTrans" cxnId="{C77BD90C-3124-48D1-BA14-A38BE0FF8734}">
      <dgm:prSet/>
      <dgm:spPr/>
      <dgm:t>
        <a:bodyPr/>
        <a:lstStyle/>
        <a:p>
          <a:endParaRPr lang="en-US">
            <a:latin typeface="Century Gothic" panose="020B0502020202020204" pitchFamily="34" charset="0"/>
          </a:endParaRPr>
        </a:p>
      </dgm:t>
    </dgm:pt>
    <dgm:pt modelId="{24749634-8A29-457F-94D5-C07E24FCC4F8}" type="sibTrans" cxnId="{C77BD90C-3124-48D1-BA14-A38BE0FF8734}">
      <dgm:prSet/>
      <dgm:spPr/>
      <dgm:t>
        <a:bodyPr/>
        <a:lstStyle/>
        <a:p>
          <a:endParaRPr lang="en-US"/>
        </a:p>
      </dgm:t>
    </dgm:pt>
    <dgm:pt modelId="{E70FA748-B0B3-49D9-A204-BA28EF61E8DB}">
      <dgm:prSet phldrT="[Text]"/>
      <dgm:spPr/>
      <dgm:t>
        <a:bodyPr/>
        <a:lstStyle/>
        <a:p>
          <a:r>
            <a:rPr lang="en-US" dirty="0">
              <a:latin typeface="Century Gothic" panose="020B0502020202020204" pitchFamily="34" charset="0"/>
            </a:rPr>
            <a:t>.</a:t>
          </a:r>
          <a:r>
            <a:rPr lang="en-US" dirty="0" err="1">
              <a:latin typeface="Century Gothic" panose="020B0502020202020204" pitchFamily="34" charset="0"/>
            </a:rPr>
            <a:t>clemson</a:t>
          </a:r>
          <a:endParaRPr lang="en-US" dirty="0">
            <a:latin typeface="Century Gothic" panose="020B0502020202020204" pitchFamily="34" charset="0"/>
          </a:endParaRPr>
        </a:p>
      </dgm:t>
    </dgm:pt>
    <dgm:pt modelId="{C1B4A1DC-DCB0-4B47-B87A-3F8F57799473}" type="parTrans" cxnId="{FA7AFE72-7933-470B-B2A0-C8AA2447D108}">
      <dgm:prSet/>
      <dgm:spPr/>
      <dgm:t>
        <a:bodyPr/>
        <a:lstStyle/>
        <a:p>
          <a:endParaRPr lang="en-US">
            <a:latin typeface="Century Gothic" panose="020B0502020202020204" pitchFamily="34" charset="0"/>
          </a:endParaRPr>
        </a:p>
      </dgm:t>
    </dgm:pt>
    <dgm:pt modelId="{22CFB69B-0541-4959-AA51-0F5041AC251D}" type="sibTrans" cxnId="{FA7AFE72-7933-470B-B2A0-C8AA2447D108}">
      <dgm:prSet/>
      <dgm:spPr/>
      <dgm:t>
        <a:bodyPr/>
        <a:lstStyle/>
        <a:p>
          <a:endParaRPr lang="en-US"/>
        </a:p>
      </dgm:t>
    </dgm:pt>
    <dgm:pt modelId="{34AD3C9A-D85D-4300-8E5F-E3C07649E3FC}">
      <dgm:prSet phldrT="[Text]"/>
      <dgm:spPr/>
      <dgm:t>
        <a:bodyPr/>
        <a:lstStyle/>
        <a:p>
          <a:r>
            <a:rPr lang="en-US" dirty="0">
              <a:latin typeface="Century Gothic" panose="020B0502020202020204" pitchFamily="34" charset="0"/>
            </a:rPr>
            <a:t>www</a:t>
          </a:r>
        </a:p>
      </dgm:t>
    </dgm:pt>
    <dgm:pt modelId="{497FD35F-87E6-48FB-BCF7-ADFEE349CB93}" type="parTrans" cxnId="{24D2149E-097A-41DD-B27D-825344F10D48}">
      <dgm:prSet/>
      <dgm:spPr/>
      <dgm:t>
        <a:bodyPr/>
        <a:lstStyle/>
        <a:p>
          <a:endParaRPr lang="en-US">
            <a:latin typeface="Century Gothic" panose="020B0502020202020204" pitchFamily="34" charset="0"/>
          </a:endParaRPr>
        </a:p>
      </dgm:t>
    </dgm:pt>
    <dgm:pt modelId="{33283CBA-D76A-4B27-9B91-9446CA972B9B}" type="sibTrans" cxnId="{24D2149E-097A-41DD-B27D-825344F10D48}">
      <dgm:prSet/>
      <dgm:spPr/>
      <dgm:t>
        <a:bodyPr/>
        <a:lstStyle/>
        <a:p>
          <a:endParaRPr lang="en-US"/>
        </a:p>
      </dgm:t>
    </dgm:pt>
    <dgm:pt modelId="{F527062A-97D0-4CF1-B701-97AFB6002843}">
      <dgm:prSet phldrT="[Text]"/>
      <dgm:spPr/>
      <dgm:t>
        <a:bodyPr/>
        <a:lstStyle/>
        <a:p>
          <a:r>
            <a:rPr lang="en-US" dirty="0">
              <a:latin typeface="Century Gothic" panose="020B0502020202020204" pitchFamily="34" charset="0"/>
            </a:rPr>
            <a:t>ftp</a:t>
          </a:r>
        </a:p>
      </dgm:t>
    </dgm:pt>
    <dgm:pt modelId="{305A340C-8972-4AE0-8C3F-D41FED9E6944}" type="parTrans" cxnId="{11A170F8-CBDB-4C37-B2A0-C6D59BD8BA49}">
      <dgm:prSet/>
      <dgm:spPr/>
      <dgm:t>
        <a:bodyPr/>
        <a:lstStyle/>
        <a:p>
          <a:endParaRPr lang="en-US">
            <a:latin typeface="Century Gothic" panose="020B0502020202020204" pitchFamily="34" charset="0"/>
          </a:endParaRPr>
        </a:p>
      </dgm:t>
    </dgm:pt>
    <dgm:pt modelId="{74F6A441-CF76-460B-A88D-744CFFEDB7BB}" type="sibTrans" cxnId="{11A170F8-CBDB-4C37-B2A0-C6D59BD8BA49}">
      <dgm:prSet/>
      <dgm:spPr/>
      <dgm:t>
        <a:bodyPr/>
        <a:lstStyle/>
        <a:p>
          <a:endParaRPr lang="en-US"/>
        </a:p>
      </dgm:t>
    </dgm:pt>
    <dgm:pt modelId="{58A525EC-AA3A-46BF-AFA0-047AE1A4C6AB}">
      <dgm:prSet/>
      <dgm:spPr/>
      <dgm:t>
        <a:bodyPr/>
        <a:lstStyle/>
        <a:p>
          <a:r>
            <a:rPr lang="en-US" dirty="0">
              <a:latin typeface="Century Gothic" panose="020B0502020202020204" pitchFamily="34" charset="0"/>
            </a:rPr>
            <a:t>mail</a:t>
          </a:r>
        </a:p>
      </dgm:t>
    </dgm:pt>
    <dgm:pt modelId="{4554DB96-EC8B-45DD-B8F7-4181EB5254F1}" type="parTrans" cxnId="{B58458CD-35B4-47FC-993A-29E47BE68EC5}">
      <dgm:prSet/>
      <dgm:spPr/>
      <dgm:t>
        <a:bodyPr/>
        <a:lstStyle/>
        <a:p>
          <a:endParaRPr lang="en-US">
            <a:latin typeface="Century Gothic" panose="020B0502020202020204" pitchFamily="34" charset="0"/>
          </a:endParaRPr>
        </a:p>
      </dgm:t>
    </dgm:pt>
    <dgm:pt modelId="{668F1EA4-15B6-48D3-9E26-5748EBF340B1}" type="sibTrans" cxnId="{B58458CD-35B4-47FC-993A-29E47BE68EC5}">
      <dgm:prSet/>
      <dgm:spPr/>
      <dgm:t>
        <a:bodyPr/>
        <a:lstStyle/>
        <a:p>
          <a:endParaRPr lang="en-US"/>
        </a:p>
      </dgm:t>
    </dgm:pt>
    <dgm:pt modelId="{B3EC6666-A321-40B4-AB51-755FA330B136}">
      <dgm:prSet/>
      <dgm:spPr/>
      <dgm:t>
        <a:bodyPr/>
        <a:lstStyle/>
        <a:p>
          <a:r>
            <a:rPr lang="en-US" dirty="0">
              <a:latin typeface="Century Gothic" panose="020B0502020202020204" pitchFamily="34" charset="0"/>
            </a:rPr>
            <a:t>…</a:t>
          </a:r>
        </a:p>
      </dgm:t>
    </dgm:pt>
    <dgm:pt modelId="{F2CFA489-C493-4697-AB80-1FC71BE68F51}" type="parTrans" cxnId="{C11E407F-931E-4367-8459-40FA37847D66}">
      <dgm:prSet/>
      <dgm:spPr/>
      <dgm:t>
        <a:bodyPr/>
        <a:lstStyle/>
        <a:p>
          <a:endParaRPr lang="en-US">
            <a:latin typeface="Century Gothic" panose="020B0502020202020204" pitchFamily="34" charset="0"/>
          </a:endParaRPr>
        </a:p>
      </dgm:t>
    </dgm:pt>
    <dgm:pt modelId="{F4D952BF-0922-4683-A4B3-8D967CEA5998}" type="sibTrans" cxnId="{C11E407F-931E-4367-8459-40FA37847D66}">
      <dgm:prSet/>
      <dgm:spPr/>
      <dgm:t>
        <a:bodyPr/>
        <a:lstStyle/>
        <a:p>
          <a:endParaRPr lang="en-US"/>
        </a:p>
      </dgm:t>
    </dgm:pt>
    <dgm:pt modelId="{C1F4AE3F-23DC-4A5F-AD6C-CC9C84086E0A}" type="pres">
      <dgm:prSet presAssocID="{24AD4228-8BA0-4832-AB7F-7A414804926B}" presName="mainComposite" presStyleCnt="0">
        <dgm:presLayoutVars>
          <dgm:chPref val="1"/>
          <dgm:dir/>
          <dgm:animOne val="branch"/>
          <dgm:animLvl val="lvl"/>
          <dgm:resizeHandles val="exact"/>
        </dgm:presLayoutVars>
      </dgm:prSet>
      <dgm:spPr/>
    </dgm:pt>
    <dgm:pt modelId="{E3C5EB40-39B0-4737-8154-59B456ECE467}" type="pres">
      <dgm:prSet presAssocID="{24AD4228-8BA0-4832-AB7F-7A414804926B}" presName="hierFlow" presStyleCnt="0"/>
      <dgm:spPr/>
    </dgm:pt>
    <dgm:pt modelId="{36E95A91-3A60-4E56-97C0-AE18430493B4}" type="pres">
      <dgm:prSet presAssocID="{24AD4228-8BA0-4832-AB7F-7A414804926B}" presName="hierChild1" presStyleCnt="0">
        <dgm:presLayoutVars>
          <dgm:chPref val="1"/>
          <dgm:animOne val="branch"/>
          <dgm:animLvl val="lvl"/>
        </dgm:presLayoutVars>
      </dgm:prSet>
      <dgm:spPr/>
    </dgm:pt>
    <dgm:pt modelId="{8A9A2943-00CD-4180-A714-DCD02C80C885}" type="pres">
      <dgm:prSet presAssocID="{84BAC237-532F-40D7-9DBD-A5F3D90E3B85}" presName="Name14" presStyleCnt="0"/>
      <dgm:spPr/>
    </dgm:pt>
    <dgm:pt modelId="{5DDD0EAF-F996-4817-BF01-4FB2B7C96868}" type="pres">
      <dgm:prSet presAssocID="{84BAC237-532F-40D7-9DBD-A5F3D90E3B85}" presName="level1Shape" presStyleLbl="node0" presStyleIdx="0" presStyleCnt="1" custScaleX="49968" custScaleY="34682" custLinFactNeighborX="7386" custLinFactNeighborY="-82496">
        <dgm:presLayoutVars>
          <dgm:chPref val="3"/>
        </dgm:presLayoutVars>
      </dgm:prSet>
      <dgm:spPr/>
    </dgm:pt>
    <dgm:pt modelId="{534E907A-D884-4001-94DE-9AC349375497}" type="pres">
      <dgm:prSet presAssocID="{84BAC237-532F-40D7-9DBD-A5F3D90E3B85}" presName="hierChild2" presStyleCnt="0"/>
      <dgm:spPr/>
    </dgm:pt>
    <dgm:pt modelId="{AC8126D2-F339-47DF-9038-B04AF5ACF97E}" type="pres">
      <dgm:prSet presAssocID="{A7620C89-BCD9-4A38-B9A9-CA6D962FDB5A}" presName="Name19" presStyleLbl="parChTrans1D2" presStyleIdx="0" presStyleCnt="5" custScaleX="2000000" custScaleY="2000000"/>
      <dgm:spPr/>
    </dgm:pt>
    <dgm:pt modelId="{609E55A7-D92E-4BF0-8C4E-1B785AB81F58}" type="pres">
      <dgm:prSet presAssocID="{D61E2DB7-A79B-4884-9B46-F09023E99E21}" presName="Name21" presStyleCnt="0"/>
      <dgm:spPr/>
    </dgm:pt>
    <dgm:pt modelId="{CC4F2F00-18DD-48AF-B8F9-707BC98A07EA}" type="pres">
      <dgm:prSet presAssocID="{D61E2DB7-A79B-4884-9B46-F09023E99E21}" presName="level2Shape" presStyleLbl="node2" presStyleIdx="0" presStyleCnt="5" custScaleX="44618" custScaleY="36231" custLinFactNeighborX="41846" custLinFactNeighborY="-48177"/>
      <dgm:spPr/>
    </dgm:pt>
    <dgm:pt modelId="{32D6AF40-F9FD-4C70-9490-531F0BE4AE76}" type="pres">
      <dgm:prSet presAssocID="{D61E2DB7-A79B-4884-9B46-F09023E99E21}" presName="hierChild3" presStyleCnt="0"/>
      <dgm:spPr/>
    </dgm:pt>
    <dgm:pt modelId="{BBEAD66F-BA41-4306-8118-E1F58E721321}" type="pres">
      <dgm:prSet presAssocID="{7C512878-17B9-4B0D-8ACB-516DCE72F486}" presName="Name19" presStyleLbl="parChTrans1D3" presStyleIdx="0" presStyleCnt="3" custScaleX="2000000" custScaleY="2000000"/>
      <dgm:spPr/>
    </dgm:pt>
    <dgm:pt modelId="{9E131F86-97B0-4D6D-80D6-48B26F4F61E7}" type="pres">
      <dgm:prSet presAssocID="{51796859-DA81-4067-969D-C648BAAAAFE9}" presName="Name21" presStyleCnt="0"/>
      <dgm:spPr/>
    </dgm:pt>
    <dgm:pt modelId="{2222FE02-ABC6-45E2-8E4B-3D73A31358E5}" type="pres">
      <dgm:prSet presAssocID="{51796859-DA81-4067-969D-C648BAAAAFE9}" presName="level2Shape" presStyleLbl="node3" presStyleIdx="0" presStyleCnt="3" custScaleX="43768" custScaleY="36231" custLinFactX="81158" custLinFactNeighborX="100000" custLinFactNeighborY="-15039"/>
      <dgm:spPr/>
    </dgm:pt>
    <dgm:pt modelId="{45AA1F87-5AC1-404D-AA1E-032E955C94B1}" type="pres">
      <dgm:prSet presAssocID="{51796859-DA81-4067-969D-C648BAAAAFE9}" presName="hierChild3" presStyleCnt="0"/>
      <dgm:spPr/>
    </dgm:pt>
    <dgm:pt modelId="{F20F1B72-7746-4977-AF08-CD111D9A98A9}" type="pres">
      <dgm:prSet presAssocID="{497FD35F-87E6-48FB-BCF7-ADFEE349CB93}" presName="Name19" presStyleLbl="parChTrans1D4" presStyleIdx="0" presStyleCnt="3" custScaleY="2000000"/>
      <dgm:spPr/>
    </dgm:pt>
    <dgm:pt modelId="{0A556C9F-96E9-4112-ABB0-8474B0722A2C}" type="pres">
      <dgm:prSet presAssocID="{34AD3C9A-D85D-4300-8E5F-E3C07649E3FC}" presName="Name21" presStyleCnt="0"/>
      <dgm:spPr/>
    </dgm:pt>
    <dgm:pt modelId="{58708ED1-25F0-404C-BE19-ED7473877A32}" type="pres">
      <dgm:prSet presAssocID="{34AD3C9A-D85D-4300-8E5F-E3C07649E3FC}" presName="level2Shape" presStyleLbl="node4" presStyleIdx="0" presStyleCnt="3" custScaleX="53146" custScaleY="36231" custLinFactX="91273" custLinFactNeighborX="100000" custLinFactNeighborY="384"/>
      <dgm:spPr/>
    </dgm:pt>
    <dgm:pt modelId="{AA2B05F8-D0B0-4AA2-980F-48BFEB38A845}" type="pres">
      <dgm:prSet presAssocID="{34AD3C9A-D85D-4300-8E5F-E3C07649E3FC}" presName="hierChild3" presStyleCnt="0"/>
      <dgm:spPr/>
    </dgm:pt>
    <dgm:pt modelId="{CD633692-0AFA-409A-837A-EA6B9E674244}" type="pres">
      <dgm:prSet presAssocID="{305A340C-8972-4AE0-8C3F-D41FED9E6944}" presName="Name19" presStyleLbl="parChTrans1D4" presStyleIdx="1" presStyleCnt="3" custScaleY="2000000"/>
      <dgm:spPr/>
    </dgm:pt>
    <dgm:pt modelId="{6B603BC9-5D38-43B9-A381-C3610C5A39A9}" type="pres">
      <dgm:prSet presAssocID="{F527062A-97D0-4CF1-B701-97AFB6002843}" presName="Name21" presStyleCnt="0"/>
      <dgm:spPr/>
    </dgm:pt>
    <dgm:pt modelId="{6B890D36-913D-47D5-AE77-67300F19F120}" type="pres">
      <dgm:prSet presAssocID="{F527062A-97D0-4CF1-B701-97AFB6002843}" presName="level2Shape" presStyleLbl="node4" presStyleIdx="1" presStyleCnt="3" custScaleX="40191" custScaleY="36231" custLinFactX="73997" custLinFactNeighborX="100000" custLinFactNeighborY="13"/>
      <dgm:spPr/>
    </dgm:pt>
    <dgm:pt modelId="{BCD1F89B-F870-4EDF-B02E-76943581F232}" type="pres">
      <dgm:prSet presAssocID="{F527062A-97D0-4CF1-B701-97AFB6002843}" presName="hierChild3" presStyleCnt="0"/>
      <dgm:spPr/>
    </dgm:pt>
    <dgm:pt modelId="{DCA7A409-67DC-4FEB-B0A5-F99F5F2523E5}" type="pres">
      <dgm:prSet presAssocID="{4554DB96-EC8B-45DD-B8F7-4181EB5254F1}" presName="Name19" presStyleLbl="parChTrans1D4" presStyleIdx="2" presStyleCnt="3"/>
      <dgm:spPr/>
    </dgm:pt>
    <dgm:pt modelId="{AEBE32C7-C913-4936-9CBC-851D006BBF56}" type="pres">
      <dgm:prSet presAssocID="{58A525EC-AA3A-46BF-AFA0-047AE1A4C6AB}" presName="Name21" presStyleCnt="0"/>
      <dgm:spPr/>
    </dgm:pt>
    <dgm:pt modelId="{D93C3143-ADAE-479F-99A3-922005CB3EB9}" type="pres">
      <dgm:prSet presAssocID="{58A525EC-AA3A-46BF-AFA0-047AE1A4C6AB}" presName="level2Shape" presStyleLbl="node4" presStyleIdx="2" presStyleCnt="3" custScaleX="38550" custScaleY="36231" custLinFactX="54653" custLinFactNeighborX="100000" custLinFactNeighborY="47"/>
      <dgm:spPr/>
    </dgm:pt>
    <dgm:pt modelId="{5058D4E1-33D6-42E9-9332-14485EFFC127}" type="pres">
      <dgm:prSet presAssocID="{58A525EC-AA3A-46BF-AFA0-047AE1A4C6AB}" presName="hierChild3" presStyleCnt="0"/>
      <dgm:spPr/>
    </dgm:pt>
    <dgm:pt modelId="{546BFADC-CAA1-4A27-B73A-5AF0AC0F1D8C}" type="pres">
      <dgm:prSet presAssocID="{5715BD5B-2A29-483B-9753-62C9C6B394F7}" presName="Name19" presStyleLbl="parChTrans1D3" presStyleIdx="1" presStyleCnt="3" custScaleX="1338406" custScaleY="2000000"/>
      <dgm:spPr/>
    </dgm:pt>
    <dgm:pt modelId="{3D02131A-C44D-4C3D-9D36-6FA7E33535F6}" type="pres">
      <dgm:prSet presAssocID="{ED48FBCF-AACF-40AB-8E28-CB0DF9686CAD}" presName="Name21" presStyleCnt="0"/>
      <dgm:spPr/>
    </dgm:pt>
    <dgm:pt modelId="{BD42DDBA-4D1E-448C-A91A-ED76208D3749}" type="pres">
      <dgm:prSet presAssocID="{ED48FBCF-AACF-40AB-8E28-CB0DF9686CAD}" presName="level2Shape" presStyleLbl="node3" presStyleIdx="1" presStyleCnt="3" custScaleX="42088" custScaleY="36231" custLinFactNeighborX="52954" custLinFactNeighborY="-14301"/>
      <dgm:spPr/>
    </dgm:pt>
    <dgm:pt modelId="{34B271F5-D658-4943-BA8B-6747FC5C6861}" type="pres">
      <dgm:prSet presAssocID="{ED48FBCF-AACF-40AB-8E28-CB0DF9686CAD}" presName="hierChild3" presStyleCnt="0"/>
      <dgm:spPr/>
    </dgm:pt>
    <dgm:pt modelId="{5930152F-A011-42FF-947E-C6931E510B83}" type="pres">
      <dgm:prSet presAssocID="{C1B4A1DC-DCB0-4B47-B87A-3F8F57799473}" presName="Name19" presStyleLbl="parChTrans1D3" presStyleIdx="2" presStyleCnt="3" custScaleX="2000000" custScaleY="2000000"/>
      <dgm:spPr/>
    </dgm:pt>
    <dgm:pt modelId="{CD9F86B0-6522-4848-9042-A5E586DF09DF}" type="pres">
      <dgm:prSet presAssocID="{E70FA748-B0B3-49D9-A204-BA28EF61E8DB}" presName="Name21" presStyleCnt="0"/>
      <dgm:spPr/>
    </dgm:pt>
    <dgm:pt modelId="{CF42520F-1647-44FB-A53E-0EAC47B99ECD}" type="pres">
      <dgm:prSet presAssocID="{E70FA748-B0B3-49D9-A204-BA28EF61E8DB}" presName="level2Shape" presStyleLbl="node3" presStyleIdx="2" presStyleCnt="3" custScaleX="66277" custScaleY="36231" custLinFactNeighborX="-93151" custLinFactNeighborY="-15039"/>
      <dgm:spPr/>
    </dgm:pt>
    <dgm:pt modelId="{7D717C3B-B10F-4671-928E-E866AF12D73F}" type="pres">
      <dgm:prSet presAssocID="{E70FA748-B0B3-49D9-A204-BA28EF61E8DB}" presName="hierChild3" presStyleCnt="0"/>
      <dgm:spPr/>
    </dgm:pt>
    <dgm:pt modelId="{B008A543-FDDE-48AE-8310-2FBD0450ABA4}" type="pres">
      <dgm:prSet presAssocID="{9FF1A55A-3F5B-4A9C-8B0A-DD9F67AFA87D}" presName="Name19" presStyleLbl="parChTrans1D2" presStyleIdx="1" presStyleCnt="5" custScaleX="2000000" custScaleY="2000000"/>
      <dgm:spPr/>
    </dgm:pt>
    <dgm:pt modelId="{338A0AAD-86F8-4CF1-95A1-7EDC39975BB1}" type="pres">
      <dgm:prSet presAssocID="{C2DF535A-B3D2-4D46-8E52-1814654CBF5A}" presName="Name21" presStyleCnt="0"/>
      <dgm:spPr/>
    </dgm:pt>
    <dgm:pt modelId="{B9C06F2E-33F0-4F8F-8202-554C4977572C}" type="pres">
      <dgm:prSet presAssocID="{C2DF535A-B3D2-4D46-8E52-1814654CBF5A}" presName="level2Shape" presStyleLbl="node2" presStyleIdx="1" presStyleCnt="5" custScaleX="46378" custScaleY="36231" custLinFactNeighborX="20354" custLinFactNeighborY="-48177"/>
      <dgm:spPr/>
    </dgm:pt>
    <dgm:pt modelId="{99A13905-3D9D-4330-9428-B2F25190E90E}" type="pres">
      <dgm:prSet presAssocID="{C2DF535A-B3D2-4D46-8E52-1814654CBF5A}" presName="hierChild3" presStyleCnt="0"/>
      <dgm:spPr/>
    </dgm:pt>
    <dgm:pt modelId="{CCEFB9A5-DB91-452A-8342-22B79D8FF483}" type="pres">
      <dgm:prSet presAssocID="{6C53A627-CBE7-4082-BBF4-634B71C9D9D6}" presName="Name19" presStyleLbl="parChTrans1D2" presStyleIdx="2" presStyleCnt="5" custScaleX="2000000" custScaleY="2000000"/>
      <dgm:spPr/>
    </dgm:pt>
    <dgm:pt modelId="{B6E2A804-FDA3-468C-A882-D81A8F617344}" type="pres">
      <dgm:prSet presAssocID="{0BD5ECA8-F16E-4E1A-B03C-D4301B839F0A}" presName="Name21" presStyleCnt="0"/>
      <dgm:spPr/>
    </dgm:pt>
    <dgm:pt modelId="{94015BD8-4C96-4464-A07E-8B81C2AD0729}" type="pres">
      <dgm:prSet presAssocID="{0BD5ECA8-F16E-4E1A-B03C-D4301B839F0A}" presName="level2Shape" presStyleLbl="node2" presStyleIdx="2" presStyleCnt="5" custScaleX="45449" custScaleY="36231" custLinFactNeighborX="-557" custLinFactNeighborY="-48177"/>
      <dgm:spPr/>
    </dgm:pt>
    <dgm:pt modelId="{5DD5FA1D-9207-497A-810A-665B17A79466}" type="pres">
      <dgm:prSet presAssocID="{0BD5ECA8-F16E-4E1A-B03C-D4301B839F0A}" presName="hierChild3" presStyleCnt="0"/>
      <dgm:spPr/>
    </dgm:pt>
    <dgm:pt modelId="{9F2B66C7-1CB4-4551-BA37-0BBD90E6ABAF}" type="pres">
      <dgm:prSet presAssocID="{27FF682B-065E-4C91-BB6C-6DD542962F86}" presName="Name19" presStyleLbl="parChTrans1D2" presStyleIdx="3" presStyleCnt="5" custScaleX="2000000" custScaleY="2000000"/>
      <dgm:spPr/>
    </dgm:pt>
    <dgm:pt modelId="{94109133-3A41-4D98-AA42-293FE8BF8E35}" type="pres">
      <dgm:prSet presAssocID="{C51C9D8B-A02E-46A3-9BFF-0D77C49C5558}" presName="Name21" presStyleCnt="0"/>
      <dgm:spPr/>
    </dgm:pt>
    <dgm:pt modelId="{3F683B9A-A955-49DF-9EAF-30D26493FFB9}" type="pres">
      <dgm:prSet presAssocID="{C51C9D8B-A02E-46A3-9BFF-0D77C49C5558}" presName="level2Shape" presStyleLbl="node2" presStyleIdx="3" presStyleCnt="5" custScaleX="35097" custScaleY="36231" custLinFactNeighborX="-23326" custLinFactNeighborY="-48177"/>
      <dgm:spPr/>
    </dgm:pt>
    <dgm:pt modelId="{43D8ECB6-2D7B-4A5B-A4B0-E49F2F149133}" type="pres">
      <dgm:prSet presAssocID="{C51C9D8B-A02E-46A3-9BFF-0D77C49C5558}" presName="hierChild3" presStyleCnt="0"/>
      <dgm:spPr/>
    </dgm:pt>
    <dgm:pt modelId="{96A56938-BF39-4EA6-AC4C-4D721692D923}" type="pres">
      <dgm:prSet presAssocID="{F2CFA489-C493-4697-AB80-1FC71BE68F51}" presName="Name19" presStyleLbl="parChTrans1D2" presStyleIdx="4" presStyleCnt="5"/>
      <dgm:spPr/>
    </dgm:pt>
    <dgm:pt modelId="{39693502-5BBA-4DA9-A968-D3A6D4838913}" type="pres">
      <dgm:prSet presAssocID="{B3EC6666-A321-40B4-AB51-755FA330B136}" presName="Name21" presStyleCnt="0"/>
      <dgm:spPr/>
    </dgm:pt>
    <dgm:pt modelId="{270154A2-7510-47C4-99A7-4B0A48BEE149}" type="pres">
      <dgm:prSet presAssocID="{B3EC6666-A321-40B4-AB51-755FA330B136}" presName="level2Shape" presStyleLbl="node2" presStyleIdx="4" presStyleCnt="5" custScaleX="40616" custScaleY="36231" custLinFactNeighborX="-46786" custLinFactNeighborY="-48822"/>
      <dgm:spPr/>
    </dgm:pt>
    <dgm:pt modelId="{BF847D5F-C451-4675-91AF-BB238AA92813}" type="pres">
      <dgm:prSet presAssocID="{B3EC6666-A321-40B4-AB51-755FA330B136}" presName="hierChild3" presStyleCnt="0"/>
      <dgm:spPr/>
    </dgm:pt>
    <dgm:pt modelId="{AEB5DC6D-8D2F-4347-9B88-5A5844195B03}" type="pres">
      <dgm:prSet presAssocID="{24AD4228-8BA0-4832-AB7F-7A414804926B}" presName="bgShapesFlow" presStyleCnt="0"/>
      <dgm:spPr/>
    </dgm:pt>
  </dgm:ptLst>
  <dgm:cxnLst>
    <dgm:cxn modelId="{A1128101-8EA0-4820-B977-B2D30C06E1C2}" type="presOf" srcId="{C1B4A1DC-DCB0-4B47-B87A-3F8F57799473}" destId="{5930152F-A011-42FF-947E-C6931E510B83}" srcOrd="0" destOrd="0" presId="urn:microsoft.com/office/officeart/2005/8/layout/hierarchy6"/>
    <dgm:cxn modelId="{29E94208-6330-458E-91BF-31FA3F904507}" type="presOf" srcId="{497FD35F-87E6-48FB-BCF7-ADFEE349CB93}" destId="{F20F1B72-7746-4977-AF08-CD111D9A98A9}" srcOrd="0" destOrd="0" presId="urn:microsoft.com/office/officeart/2005/8/layout/hierarchy6"/>
    <dgm:cxn modelId="{C77BD90C-3124-48D1-BA14-A38BE0FF8734}" srcId="{D61E2DB7-A79B-4884-9B46-F09023E99E21}" destId="{ED48FBCF-AACF-40AB-8E28-CB0DF9686CAD}" srcOrd="1" destOrd="0" parTransId="{5715BD5B-2A29-483B-9753-62C9C6B394F7}" sibTransId="{24749634-8A29-457F-94D5-C07E24FCC4F8}"/>
    <dgm:cxn modelId="{13F43E1B-19E5-424C-B119-EEE5C271C4FD}" srcId="{24AD4228-8BA0-4832-AB7F-7A414804926B}" destId="{84BAC237-532F-40D7-9DBD-A5F3D90E3B85}" srcOrd="0" destOrd="0" parTransId="{C8A58C58-DBCB-4193-AEA8-5F8EA50382F1}" sibTransId="{1ACEA64A-C41C-4AFB-8F22-7CCF307ADB57}"/>
    <dgm:cxn modelId="{F71C961C-6E73-4325-88F0-C0F7BDC678D7}" type="presOf" srcId="{7C512878-17B9-4B0D-8ACB-516DCE72F486}" destId="{BBEAD66F-BA41-4306-8118-E1F58E721321}" srcOrd="0" destOrd="0" presId="urn:microsoft.com/office/officeart/2005/8/layout/hierarchy6"/>
    <dgm:cxn modelId="{0B35CC1C-E31E-4514-8F49-93EC87122C72}" type="presOf" srcId="{5715BD5B-2A29-483B-9753-62C9C6B394F7}" destId="{546BFADC-CAA1-4A27-B73A-5AF0AC0F1D8C}" srcOrd="0" destOrd="0" presId="urn:microsoft.com/office/officeart/2005/8/layout/hierarchy6"/>
    <dgm:cxn modelId="{37B99A30-E9CB-483B-8635-B4FBBB4A8B1D}" type="presOf" srcId="{6C53A627-CBE7-4082-BBF4-634B71C9D9D6}" destId="{CCEFB9A5-DB91-452A-8342-22B79D8FF483}" srcOrd="0" destOrd="0" presId="urn:microsoft.com/office/officeart/2005/8/layout/hierarchy6"/>
    <dgm:cxn modelId="{A2039E60-F664-4BDF-B076-EB22BEE2C65D}" srcId="{84BAC237-532F-40D7-9DBD-A5F3D90E3B85}" destId="{0BD5ECA8-F16E-4E1A-B03C-D4301B839F0A}" srcOrd="2" destOrd="0" parTransId="{6C53A627-CBE7-4082-BBF4-634B71C9D9D6}" sibTransId="{16AB0787-D0D4-452A-B24D-DAE62F393982}"/>
    <dgm:cxn modelId="{A78E7B47-C115-47C2-9BDE-9D2A99F637E9}" type="presOf" srcId="{305A340C-8972-4AE0-8C3F-D41FED9E6944}" destId="{CD633692-0AFA-409A-837A-EA6B9E674244}" srcOrd="0" destOrd="0" presId="urn:microsoft.com/office/officeart/2005/8/layout/hierarchy6"/>
    <dgm:cxn modelId="{DF109B6B-7263-4B93-A7C3-B2B951C98169}" srcId="{84BAC237-532F-40D7-9DBD-A5F3D90E3B85}" destId="{C51C9D8B-A02E-46A3-9BFF-0D77C49C5558}" srcOrd="3" destOrd="0" parTransId="{27FF682B-065E-4C91-BB6C-6DD542962F86}" sibTransId="{1772EDD0-20B4-4BEC-BF49-A0376B75998F}"/>
    <dgm:cxn modelId="{FA7AFE72-7933-470B-B2A0-C8AA2447D108}" srcId="{D61E2DB7-A79B-4884-9B46-F09023E99E21}" destId="{E70FA748-B0B3-49D9-A204-BA28EF61E8DB}" srcOrd="2" destOrd="0" parTransId="{C1B4A1DC-DCB0-4B47-B87A-3F8F57799473}" sibTransId="{22CFB69B-0541-4959-AA51-0F5041AC251D}"/>
    <dgm:cxn modelId="{F54DAF53-8B06-428C-8F96-215D1F35090F}" type="presOf" srcId="{51796859-DA81-4067-969D-C648BAAAAFE9}" destId="{2222FE02-ABC6-45E2-8E4B-3D73A31358E5}" srcOrd="0" destOrd="0" presId="urn:microsoft.com/office/officeart/2005/8/layout/hierarchy6"/>
    <dgm:cxn modelId="{6AF10555-12D3-4D70-A565-CCA806F43C7F}" type="presOf" srcId="{24AD4228-8BA0-4832-AB7F-7A414804926B}" destId="{C1F4AE3F-23DC-4A5F-AD6C-CC9C84086E0A}" srcOrd="0" destOrd="0" presId="urn:microsoft.com/office/officeart/2005/8/layout/hierarchy6"/>
    <dgm:cxn modelId="{A6CE417E-4764-4961-BA92-4E296BC5AF96}" srcId="{D61E2DB7-A79B-4884-9B46-F09023E99E21}" destId="{51796859-DA81-4067-969D-C648BAAAAFE9}" srcOrd="0" destOrd="0" parTransId="{7C512878-17B9-4B0D-8ACB-516DCE72F486}" sibTransId="{A0FA6051-940E-4D15-A045-809CA93825B1}"/>
    <dgm:cxn modelId="{4F5A987E-8DEA-4B4F-9EAB-FE9B571FEA75}" type="presOf" srcId="{C2DF535A-B3D2-4D46-8E52-1814654CBF5A}" destId="{B9C06F2E-33F0-4F8F-8202-554C4977572C}" srcOrd="0" destOrd="0" presId="urn:microsoft.com/office/officeart/2005/8/layout/hierarchy6"/>
    <dgm:cxn modelId="{C11E407F-931E-4367-8459-40FA37847D66}" srcId="{84BAC237-532F-40D7-9DBD-A5F3D90E3B85}" destId="{B3EC6666-A321-40B4-AB51-755FA330B136}" srcOrd="4" destOrd="0" parTransId="{F2CFA489-C493-4697-AB80-1FC71BE68F51}" sibTransId="{F4D952BF-0922-4683-A4B3-8D967CEA5998}"/>
    <dgm:cxn modelId="{AA9C5188-022A-4ABA-88AC-3105FF4F9D5B}" type="presOf" srcId="{F2CFA489-C493-4697-AB80-1FC71BE68F51}" destId="{96A56938-BF39-4EA6-AC4C-4D721692D923}" srcOrd="0" destOrd="0" presId="urn:microsoft.com/office/officeart/2005/8/layout/hierarchy6"/>
    <dgm:cxn modelId="{AC404F90-3E3E-49AA-8440-5B332B981A4A}" type="presOf" srcId="{A7620C89-BCD9-4A38-B9A9-CA6D962FDB5A}" destId="{AC8126D2-F339-47DF-9038-B04AF5ACF97E}" srcOrd="0" destOrd="0" presId="urn:microsoft.com/office/officeart/2005/8/layout/hierarchy6"/>
    <dgm:cxn modelId="{24D2149E-097A-41DD-B27D-825344F10D48}" srcId="{51796859-DA81-4067-969D-C648BAAAAFE9}" destId="{34AD3C9A-D85D-4300-8E5F-E3C07649E3FC}" srcOrd="0" destOrd="0" parTransId="{497FD35F-87E6-48FB-BCF7-ADFEE349CB93}" sibTransId="{33283CBA-D76A-4B27-9B91-9446CA972B9B}"/>
    <dgm:cxn modelId="{370218A4-59F5-4B9B-85B4-FCCA6A82CC8B}" type="presOf" srcId="{F527062A-97D0-4CF1-B701-97AFB6002843}" destId="{6B890D36-913D-47D5-AE77-67300F19F120}" srcOrd="0" destOrd="0" presId="urn:microsoft.com/office/officeart/2005/8/layout/hierarchy6"/>
    <dgm:cxn modelId="{A3A766A9-A697-48E9-9622-4F13788B4DE5}" type="presOf" srcId="{34AD3C9A-D85D-4300-8E5F-E3C07649E3FC}" destId="{58708ED1-25F0-404C-BE19-ED7473877A32}" srcOrd="0" destOrd="0" presId="urn:microsoft.com/office/officeart/2005/8/layout/hierarchy6"/>
    <dgm:cxn modelId="{2361DDAA-8AEB-43ED-8F27-CBC1F4314DD4}" type="presOf" srcId="{58A525EC-AA3A-46BF-AFA0-047AE1A4C6AB}" destId="{D93C3143-ADAE-479F-99A3-922005CB3EB9}" srcOrd="0" destOrd="0" presId="urn:microsoft.com/office/officeart/2005/8/layout/hierarchy6"/>
    <dgm:cxn modelId="{8DCC42AB-860D-4FE8-AA0B-508205EC88FC}" type="presOf" srcId="{27FF682B-065E-4C91-BB6C-6DD542962F86}" destId="{9F2B66C7-1CB4-4551-BA37-0BBD90E6ABAF}" srcOrd="0" destOrd="0" presId="urn:microsoft.com/office/officeart/2005/8/layout/hierarchy6"/>
    <dgm:cxn modelId="{F085F3BA-D37B-4828-A151-CEDCECDE30DD}" srcId="{84BAC237-532F-40D7-9DBD-A5F3D90E3B85}" destId="{C2DF535A-B3D2-4D46-8E52-1814654CBF5A}" srcOrd="1" destOrd="0" parTransId="{9FF1A55A-3F5B-4A9C-8B0A-DD9F67AFA87D}" sibTransId="{1953A245-A117-4E9A-9C20-D1F2275FA6E1}"/>
    <dgm:cxn modelId="{8D4F01C2-E53C-40F2-AC69-A27F1F87B861}" type="presOf" srcId="{9FF1A55A-3F5B-4A9C-8B0A-DD9F67AFA87D}" destId="{B008A543-FDDE-48AE-8310-2FBD0450ABA4}" srcOrd="0" destOrd="0" presId="urn:microsoft.com/office/officeart/2005/8/layout/hierarchy6"/>
    <dgm:cxn modelId="{BF95DDC9-EBFC-4990-B361-C107901DA21E}" type="presOf" srcId="{E70FA748-B0B3-49D9-A204-BA28EF61E8DB}" destId="{CF42520F-1647-44FB-A53E-0EAC47B99ECD}" srcOrd="0" destOrd="0" presId="urn:microsoft.com/office/officeart/2005/8/layout/hierarchy6"/>
    <dgm:cxn modelId="{B58458CD-35B4-47FC-993A-29E47BE68EC5}" srcId="{51796859-DA81-4067-969D-C648BAAAAFE9}" destId="{58A525EC-AA3A-46BF-AFA0-047AE1A4C6AB}" srcOrd="2" destOrd="0" parTransId="{4554DB96-EC8B-45DD-B8F7-4181EB5254F1}" sibTransId="{668F1EA4-15B6-48D3-9E26-5748EBF340B1}"/>
    <dgm:cxn modelId="{8BA36CD2-A31E-48D0-AE28-46D6D37825B2}" type="presOf" srcId="{0BD5ECA8-F16E-4E1A-B03C-D4301B839F0A}" destId="{94015BD8-4C96-4464-A07E-8B81C2AD0729}" srcOrd="0" destOrd="0" presId="urn:microsoft.com/office/officeart/2005/8/layout/hierarchy6"/>
    <dgm:cxn modelId="{231D9EDB-3966-40B6-9A85-682D74946EA9}" type="presOf" srcId="{B3EC6666-A321-40B4-AB51-755FA330B136}" destId="{270154A2-7510-47C4-99A7-4B0A48BEE149}" srcOrd="0" destOrd="0" presId="urn:microsoft.com/office/officeart/2005/8/layout/hierarchy6"/>
    <dgm:cxn modelId="{632A57DD-D484-4C51-ADFB-2CAB964BCB4B}" type="presOf" srcId="{4554DB96-EC8B-45DD-B8F7-4181EB5254F1}" destId="{DCA7A409-67DC-4FEB-B0A5-F99F5F2523E5}" srcOrd="0" destOrd="0" presId="urn:microsoft.com/office/officeart/2005/8/layout/hierarchy6"/>
    <dgm:cxn modelId="{69D709E9-CD0F-4B49-AE95-84A61488BDD0}" type="presOf" srcId="{84BAC237-532F-40D7-9DBD-A5F3D90E3B85}" destId="{5DDD0EAF-F996-4817-BF01-4FB2B7C96868}" srcOrd="0" destOrd="0" presId="urn:microsoft.com/office/officeart/2005/8/layout/hierarchy6"/>
    <dgm:cxn modelId="{0853F0F1-CD42-407C-884F-3DBF361D5471}" srcId="{84BAC237-532F-40D7-9DBD-A5F3D90E3B85}" destId="{D61E2DB7-A79B-4884-9B46-F09023E99E21}" srcOrd="0" destOrd="0" parTransId="{A7620C89-BCD9-4A38-B9A9-CA6D962FDB5A}" sibTransId="{D13F1C2C-6F3F-4EE3-858B-3A6E6AC55FED}"/>
    <dgm:cxn modelId="{D7931DF8-33BD-497B-A1E7-D6DD03E6E290}" type="presOf" srcId="{C51C9D8B-A02E-46A3-9BFF-0D77C49C5558}" destId="{3F683B9A-A955-49DF-9EAF-30D26493FFB9}" srcOrd="0" destOrd="0" presId="urn:microsoft.com/office/officeart/2005/8/layout/hierarchy6"/>
    <dgm:cxn modelId="{11A170F8-CBDB-4C37-B2A0-C6D59BD8BA49}" srcId="{51796859-DA81-4067-969D-C648BAAAAFE9}" destId="{F527062A-97D0-4CF1-B701-97AFB6002843}" srcOrd="1" destOrd="0" parTransId="{305A340C-8972-4AE0-8C3F-D41FED9E6944}" sibTransId="{74F6A441-CF76-460B-A88D-744CFFEDB7BB}"/>
    <dgm:cxn modelId="{0EC5B7FC-6795-4529-9335-D9F39A54623A}" type="presOf" srcId="{D61E2DB7-A79B-4884-9B46-F09023E99E21}" destId="{CC4F2F00-18DD-48AF-B8F9-707BC98A07EA}" srcOrd="0" destOrd="0" presId="urn:microsoft.com/office/officeart/2005/8/layout/hierarchy6"/>
    <dgm:cxn modelId="{EE0B46FE-4902-4539-AE16-2AF52A936AC5}" type="presOf" srcId="{ED48FBCF-AACF-40AB-8E28-CB0DF9686CAD}" destId="{BD42DDBA-4D1E-448C-A91A-ED76208D3749}" srcOrd="0" destOrd="0" presId="urn:microsoft.com/office/officeart/2005/8/layout/hierarchy6"/>
    <dgm:cxn modelId="{7740F01F-3D43-45B7-8913-CB7932C1FEF7}" type="presParOf" srcId="{C1F4AE3F-23DC-4A5F-AD6C-CC9C84086E0A}" destId="{E3C5EB40-39B0-4737-8154-59B456ECE467}" srcOrd="0" destOrd="0" presId="urn:microsoft.com/office/officeart/2005/8/layout/hierarchy6"/>
    <dgm:cxn modelId="{7DE7A506-E44D-4BA4-ACA4-59AD6B2B5A5C}" type="presParOf" srcId="{E3C5EB40-39B0-4737-8154-59B456ECE467}" destId="{36E95A91-3A60-4E56-97C0-AE18430493B4}" srcOrd="0" destOrd="0" presId="urn:microsoft.com/office/officeart/2005/8/layout/hierarchy6"/>
    <dgm:cxn modelId="{DCE5ADFB-9690-4F3F-B83A-626EACC3D9ED}" type="presParOf" srcId="{36E95A91-3A60-4E56-97C0-AE18430493B4}" destId="{8A9A2943-00CD-4180-A714-DCD02C80C885}" srcOrd="0" destOrd="0" presId="urn:microsoft.com/office/officeart/2005/8/layout/hierarchy6"/>
    <dgm:cxn modelId="{58864E6D-17DE-42F8-85D5-12666AC781E2}" type="presParOf" srcId="{8A9A2943-00CD-4180-A714-DCD02C80C885}" destId="{5DDD0EAF-F996-4817-BF01-4FB2B7C96868}" srcOrd="0" destOrd="0" presId="urn:microsoft.com/office/officeart/2005/8/layout/hierarchy6"/>
    <dgm:cxn modelId="{EA557184-73B1-408A-B4D6-77FD7B6C1151}" type="presParOf" srcId="{8A9A2943-00CD-4180-A714-DCD02C80C885}" destId="{534E907A-D884-4001-94DE-9AC349375497}" srcOrd="1" destOrd="0" presId="urn:microsoft.com/office/officeart/2005/8/layout/hierarchy6"/>
    <dgm:cxn modelId="{2527EE2D-A222-4482-8250-B927F57B3D55}" type="presParOf" srcId="{534E907A-D884-4001-94DE-9AC349375497}" destId="{AC8126D2-F339-47DF-9038-B04AF5ACF97E}" srcOrd="0" destOrd="0" presId="urn:microsoft.com/office/officeart/2005/8/layout/hierarchy6"/>
    <dgm:cxn modelId="{790DD701-EE31-472F-84BF-769E844C7284}" type="presParOf" srcId="{534E907A-D884-4001-94DE-9AC349375497}" destId="{609E55A7-D92E-4BF0-8C4E-1B785AB81F58}" srcOrd="1" destOrd="0" presId="urn:microsoft.com/office/officeart/2005/8/layout/hierarchy6"/>
    <dgm:cxn modelId="{AF9EA848-DF19-4854-96E9-E5CB01E634D3}" type="presParOf" srcId="{609E55A7-D92E-4BF0-8C4E-1B785AB81F58}" destId="{CC4F2F00-18DD-48AF-B8F9-707BC98A07EA}" srcOrd="0" destOrd="0" presId="urn:microsoft.com/office/officeart/2005/8/layout/hierarchy6"/>
    <dgm:cxn modelId="{51915736-4B5F-4D40-92CF-47D5B5D1D395}" type="presParOf" srcId="{609E55A7-D92E-4BF0-8C4E-1B785AB81F58}" destId="{32D6AF40-F9FD-4C70-9490-531F0BE4AE76}" srcOrd="1" destOrd="0" presId="urn:microsoft.com/office/officeart/2005/8/layout/hierarchy6"/>
    <dgm:cxn modelId="{E7C684C9-7974-430A-84BA-88EE29C04F42}" type="presParOf" srcId="{32D6AF40-F9FD-4C70-9490-531F0BE4AE76}" destId="{BBEAD66F-BA41-4306-8118-E1F58E721321}" srcOrd="0" destOrd="0" presId="urn:microsoft.com/office/officeart/2005/8/layout/hierarchy6"/>
    <dgm:cxn modelId="{AF76AE40-CCD6-4F5A-BA0B-FD39B059B788}" type="presParOf" srcId="{32D6AF40-F9FD-4C70-9490-531F0BE4AE76}" destId="{9E131F86-97B0-4D6D-80D6-48B26F4F61E7}" srcOrd="1" destOrd="0" presId="urn:microsoft.com/office/officeart/2005/8/layout/hierarchy6"/>
    <dgm:cxn modelId="{F3542A65-CA6C-414C-87AA-5740B880F0F2}" type="presParOf" srcId="{9E131F86-97B0-4D6D-80D6-48B26F4F61E7}" destId="{2222FE02-ABC6-45E2-8E4B-3D73A31358E5}" srcOrd="0" destOrd="0" presId="urn:microsoft.com/office/officeart/2005/8/layout/hierarchy6"/>
    <dgm:cxn modelId="{82598C8A-51D4-4719-AA32-43577735E0D1}" type="presParOf" srcId="{9E131F86-97B0-4D6D-80D6-48B26F4F61E7}" destId="{45AA1F87-5AC1-404D-AA1E-032E955C94B1}" srcOrd="1" destOrd="0" presId="urn:microsoft.com/office/officeart/2005/8/layout/hierarchy6"/>
    <dgm:cxn modelId="{4C1D3A27-D6B4-455C-ADEF-8A194E8E4DEA}" type="presParOf" srcId="{45AA1F87-5AC1-404D-AA1E-032E955C94B1}" destId="{F20F1B72-7746-4977-AF08-CD111D9A98A9}" srcOrd="0" destOrd="0" presId="urn:microsoft.com/office/officeart/2005/8/layout/hierarchy6"/>
    <dgm:cxn modelId="{DD960F07-8B03-49A5-B157-6DA37CA737C5}" type="presParOf" srcId="{45AA1F87-5AC1-404D-AA1E-032E955C94B1}" destId="{0A556C9F-96E9-4112-ABB0-8474B0722A2C}" srcOrd="1" destOrd="0" presId="urn:microsoft.com/office/officeart/2005/8/layout/hierarchy6"/>
    <dgm:cxn modelId="{BBD2082E-C967-4882-8DD5-024C078A0B31}" type="presParOf" srcId="{0A556C9F-96E9-4112-ABB0-8474B0722A2C}" destId="{58708ED1-25F0-404C-BE19-ED7473877A32}" srcOrd="0" destOrd="0" presId="urn:microsoft.com/office/officeart/2005/8/layout/hierarchy6"/>
    <dgm:cxn modelId="{849A9D0E-CAF7-494C-8CE9-75A19EEBCA6C}" type="presParOf" srcId="{0A556C9F-96E9-4112-ABB0-8474B0722A2C}" destId="{AA2B05F8-D0B0-4AA2-980F-48BFEB38A845}" srcOrd="1" destOrd="0" presId="urn:microsoft.com/office/officeart/2005/8/layout/hierarchy6"/>
    <dgm:cxn modelId="{9972B7B1-8247-4F79-9D89-7BDC9725A129}" type="presParOf" srcId="{45AA1F87-5AC1-404D-AA1E-032E955C94B1}" destId="{CD633692-0AFA-409A-837A-EA6B9E674244}" srcOrd="2" destOrd="0" presId="urn:microsoft.com/office/officeart/2005/8/layout/hierarchy6"/>
    <dgm:cxn modelId="{48094CF5-63A6-4841-B38C-FD1FA54B010D}" type="presParOf" srcId="{45AA1F87-5AC1-404D-AA1E-032E955C94B1}" destId="{6B603BC9-5D38-43B9-A381-C3610C5A39A9}" srcOrd="3" destOrd="0" presId="urn:microsoft.com/office/officeart/2005/8/layout/hierarchy6"/>
    <dgm:cxn modelId="{6C15D80F-B61A-49CC-BAF8-AADC2BADB13E}" type="presParOf" srcId="{6B603BC9-5D38-43B9-A381-C3610C5A39A9}" destId="{6B890D36-913D-47D5-AE77-67300F19F120}" srcOrd="0" destOrd="0" presId="urn:microsoft.com/office/officeart/2005/8/layout/hierarchy6"/>
    <dgm:cxn modelId="{B0D46E51-68D2-4C37-B6C9-93B7ED46FFB3}" type="presParOf" srcId="{6B603BC9-5D38-43B9-A381-C3610C5A39A9}" destId="{BCD1F89B-F870-4EDF-B02E-76943581F232}" srcOrd="1" destOrd="0" presId="urn:microsoft.com/office/officeart/2005/8/layout/hierarchy6"/>
    <dgm:cxn modelId="{F135F315-5E62-4B0D-A02A-DBD973EC6175}" type="presParOf" srcId="{45AA1F87-5AC1-404D-AA1E-032E955C94B1}" destId="{DCA7A409-67DC-4FEB-B0A5-F99F5F2523E5}" srcOrd="4" destOrd="0" presId="urn:microsoft.com/office/officeart/2005/8/layout/hierarchy6"/>
    <dgm:cxn modelId="{18D4F412-9E59-4DE1-8BCD-8A60DBB04841}" type="presParOf" srcId="{45AA1F87-5AC1-404D-AA1E-032E955C94B1}" destId="{AEBE32C7-C913-4936-9CBC-851D006BBF56}" srcOrd="5" destOrd="0" presId="urn:microsoft.com/office/officeart/2005/8/layout/hierarchy6"/>
    <dgm:cxn modelId="{BAB0395D-2E61-45F4-9102-B5281701409E}" type="presParOf" srcId="{AEBE32C7-C913-4936-9CBC-851D006BBF56}" destId="{D93C3143-ADAE-479F-99A3-922005CB3EB9}" srcOrd="0" destOrd="0" presId="urn:microsoft.com/office/officeart/2005/8/layout/hierarchy6"/>
    <dgm:cxn modelId="{E76C7128-47F7-4A0C-8E4B-96F04CB864D7}" type="presParOf" srcId="{AEBE32C7-C913-4936-9CBC-851D006BBF56}" destId="{5058D4E1-33D6-42E9-9332-14485EFFC127}" srcOrd="1" destOrd="0" presId="urn:microsoft.com/office/officeart/2005/8/layout/hierarchy6"/>
    <dgm:cxn modelId="{BD12CC71-7B8B-476E-89D2-E8F09956CFA9}" type="presParOf" srcId="{32D6AF40-F9FD-4C70-9490-531F0BE4AE76}" destId="{546BFADC-CAA1-4A27-B73A-5AF0AC0F1D8C}" srcOrd="2" destOrd="0" presId="urn:microsoft.com/office/officeart/2005/8/layout/hierarchy6"/>
    <dgm:cxn modelId="{5DF4AEC0-E2D2-4F61-B9BF-65C6D3628AC5}" type="presParOf" srcId="{32D6AF40-F9FD-4C70-9490-531F0BE4AE76}" destId="{3D02131A-C44D-4C3D-9D36-6FA7E33535F6}" srcOrd="3" destOrd="0" presId="urn:microsoft.com/office/officeart/2005/8/layout/hierarchy6"/>
    <dgm:cxn modelId="{ABC0C7AB-6B05-410F-BF9E-7C8840879E45}" type="presParOf" srcId="{3D02131A-C44D-4C3D-9D36-6FA7E33535F6}" destId="{BD42DDBA-4D1E-448C-A91A-ED76208D3749}" srcOrd="0" destOrd="0" presId="urn:microsoft.com/office/officeart/2005/8/layout/hierarchy6"/>
    <dgm:cxn modelId="{B072D9C4-7C1D-490B-B983-F9C0250090C7}" type="presParOf" srcId="{3D02131A-C44D-4C3D-9D36-6FA7E33535F6}" destId="{34B271F5-D658-4943-BA8B-6747FC5C6861}" srcOrd="1" destOrd="0" presId="urn:microsoft.com/office/officeart/2005/8/layout/hierarchy6"/>
    <dgm:cxn modelId="{23803E0C-60BE-41A4-A7E8-8EEF623DB71E}" type="presParOf" srcId="{32D6AF40-F9FD-4C70-9490-531F0BE4AE76}" destId="{5930152F-A011-42FF-947E-C6931E510B83}" srcOrd="4" destOrd="0" presId="urn:microsoft.com/office/officeart/2005/8/layout/hierarchy6"/>
    <dgm:cxn modelId="{587A8F6F-B97D-42C7-BE16-FB1B2BED2A05}" type="presParOf" srcId="{32D6AF40-F9FD-4C70-9490-531F0BE4AE76}" destId="{CD9F86B0-6522-4848-9042-A5E586DF09DF}" srcOrd="5" destOrd="0" presId="urn:microsoft.com/office/officeart/2005/8/layout/hierarchy6"/>
    <dgm:cxn modelId="{3E17AFA9-2813-48F1-8F63-9DCB03F7B119}" type="presParOf" srcId="{CD9F86B0-6522-4848-9042-A5E586DF09DF}" destId="{CF42520F-1647-44FB-A53E-0EAC47B99ECD}" srcOrd="0" destOrd="0" presId="urn:microsoft.com/office/officeart/2005/8/layout/hierarchy6"/>
    <dgm:cxn modelId="{3E0CB229-77B9-4283-83CB-53B5A361DC40}" type="presParOf" srcId="{CD9F86B0-6522-4848-9042-A5E586DF09DF}" destId="{7D717C3B-B10F-4671-928E-E866AF12D73F}" srcOrd="1" destOrd="0" presId="urn:microsoft.com/office/officeart/2005/8/layout/hierarchy6"/>
    <dgm:cxn modelId="{0B152546-FD31-4B97-94CB-608E9EED77DA}" type="presParOf" srcId="{534E907A-D884-4001-94DE-9AC349375497}" destId="{B008A543-FDDE-48AE-8310-2FBD0450ABA4}" srcOrd="2" destOrd="0" presId="urn:microsoft.com/office/officeart/2005/8/layout/hierarchy6"/>
    <dgm:cxn modelId="{7230C094-B6F6-4022-AC3E-D4101A64C3E8}" type="presParOf" srcId="{534E907A-D884-4001-94DE-9AC349375497}" destId="{338A0AAD-86F8-4CF1-95A1-7EDC39975BB1}" srcOrd="3" destOrd="0" presId="urn:microsoft.com/office/officeart/2005/8/layout/hierarchy6"/>
    <dgm:cxn modelId="{3F039C0D-55E1-4404-9576-D246FB2F49FC}" type="presParOf" srcId="{338A0AAD-86F8-4CF1-95A1-7EDC39975BB1}" destId="{B9C06F2E-33F0-4F8F-8202-554C4977572C}" srcOrd="0" destOrd="0" presId="urn:microsoft.com/office/officeart/2005/8/layout/hierarchy6"/>
    <dgm:cxn modelId="{E12ABE63-BA79-4274-A4B3-ED24F655F3E4}" type="presParOf" srcId="{338A0AAD-86F8-4CF1-95A1-7EDC39975BB1}" destId="{99A13905-3D9D-4330-9428-B2F25190E90E}" srcOrd="1" destOrd="0" presId="urn:microsoft.com/office/officeart/2005/8/layout/hierarchy6"/>
    <dgm:cxn modelId="{5D53F50E-63B5-4CC0-B547-4232BF1D395A}" type="presParOf" srcId="{534E907A-D884-4001-94DE-9AC349375497}" destId="{CCEFB9A5-DB91-452A-8342-22B79D8FF483}" srcOrd="4" destOrd="0" presId="urn:microsoft.com/office/officeart/2005/8/layout/hierarchy6"/>
    <dgm:cxn modelId="{3C9104FD-F362-4470-9C98-CE0A58F85894}" type="presParOf" srcId="{534E907A-D884-4001-94DE-9AC349375497}" destId="{B6E2A804-FDA3-468C-A882-D81A8F617344}" srcOrd="5" destOrd="0" presId="urn:microsoft.com/office/officeart/2005/8/layout/hierarchy6"/>
    <dgm:cxn modelId="{75315E66-0F11-4799-8021-BFFC19381C38}" type="presParOf" srcId="{B6E2A804-FDA3-468C-A882-D81A8F617344}" destId="{94015BD8-4C96-4464-A07E-8B81C2AD0729}" srcOrd="0" destOrd="0" presId="urn:microsoft.com/office/officeart/2005/8/layout/hierarchy6"/>
    <dgm:cxn modelId="{88A06880-06F6-414A-AAAD-87E84B8F2FA6}" type="presParOf" srcId="{B6E2A804-FDA3-468C-A882-D81A8F617344}" destId="{5DD5FA1D-9207-497A-810A-665B17A79466}" srcOrd="1" destOrd="0" presId="urn:microsoft.com/office/officeart/2005/8/layout/hierarchy6"/>
    <dgm:cxn modelId="{C5C34A4E-93D2-48F1-9F7A-98C567B3CE96}" type="presParOf" srcId="{534E907A-D884-4001-94DE-9AC349375497}" destId="{9F2B66C7-1CB4-4551-BA37-0BBD90E6ABAF}" srcOrd="6" destOrd="0" presId="urn:microsoft.com/office/officeart/2005/8/layout/hierarchy6"/>
    <dgm:cxn modelId="{EF12DB3A-3C1A-4B9B-A802-62716C7E1684}" type="presParOf" srcId="{534E907A-D884-4001-94DE-9AC349375497}" destId="{94109133-3A41-4D98-AA42-293FE8BF8E35}" srcOrd="7" destOrd="0" presId="urn:microsoft.com/office/officeart/2005/8/layout/hierarchy6"/>
    <dgm:cxn modelId="{D60F04DC-A8CB-4826-9454-771F20142B01}" type="presParOf" srcId="{94109133-3A41-4D98-AA42-293FE8BF8E35}" destId="{3F683B9A-A955-49DF-9EAF-30D26493FFB9}" srcOrd="0" destOrd="0" presId="urn:microsoft.com/office/officeart/2005/8/layout/hierarchy6"/>
    <dgm:cxn modelId="{0A28CE3F-A3B7-4B9B-A975-9A885B1F963E}" type="presParOf" srcId="{94109133-3A41-4D98-AA42-293FE8BF8E35}" destId="{43D8ECB6-2D7B-4A5B-A4B0-E49F2F149133}" srcOrd="1" destOrd="0" presId="urn:microsoft.com/office/officeart/2005/8/layout/hierarchy6"/>
    <dgm:cxn modelId="{E608DA22-F9C5-4201-938E-2C096A9325BE}" type="presParOf" srcId="{534E907A-D884-4001-94DE-9AC349375497}" destId="{96A56938-BF39-4EA6-AC4C-4D721692D923}" srcOrd="8" destOrd="0" presId="urn:microsoft.com/office/officeart/2005/8/layout/hierarchy6"/>
    <dgm:cxn modelId="{0824E96C-9282-4344-B139-C4EC8973E8B1}" type="presParOf" srcId="{534E907A-D884-4001-94DE-9AC349375497}" destId="{39693502-5BBA-4DA9-A968-D3A6D4838913}" srcOrd="9" destOrd="0" presId="urn:microsoft.com/office/officeart/2005/8/layout/hierarchy6"/>
    <dgm:cxn modelId="{71258BF9-D3BC-4153-BCFF-B2E3DFA69556}" type="presParOf" srcId="{39693502-5BBA-4DA9-A968-D3A6D4838913}" destId="{270154A2-7510-47C4-99A7-4B0A48BEE149}" srcOrd="0" destOrd="0" presId="urn:microsoft.com/office/officeart/2005/8/layout/hierarchy6"/>
    <dgm:cxn modelId="{DA0C275C-2C0A-47DA-ADA2-927FE4C65BE2}" type="presParOf" srcId="{39693502-5BBA-4DA9-A968-D3A6D4838913}" destId="{BF847D5F-C451-4675-91AF-BB238AA92813}" srcOrd="1" destOrd="0" presId="urn:microsoft.com/office/officeart/2005/8/layout/hierarchy6"/>
    <dgm:cxn modelId="{C0304227-60BD-41D3-B3FE-8D7901224A80}" type="presParOf" srcId="{C1F4AE3F-23DC-4A5F-AD6C-CC9C84086E0A}" destId="{AEB5DC6D-8D2F-4347-9B88-5A5844195B03}"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DD0EAF-F996-4817-BF01-4FB2B7C96868}">
      <dsp:nvSpPr>
        <dsp:cNvPr id="0" name=""/>
        <dsp:cNvSpPr/>
      </dsp:nvSpPr>
      <dsp:spPr>
        <a:xfrm>
          <a:off x="6283355" y="451903"/>
          <a:ext cx="945817" cy="43765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entury Gothic" panose="020B0502020202020204" pitchFamily="34" charset="0"/>
            </a:rPr>
            <a:t>Root</a:t>
          </a:r>
        </a:p>
      </dsp:txBody>
      <dsp:txXfrm>
        <a:off x="6296173" y="464721"/>
        <a:ext cx="920181" cy="412015"/>
      </dsp:txXfrm>
    </dsp:sp>
    <dsp:sp modelId="{AC8126D2-F339-47DF-9038-B04AF5ACF97E}">
      <dsp:nvSpPr>
        <dsp:cNvPr id="0" name=""/>
        <dsp:cNvSpPr/>
      </dsp:nvSpPr>
      <dsp:spPr>
        <a:xfrm>
          <a:off x="4687193" y="889554"/>
          <a:ext cx="2069070" cy="937829"/>
        </a:xfrm>
        <a:custGeom>
          <a:avLst/>
          <a:gdLst/>
          <a:ahLst/>
          <a:cxnLst/>
          <a:rect l="0" t="0" r="0" b="0"/>
          <a:pathLst>
            <a:path>
              <a:moveTo>
                <a:pt x="2069070" y="0"/>
              </a:moveTo>
              <a:lnTo>
                <a:pt x="2069070" y="468914"/>
              </a:lnTo>
              <a:lnTo>
                <a:pt x="0" y="468914"/>
              </a:lnTo>
              <a:lnTo>
                <a:pt x="0" y="937829"/>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C4F2F00-18DD-48AF-B8F9-707BC98A07EA}">
      <dsp:nvSpPr>
        <dsp:cNvPr id="0" name=""/>
        <dsp:cNvSpPr/>
      </dsp:nvSpPr>
      <dsp:spPr>
        <a:xfrm>
          <a:off x="4264918" y="1827384"/>
          <a:ext cx="844550" cy="45719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entury Gothic" panose="020B0502020202020204" pitchFamily="34" charset="0"/>
            </a:rPr>
            <a:t>.</a:t>
          </a:r>
          <a:r>
            <a:rPr lang="en-US" sz="1900" kern="1200" dirty="0" err="1">
              <a:latin typeface="Century Gothic" panose="020B0502020202020204" pitchFamily="34" charset="0"/>
            </a:rPr>
            <a:t>edu</a:t>
          </a:r>
          <a:endParaRPr lang="en-US" sz="1900" kern="1200" dirty="0">
            <a:latin typeface="Century Gothic" panose="020B0502020202020204" pitchFamily="34" charset="0"/>
          </a:endParaRPr>
        </a:p>
      </dsp:txBody>
      <dsp:txXfrm>
        <a:off x="4278309" y="1840775"/>
        <a:ext cx="817768" cy="430416"/>
      </dsp:txXfrm>
    </dsp:sp>
    <dsp:sp modelId="{BBEAD66F-BA41-4306-8118-E1F58E721321}">
      <dsp:nvSpPr>
        <dsp:cNvPr id="0" name=""/>
        <dsp:cNvSpPr/>
      </dsp:nvSpPr>
      <dsp:spPr>
        <a:xfrm>
          <a:off x="4687193" y="2284582"/>
          <a:ext cx="1043516" cy="922926"/>
        </a:xfrm>
        <a:custGeom>
          <a:avLst/>
          <a:gdLst/>
          <a:ahLst/>
          <a:cxnLst/>
          <a:rect l="0" t="0" r="0" b="0"/>
          <a:pathLst>
            <a:path>
              <a:moveTo>
                <a:pt x="0" y="0"/>
              </a:moveTo>
              <a:lnTo>
                <a:pt x="0" y="461463"/>
              </a:lnTo>
              <a:lnTo>
                <a:pt x="1043516" y="461463"/>
              </a:lnTo>
              <a:lnTo>
                <a:pt x="1043516" y="922926"/>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222FE02-ABC6-45E2-8E4B-3D73A31358E5}">
      <dsp:nvSpPr>
        <dsp:cNvPr id="0" name=""/>
        <dsp:cNvSpPr/>
      </dsp:nvSpPr>
      <dsp:spPr>
        <a:xfrm>
          <a:off x="5316479" y="3207509"/>
          <a:ext cx="828461" cy="45719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entury Gothic" panose="020B0502020202020204" pitchFamily="34" charset="0"/>
            </a:rPr>
            <a:t>.</a:t>
          </a:r>
          <a:r>
            <a:rPr lang="en-US" sz="1900" kern="1200" dirty="0" err="1">
              <a:latin typeface="Century Gothic" panose="020B0502020202020204" pitchFamily="34" charset="0"/>
            </a:rPr>
            <a:t>etsu</a:t>
          </a:r>
          <a:endParaRPr lang="en-US" sz="1900" kern="1200" dirty="0">
            <a:latin typeface="Century Gothic" panose="020B0502020202020204" pitchFamily="34" charset="0"/>
          </a:endParaRPr>
        </a:p>
      </dsp:txBody>
      <dsp:txXfrm>
        <a:off x="5329870" y="3220900"/>
        <a:ext cx="801679" cy="430416"/>
      </dsp:txXfrm>
    </dsp:sp>
    <dsp:sp modelId="{F20F1B72-7746-4977-AF08-CD111D9A98A9}">
      <dsp:nvSpPr>
        <dsp:cNvPr id="0" name=""/>
        <dsp:cNvSpPr/>
      </dsp:nvSpPr>
      <dsp:spPr>
        <a:xfrm>
          <a:off x="4609094" y="3664708"/>
          <a:ext cx="1121615" cy="699381"/>
        </a:xfrm>
        <a:custGeom>
          <a:avLst/>
          <a:gdLst/>
          <a:ahLst/>
          <a:cxnLst/>
          <a:rect l="0" t="0" r="0" b="0"/>
          <a:pathLst>
            <a:path>
              <a:moveTo>
                <a:pt x="1121615" y="0"/>
              </a:moveTo>
              <a:lnTo>
                <a:pt x="1121615" y="349690"/>
              </a:lnTo>
              <a:lnTo>
                <a:pt x="0" y="349690"/>
              </a:lnTo>
              <a:lnTo>
                <a:pt x="0" y="699381"/>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8708ED1-25F0-404C-BE19-ED7473877A32}">
      <dsp:nvSpPr>
        <dsp:cNvPr id="0" name=""/>
        <dsp:cNvSpPr/>
      </dsp:nvSpPr>
      <dsp:spPr>
        <a:xfrm>
          <a:off x="4106108" y="4364089"/>
          <a:ext cx="1005972" cy="45719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entury Gothic" panose="020B0502020202020204" pitchFamily="34" charset="0"/>
            </a:rPr>
            <a:t>www</a:t>
          </a:r>
        </a:p>
      </dsp:txBody>
      <dsp:txXfrm>
        <a:off x="4119499" y="4377480"/>
        <a:ext cx="979190" cy="430416"/>
      </dsp:txXfrm>
    </dsp:sp>
    <dsp:sp modelId="{CD633692-0AFA-409A-837A-EA6B9E674244}">
      <dsp:nvSpPr>
        <dsp:cNvPr id="0" name=""/>
        <dsp:cNvSpPr/>
      </dsp:nvSpPr>
      <dsp:spPr>
        <a:xfrm>
          <a:off x="5684990" y="3664708"/>
          <a:ext cx="91440" cy="694700"/>
        </a:xfrm>
        <a:custGeom>
          <a:avLst/>
          <a:gdLst/>
          <a:ahLst/>
          <a:cxnLst/>
          <a:rect l="0" t="0" r="0" b="0"/>
          <a:pathLst>
            <a:path>
              <a:moveTo>
                <a:pt x="45720" y="0"/>
              </a:moveTo>
              <a:lnTo>
                <a:pt x="45720" y="347350"/>
              </a:lnTo>
              <a:lnTo>
                <a:pt x="48313" y="347350"/>
              </a:lnTo>
              <a:lnTo>
                <a:pt x="48313" y="694700"/>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B890D36-913D-47D5-AE77-67300F19F120}">
      <dsp:nvSpPr>
        <dsp:cNvPr id="0" name=""/>
        <dsp:cNvSpPr/>
      </dsp:nvSpPr>
      <dsp:spPr>
        <a:xfrm>
          <a:off x="5352926" y="4359408"/>
          <a:ext cx="760754" cy="45719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entury Gothic" panose="020B0502020202020204" pitchFamily="34" charset="0"/>
            </a:rPr>
            <a:t>ftp</a:t>
          </a:r>
        </a:p>
      </dsp:txBody>
      <dsp:txXfrm>
        <a:off x="5366317" y="4372799"/>
        <a:ext cx="733972" cy="430416"/>
      </dsp:txXfrm>
    </dsp:sp>
    <dsp:sp modelId="{DCA7A409-67DC-4FEB-B0A5-F99F5F2523E5}">
      <dsp:nvSpPr>
        <dsp:cNvPr id="0" name=""/>
        <dsp:cNvSpPr/>
      </dsp:nvSpPr>
      <dsp:spPr>
        <a:xfrm>
          <a:off x="5730710" y="3664708"/>
          <a:ext cx="949518" cy="695129"/>
        </a:xfrm>
        <a:custGeom>
          <a:avLst/>
          <a:gdLst/>
          <a:ahLst/>
          <a:cxnLst/>
          <a:rect l="0" t="0" r="0" b="0"/>
          <a:pathLst>
            <a:path>
              <a:moveTo>
                <a:pt x="0" y="0"/>
              </a:moveTo>
              <a:lnTo>
                <a:pt x="0" y="347564"/>
              </a:lnTo>
              <a:lnTo>
                <a:pt x="949518" y="347564"/>
              </a:lnTo>
              <a:lnTo>
                <a:pt x="949518" y="695129"/>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93C3143-ADAE-479F-99A3-922005CB3EB9}">
      <dsp:nvSpPr>
        <dsp:cNvPr id="0" name=""/>
        <dsp:cNvSpPr/>
      </dsp:nvSpPr>
      <dsp:spPr>
        <a:xfrm>
          <a:off x="6315382" y="4359837"/>
          <a:ext cx="729692" cy="45719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entury Gothic" panose="020B0502020202020204" pitchFamily="34" charset="0"/>
            </a:rPr>
            <a:t>mail</a:t>
          </a:r>
        </a:p>
      </dsp:txBody>
      <dsp:txXfrm>
        <a:off x="6328773" y="4373228"/>
        <a:ext cx="702910" cy="430416"/>
      </dsp:txXfrm>
    </dsp:sp>
    <dsp:sp modelId="{546BFADC-CAA1-4A27-B73A-5AF0AC0F1D8C}">
      <dsp:nvSpPr>
        <dsp:cNvPr id="0" name=""/>
        <dsp:cNvSpPr/>
      </dsp:nvSpPr>
      <dsp:spPr>
        <a:xfrm>
          <a:off x="4638700" y="2284582"/>
          <a:ext cx="91440" cy="932239"/>
        </a:xfrm>
        <a:custGeom>
          <a:avLst/>
          <a:gdLst/>
          <a:ahLst/>
          <a:cxnLst/>
          <a:rect l="0" t="0" r="0" b="0"/>
          <a:pathLst>
            <a:path>
              <a:moveTo>
                <a:pt x="48493" y="0"/>
              </a:moveTo>
              <a:lnTo>
                <a:pt x="48493" y="466119"/>
              </a:lnTo>
              <a:lnTo>
                <a:pt x="45720" y="466119"/>
              </a:lnTo>
              <a:lnTo>
                <a:pt x="45720" y="932239"/>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D42DDBA-4D1E-448C-A91A-ED76208D3749}">
      <dsp:nvSpPr>
        <dsp:cNvPr id="0" name=""/>
        <dsp:cNvSpPr/>
      </dsp:nvSpPr>
      <dsp:spPr>
        <a:xfrm>
          <a:off x="4286089" y="3216822"/>
          <a:ext cx="796661" cy="45719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entury Gothic" panose="020B0502020202020204" pitchFamily="34" charset="0"/>
            </a:rPr>
            <a:t>.</a:t>
          </a:r>
          <a:r>
            <a:rPr lang="en-US" sz="1900" kern="1200" dirty="0" err="1">
              <a:latin typeface="Century Gothic" panose="020B0502020202020204" pitchFamily="34" charset="0"/>
            </a:rPr>
            <a:t>utk</a:t>
          </a:r>
          <a:endParaRPr lang="en-US" sz="1900" kern="1200" dirty="0">
            <a:latin typeface="Century Gothic" panose="020B0502020202020204" pitchFamily="34" charset="0"/>
          </a:endParaRPr>
        </a:p>
      </dsp:txBody>
      <dsp:txXfrm>
        <a:off x="4299480" y="3230213"/>
        <a:ext cx="769879" cy="430416"/>
      </dsp:txXfrm>
    </dsp:sp>
    <dsp:sp modelId="{5930152F-A011-42FF-947E-C6931E510B83}">
      <dsp:nvSpPr>
        <dsp:cNvPr id="0" name=""/>
        <dsp:cNvSpPr/>
      </dsp:nvSpPr>
      <dsp:spPr>
        <a:xfrm>
          <a:off x="3512322" y="2284582"/>
          <a:ext cx="1174871" cy="922926"/>
        </a:xfrm>
        <a:custGeom>
          <a:avLst/>
          <a:gdLst/>
          <a:ahLst/>
          <a:cxnLst/>
          <a:rect l="0" t="0" r="0" b="0"/>
          <a:pathLst>
            <a:path>
              <a:moveTo>
                <a:pt x="1174871" y="0"/>
              </a:moveTo>
              <a:lnTo>
                <a:pt x="1174871" y="461463"/>
              </a:lnTo>
              <a:lnTo>
                <a:pt x="0" y="461463"/>
              </a:lnTo>
              <a:lnTo>
                <a:pt x="0" y="922926"/>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F42520F-1647-44FB-A53E-0EAC47B99ECD}">
      <dsp:nvSpPr>
        <dsp:cNvPr id="0" name=""/>
        <dsp:cNvSpPr/>
      </dsp:nvSpPr>
      <dsp:spPr>
        <a:xfrm>
          <a:off x="2885061" y="3207509"/>
          <a:ext cx="1254522" cy="45719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entury Gothic" panose="020B0502020202020204" pitchFamily="34" charset="0"/>
            </a:rPr>
            <a:t>.</a:t>
          </a:r>
          <a:r>
            <a:rPr lang="en-US" sz="1900" kern="1200" dirty="0" err="1">
              <a:latin typeface="Century Gothic" panose="020B0502020202020204" pitchFamily="34" charset="0"/>
            </a:rPr>
            <a:t>clemson</a:t>
          </a:r>
          <a:endParaRPr lang="en-US" sz="1900" kern="1200" dirty="0">
            <a:latin typeface="Century Gothic" panose="020B0502020202020204" pitchFamily="34" charset="0"/>
          </a:endParaRPr>
        </a:p>
      </dsp:txBody>
      <dsp:txXfrm>
        <a:off x="2898452" y="3220900"/>
        <a:ext cx="1227740" cy="430416"/>
      </dsp:txXfrm>
    </dsp:sp>
    <dsp:sp modelId="{B008A543-FDDE-48AE-8310-2FBD0450ABA4}">
      <dsp:nvSpPr>
        <dsp:cNvPr id="0" name=""/>
        <dsp:cNvSpPr/>
      </dsp:nvSpPr>
      <dsp:spPr>
        <a:xfrm>
          <a:off x="5709444" y="889554"/>
          <a:ext cx="1046819" cy="937829"/>
        </a:xfrm>
        <a:custGeom>
          <a:avLst/>
          <a:gdLst/>
          <a:ahLst/>
          <a:cxnLst/>
          <a:rect l="0" t="0" r="0" b="0"/>
          <a:pathLst>
            <a:path>
              <a:moveTo>
                <a:pt x="1046819" y="0"/>
              </a:moveTo>
              <a:lnTo>
                <a:pt x="1046819" y="468914"/>
              </a:lnTo>
              <a:lnTo>
                <a:pt x="0" y="468914"/>
              </a:lnTo>
              <a:lnTo>
                <a:pt x="0" y="937829"/>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9C06F2E-33F0-4F8F-8202-554C4977572C}">
      <dsp:nvSpPr>
        <dsp:cNvPr id="0" name=""/>
        <dsp:cNvSpPr/>
      </dsp:nvSpPr>
      <dsp:spPr>
        <a:xfrm>
          <a:off x="5270511" y="1827384"/>
          <a:ext cx="877864" cy="45719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entury Gothic" panose="020B0502020202020204" pitchFamily="34" charset="0"/>
            </a:rPr>
            <a:t>.com</a:t>
          </a:r>
        </a:p>
      </dsp:txBody>
      <dsp:txXfrm>
        <a:off x="5283902" y="1840775"/>
        <a:ext cx="851082" cy="430416"/>
      </dsp:txXfrm>
    </dsp:sp>
    <dsp:sp modelId="{CCEFB9A5-DB91-452A-8342-22B79D8FF483}">
      <dsp:nvSpPr>
        <dsp:cNvPr id="0" name=""/>
        <dsp:cNvSpPr/>
      </dsp:nvSpPr>
      <dsp:spPr>
        <a:xfrm>
          <a:off x="6704837" y="889554"/>
          <a:ext cx="91440" cy="937829"/>
        </a:xfrm>
        <a:custGeom>
          <a:avLst/>
          <a:gdLst/>
          <a:ahLst/>
          <a:cxnLst/>
          <a:rect l="0" t="0" r="0" b="0"/>
          <a:pathLst>
            <a:path>
              <a:moveTo>
                <a:pt x="51426" y="0"/>
              </a:moveTo>
              <a:lnTo>
                <a:pt x="51426" y="468914"/>
              </a:lnTo>
              <a:lnTo>
                <a:pt x="45720" y="468914"/>
              </a:lnTo>
              <a:lnTo>
                <a:pt x="45720" y="937829"/>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4015BD8-4C96-4464-A07E-8B81C2AD0729}">
      <dsp:nvSpPr>
        <dsp:cNvPr id="0" name=""/>
        <dsp:cNvSpPr/>
      </dsp:nvSpPr>
      <dsp:spPr>
        <a:xfrm>
          <a:off x="6320417" y="1827384"/>
          <a:ext cx="860279" cy="45719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entury Gothic" panose="020B0502020202020204" pitchFamily="34" charset="0"/>
            </a:rPr>
            <a:t>.</a:t>
          </a:r>
          <a:r>
            <a:rPr lang="en-US" sz="1900" kern="1200" dirty="0" err="1">
              <a:latin typeface="Century Gothic" panose="020B0502020202020204" pitchFamily="34" charset="0"/>
            </a:rPr>
            <a:t>gov</a:t>
          </a:r>
          <a:endParaRPr lang="en-US" sz="1900" kern="1200" dirty="0">
            <a:latin typeface="Century Gothic" panose="020B0502020202020204" pitchFamily="34" charset="0"/>
          </a:endParaRPr>
        </a:p>
      </dsp:txBody>
      <dsp:txXfrm>
        <a:off x="6333808" y="1840775"/>
        <a:ext cx="833497" cy="430416"/>
      </dsp:txXfrm>
    </dsp:sp>
    <dsp:sp modelId="{9F2B66C7-1CB4-4551-BA37-0BBD90E6ABAF}">
      <dsp:nvSpPr>
        <dsp:cNvPr id="0" name=""/>
        <dsp:cNvSpPr/>
      </dsp:nvSpPr>
      <dsp:spPr>
        <a:xfrm>
          <a:off x="6756264" y="889554"/>
          <a:ext cx="893471" cy="937829"/>
        </a:xfrm>
        <a:custGeom>
          <a:avLst/>
          <a:gdLst/>
          <a:ahLst/>
          <a:cxnLst/>
          <a:rect l="0" t="0" r="0" b="0"/>
          <a:pathLst>
            <a:path>
              <a:moveTo>
                <a:pt x="0" y="0"/>
              </a:moveTo>
              <a:lnTo>
                <a:pt x="0" y="468914"/>
              </a:lnTo>
              <a:lnTo>
                <a:pt x="893471" y="468914"/>
              </a:lnTo>
              <a:lnTo>
                <a:pt x="893471" y="937829"/>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F683B9A-A955-49DF-9EAF-30D26493FFB9}">
      <dsp:nvSpPr>
        <dsp:cNvPr id="0" name=""/>
        <dsp:cNvSpPr/>
      </dsp:nvSpPr>
      <dsp:spPr>
        <a:xfrm>
          <a:off x="7317568" y="1827384"/>
          <a:ext cx="664332" cy="45719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entury Gothic" panose="020B0502020202020204" pitchFamily="34" charset="0"/>
            </a:rPr>
            <a:t>.us</a:t>
          </a:r>
        </a:p>
      </dsp:txBody>
      <dsp:txXfrm>
        <a:off x="7330959" y="1840775"/>
        <a:ext cx="637550" cy="430416"/>
      </dsp:txXfrm>
    </dsp:sp>
    <dsp:sp modelId="{96A56938-BF39-4EA6-AC4C-4D721692D923}">
      <dsp:nvSpPr>
        <dsp:cNvPr id="0" name=""/>
        <dsp:cNvSpPr/>
      </dsp:nvSpPr>
      <dsp:spPr>
        <a:xfrm>
          <a:off x="6756264" y="889554"/>
          <a:ext cx="1733828" cy="929690"/>
        </a:xfrm>
        <a:custGeom>
          <a:avLst/>
          <a:gdLst/>
          <a:ahLst/>
          <a:cxnLst/>
          <a:rect l="0" t="0" r="0" b="0"/>
          <a:pathLst>
            <a:path>
              <a:moveTo>
                <a:pt x="0" y="0"/>
              </a:moveTo>
              <a:lnTo>
                <a:pt x="0" y="464845"/>
              </a:lnTo>
              <a:lnTo>
                <a:pt x="1733828" y="464845"/>
              </a:lnTo>
              <a:lnTo>
                <a:pt x="1733828" y="92969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70154A2-7510-47C4-99A7-4B0A48BEE149}">
      <dsp:nvSpPr>
        <dsp:cNvPr id="0" name=""/>
        <dsp:cNvSpPr/>
      </dsp:nvSpPr>
      <dsp:spPr>
        <a:xfrm>
          <a:off x="8105693" y="1819245"/>
          <a:ext cx="768798" cy="45719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entury Gothic" panose="020B0502020202020204" pitchFamily="34" charset="0"/>
            </a:rPr>
            <a:t>…</a:t>
          </a:r>
        </a:p>
      </dsp:txBody>
      <dsp:txXfrm>
        <a:off x="8119084" y="1832636"/>
        <a:ext cx="742016" cy="43041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C5A10F-CF37-4AC7-82BD-75A953686F83}" type="datetimeFigureOut">
              <a:rPr lang="en-US" smtClean="0"/>
              <a:t>8/19/2023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F5FE12-90FA-47AA-A354-9C8BF1C8A060}" type="slidenum">
              <a:rPr lang="en-US" smtClean="0"/>
              <a:t>‹#›</a:t>
            </a:fld>
            <a:endParaRPr lang="en-US"/>
          </a:p>
        </p:txBody>
      </p:sp>
    </p:spTree>
    <p:extLst>
      <p:ext uri="{BB962C8B-B14F-4D97-AF65-F5344CB8AC3E}">
        <p14:creationId xmlns:p14="http://schemas.microsoft.com/office/powerpoint/2010/main" val="4104964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en.wikipedia.org/wiki/History_of_computer_science" TargetMode="External"/><Relationship Id="rId13" Type="http://schemas.openxmlformats.org/officeDocument/2006/relationships/hyperlink" Target="http://en.wikipedia.org/wiki/ARPANET" TargetMode="External"/><Relationship Id="rId18" Type="http://schemas.openxmlformats.org/officeDocument/2006/relationships/hyperlink" Target="http://en.wikipedia.org/wiki/Digital_Equipment_Corporation" TargetMode="External"/><Relationship Id="rId26" Type="http://schemas.openxmlformats.org/officeDocument/2006/relationships/hyperlink" Target="http://en.wikipedia.org/wiki/The_Pentagon" TargetMode="External"/><Relationship Id="rId3" Type="http://schemas.openxmlformats.org/officeDocument/2006/relationships/hyperlink" Target="http://en.wikipedia.org/wiki/Help:IPA_for_English" TargetMode="External"/><Relationship Id="rId21" Type="http://schemas.openxmlformats.org/officeDocument/2006/relationships/hyperlink" Target="http://en.wikipedia.org/wiki/Biography" TargetMode="External"/><Relationship Id="rId7" Type="http://schemas.openxmlformats.org/officeDocument/2006/relationships/hyperlink" Target="http://en.wikipedia.org/wiki/Computer_science" TargetMode="External"/><Relationship Id="rId12" Type="http://schemas.openxmlformats.org/officeDocument/2006/relationships/hyperlink" Target="http://en.wikipedia.org/wiki/Graphical_user_interface" TargetMode="External"/><Relationship Id="rId17" Type="http://schemas.openxmlformats.org/officeDocument/2006/relationships/hyperlink" Target="http://en.wikipedia.org/wiki/Xerox_PARC" TargetMode="External"/><Relationship Id="rId25" Type="http://schemas.openxmlformats.org/officeDocument/2006/relationships/hyperlink" Target="http://en.wikipedia.org/wiki/Robert_McNamara" TargetMode="External"/><Relationship Id="rId2" Type="http://schemas.openxmlformats.org/officeDocument/2006/relationships/slide" Target="../slides/slide17.xml"/><Relationship Id="rId16" Type="http://schemas.openxmlformats.org/officeDocument/2006/relationships/hyperlink" Target="http://en.wikipedia.org/wiki/Robert_Taylor_(computer_scientist)" TargetMode="External"/><Relationship Id="rId20" Type="http://schemas.openxmlformats.org/officeDocument/2006/relationships/hyperlink" Target="http://en.wikipedia.org/wiki/J._C._R._Licklider#cite_note-2" TargetMode="External"/><Relationship Id="rId1" Type="http://schemas.openxmlformats.org/officeDocument/2006/relationships/notesMaster" Target="../notesMasters/notesMaster1.xml"/><Relationship Id="rId6" Type="http://schemas.openxmlformats.org/officeDocument/2006/relationships/hyperlink" Target="http://en.wikipedia.org/wiki/J._C._R._Licklider#cite_note-Miller-1" TargetMode="External"/><Relationship Id="rId11" Type="http://schemas.openxmlformats.org/officeDocument/2006/relationships/hyperlink" Target="http://en.wikipedia.org/wiki/Internet_pioneer" TargetMode="External"/><Relationship Id="rId24" Type="http://schemas.openxmlformats.org/officeDocument/2006/relationships/hyperlink" Target="http://en.wikipedia.org/wiki/Punched_card" TargetMode="External"/><Relationship Id="rId5" Type="http://schemas.openxmlformats.org/officeDocument/2006/relationships/hyperlink" Target="http://en.wikipedia.org/wiki/Psychologist" TargetMode="External"/><Relationship Id="rId15" Type="http://schemas.openxmlformats.org/officeDocument/2006/relationships/hyperlink" Target="http://en.wikipedia.org/wiki/Johnny_Appleseed" TargetMode="External"/><Relationship Id="rId23" Type="http://schemas.openxmlformats.org/officeDocument/2006/relationships/hyperlink" Target="http://en.wikipedia.org/wiki/Silicon_Valley" TargetMode="External"/><Relationship Id="rId10" Type="http://schemas.openxmlformats.org/officeDocument/2006/relationships/hyperlink" Target="http://en.wikipedia.org/wiki/Interactive_computing" TargetMode="External"/><Relationship Id="rId19" Type="http://schemas.openxmlformats.org/officeDocument/2006/relationships/hyperlink" Target="http://en.wikipedia.org/wiki/DEC_Systems_Research_Center" TargetMode="External"/><Relationship Id="rId4" Type="http://schemas.openxmlformats.org/officeDocument/2006/relationships/hyperlink" Target="http://en.wikipedia.org/wiki/Help:IPA_for_English#Key" TargetMode="External"/><Relationship Id="rId9" Type="http://schemas.openxmlformats.org/officeDocument/2006/relationships/hyperlink" Target="http://en.wikipedia.org/wiki/History_of_computer_hardware" TargetMode="External"/><Relationship Id="rId14" Type="http://schemas.openxmlformats.org/officeDocument/2006/relationships/hyperlink" Target="http://en.wikipedia.org/wiki/Internet" TargetMode="External"/><Relationship Id="rId22" Type="http://schemas.openxmlformats.org/officeDocument/2006/relationships/hyperlink" Target="http://en.wikipedia.org/wiki/Personal_computer"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F5FE12-90FA-47AA-A354-9C8BF1C8A060}" type="slidenum">
              <a:rPr lang="en-US" smtClean="0"/>
              <a:t>6</a:t>
            </a:fld>
            <a:endParaRPr lang="en-US"/>
          </a:p>
        </p:txBody>
      </p:sp>
    </p:spTree>
    <p:extLst>
      <p:ext uri="{BB962C8B-B14F-4D97-AF65-F5344CB8AC3E}">
        <p14:creationId xmlns:p14="http://schemas.microsoft.com/office/powerpoint/2010/main" val="4067279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DARPA – Defense Advanced Research Projects Agency</a:t>
            </a:r>
          </a:p>
        </p:txBody>
      </p:sp>
      <p:sp>
        <p:nvSpPr>
          <p:cNvPr id="4" name="Slide Number Placeholder 3"/>
          <p:cNvSpPr>
            <a:spLocks noGrp="1"/>
          </p:cNvSpPr>
          <p:nvPr>
            <p:ph type="sldNum" sz="quarter" idx="10"/>
          </p:nvPr>
        </p:nvSpPr>
        <p:spPr/>
        <p:txBody>
          <a:bodyPr/>
          <a:lstStyle/>
          <a:p>
            <a:fld id="{A9F5FE12-90FA-47AA-A354-9C8BF1C8A060}" type="slidenum">
              <a:rPr lang="en-US" smtClean="0"/>
              <a:t>15</a:t>
            </a:fld>
            <a:endParaRPr lang="en-US"/>
          </a:p>
        </p:txBody>
      </p:sp>
    </p:spTree>
    <p:extLst>
      <p:ext uri="{BB962C8B-B14F-4D97-AF65-F5344CB8AC3E}">
        <p14:creationId xmlns:p14="http://schemas.microsoft.com/office/powerpoint/2010/main" val="2642462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Linked Source: http://www.cc.utexas.edu/ogs/alumni/events/taylor/licklider-taylor.pdf</a:t>
            </a:r>
          </a:p>
          <a:p>
            <a:r>
              <a:rPr lang="en-US" dirty="0"/>
              <a:t>Discovery Source: </a:t>
            </a:r>
            <a:r>
              <a:rPr lang="en-US" dirty="0" err="1"/>
              <a:t>OpenHPI</a:t>
            </a:r>
            <a:r>
              <a:rPr lang="en-US" dirty="0"/>
              <a:t> Course – Semantic Web</a:t>
            </a:r>
          </a:p>
          <a:p>
            <a:endParaRPr lang="en-US" dirty="0"/>
          </a:p>
          <a:p>
            <a:r>
              <a:rPr lang="en-US" sz="1200" b="1" i="0" kern="1200" dirty="0">
                <a:solidFill>
                  <a:schemeClr val="tx1"/>
                </a:solidFill>
                <a:effectLst/>
                <a:latin typeface="+mn-lt"/>
                <a:ea typeface="+mn-ea"/>
                <a:cs typeface="+mn-cs"/>
              </a:rPr>
              <a:t>Joseph Carl </a:t>
            </a:r>
            <a:r>
              <a:rPr lang="en-US" sz="1200" b="1" i="0" kern="1200" dirty="0" err="1">
                <a:solidFill>
                  <a:schemeClr val="tx1"/>
                </a:solidFill>
                <a:effectLst/>
                <a:latin typeface="+mn-lt"/>
                <a:ea typeface="+mn-ea"/>
                <a:cs typeface="+mn-cs"/>
              </a:rPr>
              <a:t>Robnett</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Licklider</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3" tooltip="Help:IPA for English"/>
              </a:rPr>
              <a:t>/</a:t>
            </a:r>
            <a:r>
              <a:rPr lang="en-US" sz="1200" b="0" i="0" u="none" strike="noStrike" kern="1200" dirty="0">
                <a:solidFill>
                  <a:schemeClr val="tx1"/>
                </a:solidFill>
                <a:effectLst/>
                <a:latin typeface="+mn-lt"/>
                <a:ea typeface="+mn-ea"/>
                <a:cs typeface="+mn-cs"/>
                <a:hlinkClick r:id="rId4" tooltip="Help:IPA for English"/>
              </a:rPr>
              <a:t>ˈ</a:t>
            </a:r>
            <a:r>
              <a:rPr lang="en-US" sz="1200" b="0" i="0" u="none" strike="noStrike" kern="1200" dirty="0" err="1">
                <a:solidFill>
                  <a:schemeClr val="tx1"/>
                </a:solidFill>
                <a:effectLst/>
                <a:latin typeface="+mn-lt"/>
                <a:ea typeface="+mn-ea"/>
                <a:cs typeface="+mn-cs"/>
                <a:hlinkClick r:id="rId4" tooltip="Help:IPA for English"/>
              </a:rPr>
              <a:t>lɪklaɪdər</a:t>
            </a:r>
            <a:r>
              <a:rPr lang="en-US" sz="1200" b="0" i="0" u="none" strike="noStrike" kern="1200" dirty="0">
                <a:solidFill>
                  <a:schemeClr val="tx1"/>
                </a:solidFill>
                <a:effectLst/>
                <a:latin typeface="+mn-lt"/>
                <a:ea typeface="+mn-ea"/>
                <a:cs typeface="+mn-cs"/>
                <a:hlinkClick r:id="rId3" tooltip="Help:IPA for English"/>
              </a:rPr>
              <a:t>/</a:t>
            </a:r>
            <a:r>
              <a:rPr lang="en-US" sz="1200" b="0" i="0" kern="1200" dirty="0">
                <a:solidFill>
                  <a:schemeClr val="tx1"/>
                </a:solidFill>
                <a:effectLst/>
                <a:latin typeface="+mn-lt"/>
                <a:ea typeface="+mn-ea"/>
                <a:cs typeface="+mn-cs"/>
              </a:rPr>
              <a:t>; March 11, 1915 – June 26, 1990), known simply as J. C. R. or "Lick", was an American </a:t>
            </a:r>
            <a:r>
              <a:rPr lang="en-US" sz="1200" b="0" i="0" u="none" strike="noStrike" kern="1200" dirty="0">
                <a:solidFill>
                  <a:schemeClr val="tx1"/>
                </a:solidFill>
                <a:effectLst/>
                <a:latin typeface="+mn-lt"/>
                <a:ea typeface="+mn-ea"/>
                <a:cs typeface="+mn-cs"/>
                <a:hlinkClick r:id="rId5" tooltip="Psychologist"/>
              </a:rPr>
              <a:t>psychologist</a:t>
            </a:r>
            <a:r>
              <a:rPr lang="en-US" sz="1200" b="0" i="0" u="none" strike="noStrike" kern="1200" baseline="30000" dirty="0">
                <a:solidFill>
                  <a:schemeClr val="tx1"/>
                </a:solidFill>
                <a:effectLst/>
                <a:latin typeface="+mn-lt"/>
                <a:ea typeface="+mn-ea"/>
                <a:cs typeface="+mn-cs"/>
                <a:hlinkClick r:id="rId6"/>
              </a:rPr>
              <a:t>[1]</a:t>
            </a:r>
            <a:r>
              <a:rPr lang="en-US" sz="1200" b="0" i="0" kern="1200" dirty="0">
                <a:solidFill>
                  <a:schemeClr val="tx1"/>
                </a:solidFill>
                <a:effectLst/>
                <a:latin typeface="+mn-lt"/>
                <a:ea typeface="+mn-ea"/>
                <a:cs typeface="+mn-cs"/>
              </a:rPr>
              <a:t> and </a:t>
            </a:r>
            <a:r>
              <a:rPr lang="en-US" sz="1200" b="0" i="0" u="none" strike="noStrike" kern="1200" dirty="0">
                <a:solidFill>
                  <a:schemeClr val="tx1"/>
                </a:solidFill>
                <a:effectLst/>
                <a:latin typeface="+mn-lt"/>
                <a:ea typeface="+mn-ea"/>
                <a:cs typeface="+mn-cs"/>
                <a:hlinkClick r:id="rId7" tooltip="Computer science"/>
              </a:rPr>
              <a:t>computer scientist</a:t>
            </a:r>
            <a:r>
              <a:rPr lang="en-US" sz="1200" b="0" i="0" kern="1200" dirty="0">
                <a:solidFill>
                  <a:schemeClr val="tx1"/>
                </a:solidFill>
                <a:effectLst/>
                <a:latin typeface="+mn-lt"/>
                <a:ea typeface="+mn-ea"/>
                <a:cs typeface="+mn-cs"/>
              </a:rPr>
              <a:t> who is considered one of the most important figures in </a:t>
            </a:r>
            <a:r>
              <a:rPr lang="en-US" sz="1200" b="0" i="0" u="none" strike="noStrike" kern="1200" dirty="0">
                <a:solidFill>
                  <a:schemeClr val="tx1"/>
                </a:solidFill>
                <a:effectLst/>
                <a:latin typeface="+mn-lt"/>
                <a:ea typeface="+mn-ea"/>
                <a:cs typeface="+mn-cs"/>
                <a:hlinkClick r:id="rId8" tooltip="History of computer science"/>
              </a:rPr>
              <a:t>computer science</a:t>
            </a:r>
            <a:r>
              <a:rPr lang="en-US" sz="1200" b="0" i="0" kern="1200" dirty="0">
                <a:solidFill>
                  <a:schemeClr val="tx1"/>
                </a:solidFill>
                <a:effectLst/>
                <a:latin typeface="+mn-lt"/>
                <a:ea typeface="+mn-ea"/>
                <a:cs typeface="+mn-cs"/>
              </a:rPr>
              <a:t> and general </a:t>
            </a:r>
            <a:r>
              <a:rPr lang="en-US" sz="1200" b="0" i="0" u="none" strike="noStrike" kern="1200" dirty="0">
                <a:solidFill>
                  <a:schemeClr val="tx1"/>
                </a:solidFill>
                <a:effectLst/>
                <a:latin typeface="+mn-lt"/>
                <a:ea typeface="+mn-ea"/>
                <a:cs typeface="+mn-cs"/>
                <a:hlinkClick r:id="rId9" tooltip="History of computer hardware"/>
              </a:rPr>
              <a:t>computing history</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He is particularly remembered for being one of the first to foresee modern-style </a:t>
            </a:r>
            <a:r>
              <a:rPr lang="en-US" sz="1200" b="0" i="0" u="none" strike="noStrike" kern="1200" dirty="0">
                <a:solidFill>
                  <a:schemeClr val="tx1"/>
                </a:solidFill>
                <a:effectLst/>
                <a:latin typeface="+mn-lt"/>
                <a:ea typeface="+mn-ea"/>
                <a:cs typeface="+mn-cs"/>
                <a:hlinkClick r:id="rId10" tooltip="Interactive computing"/>
              </a:rPr>
              <a:t>interactive computing</a:t>
            </a:r>
            <a:r>
              <a:rPr lang="en-US" sz="1200" b="0" i="0" kern="1200" dirty="0">
                <a:solidFill>
                  <a:schemeClr val="tx1"/>
                </a:solidFill>
                <a:effectLst/>
                <a:latin typeface="+mn-lt"/>
                <a:ea typeface="+mn-ea"/>
                <a:cs typeface="+mn-cs"/>
              </a:rPr>
              <a:t> and its application to all manner of activities; and also as an </a:t>
            </a:r>
            <a:r>
              <a:rPr lang="en-US" sz="1200" b="0" i="0" u="none" strike="noStrike" kern="1200" dirty="0">
                <a:solidFill>
                  <a:schemeClr val="tx1"/>
                </a:solidFill>
                <a:effectLst/>
                <a:latin typeface="+mn-lt"/>
                <a:ea typeface="+mn-ea"/>
                <a:cs typeface="+mn-cs"/>
                <a:hlinkClick r:id="rId11" tooltip="Internet pioneer"/>
              </a:rPr>
              <a:t>Internet pioneer</a:t>
            </a:r>
            <a:r>
              <a:rPr lang="en-US" sz="1200" b="0" i="0" kern="1200" dirty="0">
                <a:solidFill>
                  <a:schemeClr val="tx1"/>
                </a:solidFill>
                <a:effectLst/>
                <a:latin typeface="+mn-lt"/>
                <a:ea typeface="+mn-ea"/>
                <a:cs typeface="+mn-cs"/>
              </a:rPr>
              <a:t> with an early vision of a worldwide computer network long before it was built. He did much to actually initiate this by funding research which led to much of it, including today's canonical </a:t>
            </a:r>
            <a:r>
              <a:rPr lang="en-US" sz="1200" b="0" i="0" u="none" strike="noStrike" kern="1200" dirty="0">
                <a:solidFill>
                  <a:schemeClr val="tx1"/>
                </a:solidFill>
                <a:effectLst/>
                <a:latin typeface="+mn-lt"/>
                <a:ea typeface="+mn-ea"/>
                <a:cs typeface="+mn-cs"/>
                <a:hlinkClick r:id="rId12" tooltip="Graphical user interface"/>
              </a:rPr>
              <a:t>graphical user interface</a:t>
            </a:r>
            <a:r>
              <a:rPr lang="en-US" sz="1200" b="0" i="0" kern="1200" dirty="0">
                <a:solidFill>
                  <a:schemeClr val="tx1"/>
                </a:solidFill>
                <a:effectLst/>
                <a:latin typeface="+mn-lt"/>
                <a:ea typeface="+mn-ea"/>
                <a:cs typeface="+mn-cs"/>
              </a:rPr>
              <a:t>, and the </a:t>
            </a:r>
            <a:r>
              <a:rPr lang="en-US" sz="1200" b="0" i="0" u="none" strike="noStrike" kern="1200" dirty="0">
                <a:solidFill>
                  <a:schemeClr val="tx1"/>
                </a:solidFill>
                <a:effectLst/>
                <a:latin typeface="+mn-lt"/>
                <a:ea typeface="+mn-ea"/>
                <a:cs typeface="+mn-cs"/>
                <a:hlinkClick r:id="rId13" tooltip="ARPANET"/>
              </a:rPr>
              <a:t>ARPANET</a:t>
            </a:r>
            <a:r>
              <a:rPr lang="en-US" sz="1200" b="0" i="0" kern="1200" dirty="0">
                <a:solidFill>
                  <a:schemeClr val="tx1"/>
                </a:solidFill>
                <a:effectLst/>
                <a:latin typeface="+mn-lt"/>
                <a:ea typeface="+mn-ea"/>
                <a:cs typeface="+mn-cs"/>
              </a:rPr>
              <a:t>, the direct predecessor to the </a:t>
            </a:r>
            <a:r>
              <a:rPr lang="en-US" sz="1200" b="0" i="0" u="none" strike="noStrike" kern="1200" dirty="0">
                <a:solidFill>
                  <a:schemeClr val="tx1"/>
                </a:solidFill>
                <a:effectLst/>
                <a:latin typeface="+mn-lt"/>
                <a:ea typeface="+mn-ea"/>
                <a:cs typeface="+mn-cs"/>
                <a:hlinkClick r:id="rId14" tooltip="Internet"/>
              </a:rPr>
              <a:t>Internet</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He has been called "computing's </a:t>
            </a:r>
            <a:r>
              <a:rPr lang="en-US" sz="1200" b="0" i="0" u="none" strike="noStrike" kern="1200" dirty="0">
                <a:solidFill>
                  <a:schemeClr val="tx1"/>
                </a:solidFill>
                <a:effectLst/>
                <a:latin typeface="+mn-lt"/>
                <a:ea typeface="+mn-ea"/>
                <a:cs typeface="+mn-cs"/>
                <a:hlinkClick r:id="rId15" tooltip="Johnny Appleseed"/>
              </a:rPr>
              <a:t>Johnny Appleseed</a:t>
            </a:r>
            <a:r>
              <a:rPr lang="en-US" sz="1200" b="0" i="0" kern="1200" dirty="0">
                <a:solidFill>
                  <a:schemeClr val="tx1"/>
                </a:solidFill>
                <a:effectLst/>
                <a:latin typeface="+mn-lt"/>
                <a:ea typeface="+mn-ea"/>
                <a:cs typeface="+mn-cs"/>
              </a:rPr>
              <a:t>", for planting the seeds of computing in the digital age; </a:t>
            </a:r>
            <a:r>
              <a:rPr lang="en-US" sz="1200" b="0" i="0" u="none" strike="noStrike" kern="1200" dirty="0">
                <a:solidFill>
                  <a:schemeClr val="tx1"/>
                </a:solidFill>
                <a:effectLst/>
                <a:latin typeface="+mn-lt"/>
                <a:ea typeface="+mn-ea"/>
                <a:cs typeface="+mn-cs"/>
                <a:hlinkClick r:id="rId16" tooltip="Robert Taylor (computer scientist)"/>
              </a:rPr>
              <a:t>Robert Taylor</a:t>
            </a:r>
            <a:r>
              <a:rPr lang="en-US" sz="1200" b="0" i="0" kern="1200" dirty="0">
                <a:solidFill>
                  <a:schemeClr val="tx1"/>
                </a:solidFill>
                <a:effectLst/>
                <a:latin typeface="+mn-lt"/>
                <a:ea typeface="+mn-ea"/>
                <a:cs typeface="+mn-cs"/>
              </a:rPr>
              <a:t>, founder of </a:t>
            </a:r>
            <a:r>
              <a:rPr lang="en-US" sz="1200" b="0" i="0" u="none" strike="noStrike" kern="1200" dirty="0">
                <a:solidFill>
                  <a:schemeClr val="tx1"/>
                </a:solidFill>
                <a:effectLst/>
                <a:latin typeface="+mn-lt"/>
                <a:ea typeface="+mn-ea"/>
                <a:cs typeface="+mn-cs"/>
                <a:hlinkClick r:id="rId17" tooltip="Xerox PARC"/>
              </a:rPr>
              <a:t>Xerox PARC</a:t>
            </a:r>
            <a:r>
              <a:rPr lang="en-US" sz="1200" b="0" i="0" kern="1200" dirty="0">
                <a:solidFill>
                  <a:schemeClr val="tx1"/>
                </a:solidFill>
                <a:effectLst/>
                <a:latin typeface="+mn-lt"/>
                <a:ea typeface="+mn-ea"/>
                <a:cs typeface="+mn-cs"/>
              </a:rPr>
              <a:t>'s Computer Science Laboratory and </a:t>
            </a:r>
            <a:r>
              <a:rPr lang="en-US" sz="1200" b="0" i="0" u="none" strike="noStrike" kern="1200" dirty="0">
                <a:solidFill>
                  <a:schemeClr val="tx1"/>
                </a:solidFill>
                <a:effectLst/>
                <a:latin typeface="+mn-lt"/>
                <a:ea typeface="+mn-ea"/>
                <a:cs typeface="+mn-cs"/>
                <a:hlinkClick r:id="rId18" tooltip="Digital Equipment Corporation"/>
              </a:rPr>
              <a:t>Digital Equipment Corporation</a:t>
            </a:r>
            <a:r>
              <a:rPr lang="en-US" sz="1200" b="0" i="0" kern="1200" dirty="0">
                <a:solidFill>
                  <a:schemeClr val="tx1"/>
                </a:solidFill>
                <a:effectLst/>
                <a:latin typeface="+mn-lt"/>
                <a:ea typeface="+mn-ea"/>
                <a:cs typeface="+mn-cs"/>
              </a:rPr>
              <a:t>'s </a:t>
            </a:r>
            <a:r>
              <a:rPr lang="en-US" sz="1200" b="0" i="0" u="none" strike="noStrike" kern="1200" dirty="0">
                <a:solidFill>
                  <a:schemeClr val="tx1"/>
                </a:solidFill>
                <a:effectLst/>
                <a:latin typeface="+mn-lt"/>
                <a:ea typeface="+mn-ea"/>
                <a:cs typeface="+mn-cs"/>
                <a:hlinkClick r:id="rId19" tooltip="DEC Systems Research Center"/>
              </a:rPr>
              <a:t>Systems Research Center</a:t>
            </a:r>
            <a:r>
              <a:rPr lang="en-US" sz="1200" b="0" i="0" kern="1200" dirty="0">
                <a:solidFill>
                  <a:schemeClr val="tx1"/>
                </a:solidFill>
                <a:effectLst/>
                <a:latin typeface="+mn-lt"/>
                <a:ea typeface="+mn-ea"/>
                <a:cs typeface="+mn-cs"/>
              </a:rPr>
              <a:t>, noted that "most of the significant advances in computer technology—including the work that my group did at Xerox PARC—were simply extrapolations of Lick's vision. They were not really new visions of their own. So he was really the father of it all".</a:t>
            </a:r>
            <a:r>
              <a:rPr lang="en-US" sz="1200" b="0" i="0" u="none" strike="noStrike" kern="1200" baseline="30000" dirty="0">
                <a:solidFill>
                  <a:schemeClr val="tx1"/>
                </a:solidFill>
                <a:effectLst/>
                <a:latin typeface="+mn-lt"/>
                <a:ea typeface="+mn-ea"/>
                <a:cs typeface="+mn-cs"/>
                <a:hlinkClick r:id="rId20"/>
              </a:rPr>
              <a:t>[2]</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For people who only know today's computerized, information-rich world, the change from what came before, and thus his impact on the world (since his ideas and the work of people he sponsored led, directly and indirectly, to much of it), is probably hard to truly fathom. This quotation from the full-length </a:t>
            </a:r>
            <a:r>
              <a:rPr lang="en-US" sz="1200" b="0" i="0" u="none" strike="noStrike" kern="1200" dirty="0">
                <a:solidFill>
                  <a:schemeClr val="tx1"/>
                </a:solidFill>
                <a:effectLst/>
                <a:latin typeface="+mn-lt"/>
                <a:ea typeface="+mn-ea"/>
                <a:cs typeface="+mn-cs"/>
                <a:hlinkClick r:id="rId21" tooltip="Biography"/>
              </a:rPr>
              <a:t>biography</a:t>
            </a:r>
            <a:r>
              <a:rPr lang="en-US" sz="1200" b="0" i="0" kern="1200" dirty="0">
                <a:solidFill>
                  <a:schemeClr val="tx1"/>
                </a:solidFill>
                <a:effectLst/>
                <a:latin typeface="+mn-lt"/>
                <a:ea typeface="+mn-ea"/>
                <a:cs typeface="+mn-cs"/>
              </a:rPr>
              <a:t> of him called </a:t>
            </a:r>
            <a:r>
              <a:rPr lang="en-US" sz="1200" b="0" i="1" kern="1200" dirty="0">
                <a:solidFill>
                  <a:schemeClr val="tx1"/>
                </a:solidFill>
                <a:effectLst/>
                <a:latin typeface="+mn-lt"/>
                <a:ea typeface="+mn-ea"/>
                <a:cs typeface="+mn-cs"/>
              </a:rPr>
              <a:t>The Dream Machine</a:t>
            </a:r>
            <a:r>
              <a:rPr lang="en-US" sz="1200" b="0" i="0" kern="1200" dirty="0">
                <a:solidFill>
                  <a:schemeClr val="tx1"/>
                </a:solidFill>
                <a:effectLst/>
                <a:latin typeface="+mn-lt"/>
                <a:ea typeface="+mn-ea"/>
                <a:cs typeface="+mn-cs"/>
              </a:rPr>
              <a:t>, gives some sense of it:</a:t>
            </a:r>
          </a:p>
          <a:p>
            <a:r>
              <a:rPr lang="en-US" dirty="0"/>
              <a:t>"More than a decade will pass before </a:t>
            </a:r>
            <a:r>
              <a:rPr lang="en-US" sz="1200" u="none" strike="noStrike" kern="1200" dirty="0">
                <a:solidFill>
                  <a:schemeClr val="tx1"/>
                </a:solidFill>
                <a:effectLst/>
                <a:latin typeface="+mn-lt"/>
                <a:ea typeface="+mn-ea"/>
                <a:cs typeface="+mn-cs"/>
                <a:hlinkClick r:id="rId22" tooltip="Personal computer"/>
              </a:rPr>
              <a:t>personal computers</a:t>
            </a:r>
            <a:r>
              <a:rPr lang="en-US" dirty="0"/>
              <a:t> emerge from the garages of </a:t>
            </a:r>
            <a:r>
              <a:rPr lang="en-US" sz="1200" u="none" strike="noStrike" kern="1200" dirty="0">
                <a:solidFill>
                  <a:schemeClr val="tx1"/>
                </a:solidFill>
                <a:effectLst/>
                <a:latin typeface="+mn-lt"/>
                <a:ea typeface="+mn-ea"/>
                <a:cs typeface="+mn-cs"/>
                <a:hlinkClick r:id="rId23" tooltip="Silicon Valley"/>
              </a:rPr>
              <a:t>Silicon Valley</a:t>
            </a:r>
            <a:r>
              <a:rPr lang="en-US" dirty="0"/>
              <a:t>, and a full thirty years before the Internet explosion of the 1990s. The word </a:t>
            </a:r>
            <a:r>
              <a:rPr lang="en-US" i="1" dirty="0" err="1"/>
              <a:t>computer</a:t>
            </a:r>
            <a:r>
              <a:rPr lang="en-US" dirty="0" err="1"/>
              <a:t>still</a:t>
            </a:r>
            <a:r>
              <a:rPr lang="en-US" dirty="0"/>
              <a:t> has an ominous tone, conjuring up the image of a huge, intimidating device hidden away in an </a:t>
            </a:r>
            <a:r>
              <a:rPr lang="en-US" dirty="0" err="1"/>
              <a:t>overlit</a:t>
            </a:r>
            <a:r>
              <a:rPr lang="en-US" dirty="0"/>
              <a:t>, air-conditioned basement, relentlessly processing </a:t>
            </a:r>
            <a:r>
              <a:rPr lang="en-US" sz="1200" u="none" strike="noStrike" kern="1200" dirty="0">
                <a:solidFill>
                  <a:schemeClr val="tx1"/>
                </a:solidFill>
                <a:effectLst/>
                <a:latin typeface="+mn-lt"/>
                <a:ea typeface="+mn-ea"/>
                <a:cs typeface="+mn-cs"/>
                <a:hlinkClick r:id="rId24" tooltip="Punched card"/>
              </a:rPr>
              <a:t>punch cards</a:t>
            </a:r>
            <a:r>
              <a:rPr lang="en-US" dirty="0"/>
              <a:t> for some large institution: </a:t>
            </a:r>
            <a:r>
              <a:rPr lang="en-US" i="1" dirty="0" err="1"/>
              <a:t>them</a:t>
            </a:r>
            <a:r>
              <a:rPr lang="en-US" dirty="0" err="1"/>
              <a:t>."Yet</a:t>
            </a:r>
            <a:r>
              <a:rPr lang="en-US" dirty="0"/>
              <a:t>, sitting in a nondescript office in </a:t>
            </a:r>
            <a:r>
              <a:rPr lang="en-US" sz="1200" u="none" strike="noStrike" kern="1200" dirty="0">
                <a:solidFill>
                  <a:schemeClr val="tx1"/>
                </a:solidFill>
                <a:effectLst/>
                <a:latin typeface="+mn-lt"/>
                <a:ea typeface="+mn-ea"/>
                <a:cs typeface="+mn-cs"/>
                <a:hlinkClick r:id="rId25" tooltip="Robert McNamara"/>
              </a:rPr>
              <a:t>McNamara</a:t>
            </a:r>
            <a:r>
              <a:rPr lang="en-US" dirty="0"/>
              <a:t>'s </a:t>
            </a:r>
            <a:r>
              <a:rPr lang="en-US" sz="1200" u="none" strike="noStrike" kern="1200" dirty="0">
                <a:solidFill>
                  <a:schemeClr val="tx1"/>
                </a:solidFill>
                <a:effectLst/>
                <a:latin typeface="+mn-lt"/>
                <a:ea typeface="+mn-ea"/>
                <a:cs typeface="+mn-cs"/>
                <a:hlinkClick r:id="rId26" tooltip="The Pentagon"/>
              </a:rPr>
              <a:t>Pentagon</a:t>
            </a:r>
            <a:r>
              <a:rPr lang="en-US" dirty="0"/>
              <a:t>, a quiet...civilian is already planning the revolution that will change forever the way computers are perceived. Somehow, the occupant of that office...has seen a future in which computers will empower individuals, instead of forcing them into rigid conformity. He is almost alone in his conviction that computers can become not just superfast calculating machines, but joyful machines: tools that will serve as new media of expression, inspirations to creativity, and gateways to a vast world of online information.“</a:t>
            </a:r>
          </a:p>
          <a:p>
            <a:endParaRPr lang="en-US" dirty="0"/>
          </a:p>
          <a:p>
            <a:r>
              <a:rPr lang="en-US" dirty="0"/>
              <a:t>Wikipedia - http://en.wikipedia.org/wiki/J._C._R._Licklider</a:t>
            </a:r>
          </a:p>
        </p:txBody>
      </p:sp>
      <p:sp>
        <p:nvSpPr>
          <p:cNvPr id="4" name="Slide Number Placeholder 3"/>
          <p:cNvSpPr>
            <a:spLocks noGrp="1"/>
          </p:cNvSpPr>
          <p:nvPr>
            <p:ph type="sldNum" sz="quarter" idx="10"/>
          </p:nvPr>
        </p:nvSpPr>
        <p:spPr/>
        <p:txBody>
          <a:bodyPr/>
          <a:lstStyle/>
          <a:p>
            <a:fld id="{16B0E1EA-FA4F-4A7C-B078-1ADFC3817528}" type="slidenum">
              <a:rPr lang="en-US" smtClean="0"/>
              <a:t>17</a:t>
            </a:fld>
            <a:endParaRPr lang="en-US"/>
          </a:p>
        </p:txBody>
      </p:sp>
    </p:spTree>
    <p:extLst>
      <p:ext uri="{BB962C8B-B14F-4D97-AF65-F5344CB8AC3E}">
        <p14:creationId xmlns:p14="http://schemas.microsoft.com/office/powerpoint/2010/main" val="4034540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DARPA – Defense Advanced Research Projects Agency</a:t>
            </a:r>
          </a:p>
        </p:txBody>
      </p:sp>
      <p:sp>
        <p:nvSpPr>
          <p:cNvPr id="4" name="Slide Number Placeholder 3"/>
          <p:cNvSpPr>
            <a:spLocks noGrp="1"/>
          </p:cNvSpPr>
          <p:nvPr>
            <p:ph type="sldNum" sz="quarter" idx="10"/>
          </p:nvPr>
        </p:nvSpPr>
        <p:spPr/>
        <p:txBody>
          <a:bodyPr/>
          <a:lstStyle/>
          <a:p>
            <a:fld id="{A9F5FE12-90FA-47AA-A354-9C8BF1C8A060}" type="slidenum">
              <a:rPr lang="en-US" smtClean="0"/>
              <a:t>18</a:t>
            </a:fld>
            <a:endParaRPr lang="en-US"/>
          </a:p>
        </p:txBody>
      </p:sp>
    </p:spTree>
    <p:extLst>
      <p:ext uri="{BB962C8B-B14F-4D97-AF65-F5344CB8AC3E}">
        <p14:creationId xmlns:p14="http://schemas.microsoft.com/office/powerpoint/2010/main" val="1254387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DARPA – Defense Advanced Research Projects Agency</a:t>
            </a:r>
          </a:p>
        </p:txBody>
      </p:sp>
      <p:sp>
        <p:nvSpPr>
          <p:cNvPr id="4" name="Slide Number Placeholder 3"/>
          <p:cNvSpPr>
            <a:spLocks noGrp="1"/>
          </p:cNvSpPr>
          <p:nvPr>
            <p:ph type="sldNum" sz="quarter" idx="10"/>
          </p:nvPr>
        </p:nvSpPr>
        <p:spPr/>
        <p:txBody>
          <a:bodyPr/>
          <a:lstStyle/>
          <a:p>
            <a:fld id="{A9F5FE12-90FA-47AA-A354-9C8BF1C8A060}" type="slidenum">
              <a:rPr lang="en-US" smtClean="0"/>
              <a:t>19</a:t>
            </a:fld>
            <a:endParaRPr lang="en-US"/>
          </a:p>
        </p:txBody>
      </p:sp>
    </p:spTree>
    <p:extLst>
      <p:ext uri="{BB962C8B-B14F-4D97-AF65-F5344CB8AC3E}">
        <p14:creationId xmlns:p14="http://schemas.microsoft.com/office/powerpoint/2010/main" val="3579483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B0E1EA-FA4F-4A7C-B078-1ADFC3817528}" type="slidenum">
              <a:rPr lang="en-US" smtClean="0"/>
              <a:t>20</a:t>
            </a:fld>
            <a:endParaRPr lang="en-US"/>
          </a:p>
        </p:txBody>
      </p:sp>
    </p:spTree>
    <p:extLst>
      <p:ext uri="{BB962C8B-B14F-4D97-AF65-F5344CB8AC3E}">
        <p14:creationId xmlns:p14="http://schemas.microsoft.com/office/powerpoint/2010/main" val="3487869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B0E1EA-FA4F-4A7C-B078-1ADFC3817528}" type="slidenum">
              <a:rPr lang="en-US" smtClean="0"/>
              <a:t>21</a:t>
            </a:fld>
            <a:endParaRPr lang="en-US"/>
          </a:p>
        </p:txBody>
      </p:sp>
    </p:spTree>
    <p:extLst>
      <p:ext uri="{BB962C8B-B14F-4D97-AF65-F5344CB8AC3E}">
        <p14:creationId xmlns:p14="http://schemas.microsoft.com/office/powerpoint/2010/main" val="3499087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B0E1EA-FA4F-4A7C-B078-1ADFC3817528}" type="slidenum">
              <a:rPr lang="en-US" smtClean="0"/>
              <a:t>22</a:t>
            </a:fld>
            <a:endParaRPr lang="en-US"/>
          </a:p>
        </p:txBody>
      </p:sp>
    </p:spTree>
    <p:extLst>
      <p:ext uri="{BB962C8B-B14F-4D97-AF65-F5344CB8AC3E}">
        <p14:creationId xmlns:p14="http://schemas.microsoft.com/office/powerpoint/2010/main" val="4054222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http://www.nsf.gov/news/special_reports/nsf-net/1960s.jsp</a:t>
            </a:r>
          </a:p>
        </p:txBody>
      </p:sp>
      <p:sp>
        <p:nvSpPr>
          <p:cNvPr id="4" name="Slide Number Placeholder 3"/>
          <p:cNvSpPr>
            <a:spLocks noGrp="1"/>
          </p:cNvSpPr>
          <p:nvPr>
            <p:ph type="sldNum" sz="quarter" idx="10"/>
          </p:nvPr>
        </p:nvSpPr>
        <p:spPr/>
        <p:txBody>
          <a:bodyPr/>
          <a:lstStyle/>
          <a:p>
            <a:fld id="{16B0E1EA-FA4F-4A7C-B078-1ADFC3817528}" type="slidenum">
              <a:rPr lang="en-US" smtClean="0"/>
              <a:t>23</a:t>
            </a:fld>
            <a:endParaRPr lang="en-US"/>
          </a:p>
        </p:txBody>
      </p:sp>
    </p:spTree>
    <p:extLst>
      <p:ext uri="{BB962C8B-B14F-4D97-AF65-F5344CB8AC3E}">
        <p14:creationId xmlns:p14="http://schemas.microsoft.com/office/powerpoint/2010/main" val="24674504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http://www.w3.org/People/Berners-Lee/</a:t>
            </a:r>
          </a:p>
          <a:p>
            <a:r>
              <a:rPr lang="en-US" dirty="0"/>
              <a:t>Source:</a:t>
            </a:r>
            <a:r>
              <a:rPr lang="en-US" baseline="0" dirty="0"/>
              <a:t> </a:t>
            </a:r>
            <a:r>
              <a:rPr lang="en-US" dirty="0"/>
              <a:t>http://webfoundation.org/about/vision/history-of-the-web/</a:t>
            </a:r>
          </a:p>
        </p:txBody>
      </p:sp>
      <p:sp>
        <p:nvSpPr>
          <p:cNvPr id="4" name="Slide Number Placeholder 3"/>
          <p:cNvSpPr>
            <a:spLocks noGrp="1"/>
          </p:cNvSpPr>
          <p:nvPr>
            <p:ph type="sldNum" sz="quarter" idx="10"/>
          </p:nvPr>
        </p:nvSpPr>
        <p:spPr/>
        <p:txBody>
          <a:bodyPr/>
          <a:lstStyle/>
          <a:p>
            <a:fld id="{16B0E1EA-FA4F-4A7C-B078-1ADFC3817528}" type="slidenum">
              <a:rPr lang="en-US" smtClean="0"/>
              <a:t>26</a:t>
            </a:fld>
            <a:endParaRPr lang="en-US"/>
          </a:p>
        </p:txBody>
      </p:sp>
    </p:spTree>
    <p:extLst>
      <p:ext uri="{BB962C8B-B14F-4D97-AF65-F5344CB8AC3E}">
        <p14:creationId xmlns:p14="http://schemas.microsoft.com/office/powerpoint/2010/main" val="495436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http://www.w3.org/People/Berners-Lee/</a:t>
            </a:r>
          </a:p>
          <a:p>
            <a:r>
              <a:rPr lang="en-US" dirty="0"/>
              <a:t>Source:</a:t>
            </a:r>
            <a:r>
              <a:rPr lang="en-US" baseline="0" dirty="0"/>
              <a:t> </a:t>
            </a:r>
            <a:r>
              <a:rPr lang="en-US" dirty="0"/>
              <a:t>http://webfoundation.org/about/vision/history-of-the-web/</a:t>
            </a:r>
          </a:p>
        </p:txBody>
      </p:sp>
      <p:sp>
        <p:nvSpPr>
          <p:cNvPr id="4" name="Slide Number Placeholder 3"/>
          <p:cNvSpPr>
            <a:spLocks noGrp="1"/>
          </p:cNvSpPr>
          <p:nvPr>
            <p:ph type="sldNum" sz="quarter" idx="10"/>
          </p:nvPr>
        </p:nvSpPr>
        <p:spPr/>
        <p:txBody>
          <a:bodyPr/>
          <a:lstStyle/>
          <a:p>
            <a:fld id="{16B0E1EA-FA4F-4A7C-B078-1ADFC3817528}" type="slidenum">
              <a:rPr lang="en-US" smtClean="0"/>
              <a:t>27</a:t>
            </a:fld>
            <a:endParaRPr lang="en-US"/>
          </a:p>
        </p:txBody>
      </p:sp>
    </p:spTree>
    <p:extLst>
      <p:ext uri="{BB962C8B-B14F-4D97-AF65-F5344CB8AC3E}">
        <p14:creationId xmlns:p14="http://schemas.microsoft.com/office/powerpoint/2010/main" val="4202974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F5FE12-90FA-47AA-A354-9C8BF1C8A060}" type="slidenum">
              <a:rPr lang="en-US" smtClean="0"/>
              <a:t>7</a:t>
            </a:fld>
            <a:endParaRPr lang="en-US"/>
          </a:p>
        </p:txBody>
      </p:sp>
    </p:spTree>
    <p:extLst>
      <p:ext uri="{BB962C8B-B14F-4D97-AF65-F5344CB8AC3E}">
        <p14:creationId xmlns:p14="http://schemas.microsoft.com/office/powerpoint/2010/main" val="31933611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http://www.w3.org/People/Berners-Lee/</a:t>
            </a:r>
          </a:p>
          <a:p>
            <a:r>
              <a:rPr lang="en-US" dirty="0"/>
              <a:t>Source:</a:t>
            </a:r>
            <a:r>
              <a:rPr lang="en-US" baseline="0" dirty="0"/>
              <a:t> </a:t>
            </a:r>
            <a:r>
              <a:rPr lang="en-US" dirty="0"/>
              <a:t>http://webfoundation.org/about/vision/history-of-the-web/</a:t>
            </a:r>
          </a:p>
        </p:txBody>
      </p:sp>
      <p:sp>
        <p:nvSpPr>
          <p:cNvPr id="4" name="Slide Number Placeholder 3"/>
          <p:cNvSpPr>
            <a:spLocks noGrp="1"/>
          </p:cNvSpPr>
          <p:nvPr>
            <p:ph type="sldNum" sz="quarter" idx="10"/>
          </p:nvPr>
        </p:nvSpPr>
        <p:spPr/>
        <p:txBody>
          <a:bodyPr/>
          <a:lstStyle/>
          <a:p>
            <a:fld id="{16B0E1EA-FA4F-4A7C-B078-1ADFC3817528}" type="slidenum">
              <a:rPr lang="en-US" smtClean="0"/>
              <a:t>28</a:t>
            </a:fld>
            <a:endParaRPr lang="en-US"/>
          </a:p>
        </p:txBody>
      </p:sp>
    </p:spTree>
    <p:extLst>
      <p:ext uri="{BB962C8B-B14F-4D97-AF65-F5344CB8AC3E}">
        <p14:creationId xmlns:p14="http://schemas.microsoft.com/office/powerpoint/2010/main" val="7523581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http://newgtlds.icann.org/en/</a:t>
            </a:r>
          </a:p>
          <a:p>
            <a:endParaRPr lang="en-US" dirty="0"/>
          </a:p>
          <a:p>
            <a:r>
              <a:rPr lang="en-US" dirty="0"/>
              <a:t>Talk about issue between</a:t>
            </a:r>
            <a:r>
              <a:rPr lang="en-US" baseline="0" dirty="0"/>
              <a:t> .</a:t>
            </a:r>
            <a:r>
              <a:rPr lang="en-US" baseline="0" dirty="0" err="1"/>
              <a:t>gop</a:t>
            </a:r>
            <a:r>
              <a:rPr lang="en-US" baseline="0" dirty="0"/>
              <a:t> and .republican</a:t>
            </a:r>
            <a:endParaRPr lang="en-US" dirty="0"/>
          </a:p>
        </p:txBody>
      </p:sp>
      <p:sp>
        <p:nvSpPr>
          <p:cNvPr id="4" name="Slide Number Placeholder 3"/>
          <p:cNvSpPr>
            <a:spLocks noGrp="1"/>
          </p:cNvSpPr>
          <p:nvPr>
            <p:ph type="sldNum" sz="quarter" idx="10"/>
          </p:nvPr>
        </p:nvSpPr>
        <p:spPr/>
        <p:txBody>
          <a:bodyPr/>
          <a:lstStyle/>
          <a:p>
            <a:fld id="{16B0E1EA-FA4F-4A7C-B078-1ADFC3817528}" type="slidenum">
              <a:rPr lang="en-US" smtClean="0"/>
              <a:t>33</a:t>
            </a:fld>
            <a:endParaRPr lang="en-US"/>
          </a:p>
        </p:txBody>
      </p:sp>
    </p:spTree>
    <p:extLst>
      <p:ext uri="{BB962C8B-B14F-4D97-AF65-F5344CB8AC3E}">
        <p14:creationId xmlns:p14="http://schemas.microsoft.com/office/powerpoint/2010/main" val="23866522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http://newgtlds.icann.org/en/</a:t>
            </a:r>
          </a:p>
          <a:p>
            <a:endParaRPr lang="en-US" dirty="0"/>
          </a:p>
          <a:p>
            <a:r>
              <a:rPr lang="en-US" dirty="0"/>
              <a:t>Talk about issue between</a:t>
            </a:r>
            <a:r>
              <a:rPr lang="en-US" baseline="0" dirty="0"/>
              <a:t> .</a:t>
            </a:r>
            <a:r>
              <a:rPr lang="en-US" baseline="0" dirty="0" err="1"/>
              <a:t>gop</a:t>
            </a:r>
            <a:r>
              <a:rPr lang="en-US" baseline="0" dirty="0"/>
              <a:t> and .republican</a:t>
            </a:r>
            <a:endParaRPr lang="en-US" dirty="0"/>
          </a:p>
        </p:txBody>
      </p:sp>
      <p:sp>
        <p:nvSpPr>
          <p:cNvPr id="4" name="Slide Number Placeholder 3"/>
          <p:cNvSpPr>
            <a:spLocks noGrp="1"/>
          </p:cNvSpPr>
          <p:nvPr>
            <p:ph type="sldNum" sz="quarter" idx="10"/>
          </p:nvPr>
        </p:nvSpPr>
        <p:spPr/>
        <p:txBody>
          <a:bodyPr/>
          <a:lstStyle/>
          <a:p>
            <a:fld id="{16B0E1EA-FA4F-4A7C-B078-1ADFC3817528}" type="slidenum">
              <a:rPr lang="en-US" smtClean="0"/>
              <a:t>34</a:t>
            </a:fld>
            <a:endParaRPr lang="en-US"/>
          </a:p>
        </p:txBody>
      </p:sp>
    </p:spTree>
    <p:extLst>
      <p:ext uri="{BB962C8B-B14F-4D97-AF65-F5344CB8AC3E}">
        <p14:creationId xmlns:p14="http://schemas.microsoft.com/office/powerpoint/2010/main" val="29953763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Sidebar:  A server is a system (software and suitable computer hardware) that responds to requests across a computer network to provide, or help to provide, a network service. Servers can be run on a dedicated computer, which is also often referred to as "the server", but many networked computers are capable of hosting servers. In many cases, a computer can provide several services and have several servers running. Common types</a:t>
            </a:r>
            <a:r>
              <a:rPr lang="en-US" baseline="0" dirty="0"/>
              <a:t> of servers include Web, mail (ingoing and outgoing), FTP, SSH, DNS, DHCP</a:t>
            </a:r>
            <a:endParaRPr lang="en-US" dirty="0"/>
          </a:p>
        </p:txBody>
      </p:sp>
      <p:sp>
        <p:nvSpPr>
          <p:cNvPr id="4" name="Slide Number Placeholder 3"/>
          <p:cNvSpPr>
            <a:spLocks noGrp="1"/>
          </p:cNvSpPr>
          <p:nvPr>
            <p:ph type="sldNum" sz="quarter" idx="10"/>
          </p:nvPr>
        </p:nvSpPr>
        <p:spPr/>
        <p:txBody>
          <a:bodyPr/>
          <a:lstStyle/>
          <a:p>
            <a:fld id="{16B0E1EA-FA4F-4A7C-B078-1ADFC3817528}" type="slidenum">
              <a:rPr lang="en-US" smtClean="0"/>
              <a:t>35</a:t>
            </a:fld>
            <a:endParaRPr lang="en-US"/>
          </a:p>
        </p:txBody>
      </p:sp>
    </p:spTree>
    <p:extLst>
      <p:ext uri="{BB962C8B-B14F-4D97-AF65-F5344CB8AC3E}">
        <p14:creationId xmlns:p14="http://schemas.microsoft.com/office/powerpoint/2010/main" val="37432035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Sidebar:  A server is a system (software and suitable computer hardware) that responds to requests across a computer network to provide, or help to provide, a network service. Servers can be run on a dedicated computer, which is also often referred to as "the server", but many networked computers are capable of hosting servers. In many cases, a computer can provide several services and have several servers running. Common types</a:t>
            </a:r>
            <a:r>
              <a:rPr lang="en-US" sz="1000" baseline="0" dirty="0"/>
              <a:t> of servers include Web, mail (ingoing and outgoing), FTP, SSH, DNS, DHCP</a:t>
            </a:r>
            <a:endParaRPr lang="en-US" sz="1000" dirty="0"/>
          </a:p>
        </p:txBody>
      </p:sp>
      <p:sp>
        <p:nvSpPr>
          <p:cNvPr id="4" name="Slide Number Placeholder 3"/>
          <p:cNvSpPr>
            <a:spLocks noGrp="1"/>
          </p:cNvSpPr>
          <p:nvPr>
            <p:ph type="sldNum" sz="quarter" idx="10"/>
          </p:nvPr>
        </p:nvSpPr>
        <p:spPr/>
        <p:txBody>
          <a:bodyPr/>
          <a:lstStyle/>
          <a:p>
            <a:fld id="{16B0E1EA-FA4F-4A7C-B078-1ADFC3817528}" type="slidenum">
              <a:rPr lang="en-US" smtClean="0"/>
              <a:t>36</a:t>
            </a:fld>
            <a:endParaRPr lang="en-US"/>
          </a:p>
        </p:txBody>
      </p:sp>
    </p:spTree>
    <p:extLst>
      <p:ext uri="{BB962C8B-B14F-4D97-AF65-F5344CB8AC3E}">
        <p14:creationId xmlns:p14="http://schemas.microsoft.com/office/powerpoint/2010/main" val="17564415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F5FE12-90FA-47AA-A354-9C8BF1C8A060}" type="slidenum">
              <a:rPr lang="en-US" smtClean="0"/>
              <a:t>49</a:t>
            </a:fld>
            <a:endParaRPr lang="en-US"/>
          </a:p>
        </p:txBody>
      </p:sp>
    </p:spTree>
    <p:extLst>
      <p:ext uri="{BB962C8B-B14F-4D97-AF65-F5344CB8AC3E}">
        <p14:creationId xmlns:p14="http://schemas.microsoft.com/office/powerpoint/2010/main" val="1105599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F5FE12-90FA-47AA-A354-9C8BF1C8A060}" type="slidenum">
              <a:rPr lang="en-US" smtClean="0"/>
              <a:t>50</a:t>
            </a:fld>
            <a:endParaRPr lang="en-US"/>
          </a:p>
        </p:txBody>
      </p:sp>
    </p:spTree>
    <p:extLst>
      <p:ext uri="{BB962C8B-B14F-4D97-AF65-F5344CB8AC3E}">
        <p14:creationId xmlns:p14="http://schemas.microsoft.com/office/powerpoint/2010/main" val="3953220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C0D15AF5-8F85-440D-B8E8-66D7D6D07CEE}" type="slidenum">
              <a:rPr lang="en-US" smtClean="0"/>
              <a:pPr/>
              <a:t>53</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2171227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C0D15AF5-8F85-440D-B8E8-66D7D6D07CEE}" type="slidenum">
              <a:rPr lang="en-US" smtClean="0"/>
              <a:pPr/>
              <a:t>54</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751454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C0D15AF5-8F85-440D-B8E8-66D7D6D07CEE}" type="slidenum">
              <a:rPr lang="en-US" smtClean="0"/>
              <a:pPr/>
              <a:t>55</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850500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DARPA – Defense Advanced Research Projects Agency</a:t>
            </a:r>
          </a:p>
        </p:txBody>
      </p:sp>
      <p:sp>
        <p:nvSpPr>
          <p:cNvPr id="4" name="Slide Number Placeholder 3"/>
          <p:cNvSpPr>
            <a:spLocks noGrp="1"/>
          </p:cNvSpPr>
          <p:nvPr>
            <p:ph type="sldNum" sz="quarter" idx="10"/>
          </p:nvPr>
        </p:nvSpPr>
        <p:spPr/>
        <p:txBody>
          <a:bodyPr/>
          <a:lstStyle/>
          <a:p>
            <a:fld id="{A9F5FE12-90FA-47AA-A354-9C8BF1C8A060}" type="slidenum">
              <a:rPr lang="en-US" smtClean="0"/>
              <a:t>8</a:t>
            </a:fld>
            <a:endParaRPr lang="en-US"/>
          </a:p>
        </p:txBody>
      </p:sp>
    </p:spTree>
    <p:extLst>
      <p:ext uri="{BB962C8B-B14F-4D97-AF65-F5344CB8AC3E}">
        <p14:creationId xmlns:p14="http://schemas.microsoft.com/office/powerpoint/2010/main" val="21837976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C0D15AF5-8F85-440D-B8E8-66D7D6D07CEE}" type="slidenum">
              <a:rPr lang="en-US" smtClean="0"/>
              <a:pPr/>
              <a:t>56</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5511741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C0D15AF5-8F85-440D-B8E8-66D7D6D07CEE}" type="slidenum">
              <a:rPr lang="en-US" smtClean="0"/>
              <a:pPr/>
              <a:t>57</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1244322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9C77A360-BB1E-4B63-A2EF-883F94FB1D01}" type="slidenum">
              <a:rPr lang="en-US" smtClean="0"/>
              <a:pPr/>
              <a:t>59</a:t>
            </a:fld>
            <a:endParaRPr lang="en-US"/>
          </a:p>
        </p:txBody>
      </p:sp>
      <p:sp>
        <p:nvSpPr>
          <p:cNvPr id="2867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eaLnBrk="1" hangingPunct="1"/>
            <a:fld id="{E9DD8341-A04C-4041-AE50-35271149351C}" type="slidenum">
              <a:rPr lang="en-US" sz="1200">
                <a:latin typeface="Arial" charset="0"/>
              </a:rPr>
              <a:pPr algn="r" eaLnBrk="1" hangingPunct="1"/>
              <a:t>59</a:t>
            </a:fld>
            <a:endParaRPr lang="en-US" sz="1200">
              <a:latin typeface="Arial" charset="0"/>
            </a:endParaRPr>
          </a:p>
        </p:txBody>
      </p:sp>
      <p:sp>
        <p:nvSpPr>
          <p:cNvPr id="28676" name="Rectangle 2"/>
          <p:cNvSpPr>
            <a:spLocks noGrp="1" noRot="1" noChangeAspect="1" noChangeArrowheads="1" noTextEdit="1"/>
          </p:cNvSpPr>
          <p:nvPr>
            <p:ph type="sldImg"/>
          </p:nvPr>
        </p:nvSpPr>
        <p:spPr>
          <a:ln/>
        </p:spPr>
      </p:sp>
      <p:sp>
        <p:nvSpPr>
          <p:cNvPr id="28677" name="Rectangle 3"/>
          <p:cNvSpPr>
            <a:spLocks noGrp="1" noChangeArrowheads="1"/>
          </p:cNvSpPr>
          <p:nvPr>
            <p:ph type="body" idx="1"/>
          </p:nvPr>
        </p:nvSpPr>
        <p:spPr>
          <a:noFill/>
          <a:ln/>
        </p:spPr>
        <p:txBody>
          <a:bodyPr lIns="91435" tIns="45718" rIns="91435" bIns="45718"/>
          <a:lstStyle/>
          <a:p>
            <a:pPr eaLnBrk="1" hangingPunct="1"/>
            <a:r>
              <a:rPr lang="en-US"/>
              <a:t>What would be an example of a web site that does not fulfill utility?</a:t>
            </a:r>
          </a:p>
        </p:txBody>
      </p:sp>
    </p:spTree>
    <p:extLst>
      <p:ext uri="{BB962C8B-B14F-4D97-AF65-F5344CB8AC3E}">
        <p14:creationId xmlns:p14="http://schemas.microsoft.com/office/powerpoint/2010/main" val="36735025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F5FE12-90FA-47AA-A354-9C8BF1C8A060}" type="slidenum">
              <a:rPr lang="en-US" smtClean="0"/>
              <a:t>80</a:t>
            </a:fld>
            <a:endParaRPr lang="en-US"/>
          </a:p>
        </p:txBody>
      </p:sp>
    </p:spTree>
    <p:extLst>
      <p:ext uri="{BB962C8B-B14F-4D97-AF65-F5344CB8AC3E}">
        <p14:creationId xmlns:p14="http://schemas.microsoft.com/office/powerpoint/2010/main" val="32154810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12389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little simplistic … and ignores the fact that there’s a lot of overlap of technologies -- ‘Social Media,’ for example, uses many more basic technologies to do its thing.</a:t>
            </a:r>
          </a:p>
        </p:txBody>
      </p:sp>
      <p:sp>
        <p:nvSpPr>
          <p:cNvPr id="4" name="Slide Number Placeholder 3"/>
          <p:cNvSpPr>
            <a:spLocks noGrp="1"/>
          </p:cNvSpPr>
          <p:nvPr>
            <p:ph type="sldNum" sz="quarter" idx="10"/>
          </p:nvPr>
        </p:nvSpPr>
        <p:spPr/>
        <p:txBody>
          <a:bodyPr/>
          <a:lstStyle/>
          <a:p>
            <a:fld id="{A9F5FE12-90FA-47AA-A354-9C8BF1C8A060}" type="slidenum">
              <a:rPr lang="en-US" smtClean="0"/>
              <a:t>9</a:t>
            </a:fld>
            <a:endParaRPr lang="en-US"/>
          </a:p>
        </p:txBody>
      </p:sp>
    </p:spTree>
    <p:extLst>
      <p:ext uri="{BB962C8B-B14F-4D97-AF65-F5344CB8AC3E}">
        <p14:creationId xmlns:p14="http://schemas.microsoft.com/office/powerpoint/2010/main" val="1744081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DARPA – Defense Advanced Research Projects Agency</a:t>
            </a:r>
          </a:p>
        </p:txBody>
      </p:sp>
      <p:sp>
        <p:nvSpPr>
          <p:cNvPr id="4" name="Slide Number Placeholder 3"/>
          <p:cNvSpPr>
            <a:spLocks noGrp="1"/>
          </p:cNvSpPr>
          <p:nvPr>
            <p:ph type="sldNum" sz="quarter" idx="10"/>
          </p:nvPr>
        </p:nvSpPr>
        <p:spPr/>
        <p:txBody>
          <a:bodyPr/>
          <a:lstStyle/>
          <a:p>
            <a:fld id="{A9F5FE12-90FA-47AA-A354-9C8BF1C8A060}" type="slidenum">
              <a:rPr lang="en-US" smtClean="0"/>
              <a:t>10</a:t>
            </a:fld>
            <a:endParaRPr lang="en-US"/>
          </a:p>
        </p:txBody>
      </p:sp>
    </p:spTree>
    <p:extLst>
      <p:ext uri="{BB962C8B-B14F-4D97-AF65-F5344CB8AC3E}">
        <p14:creationId xmlns:p14="http://schemas.microsoft.com/office/powerpoint/2010/main" val="622400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DARPA – Defense Advanced Research Projects Agency</a:t>
            </a:r>
          </a:p>
        </p:txBody>
      </p:sp>
      <p:sp>
        <p:nvSpPr>
          <p:cNvPr id="4" name="Slide Number Placeholder 3"/>
          <p:cNvSpPr>
            <a:spLocks noGrp="1"/>
          </p:cNvSpPr>
          <p:nvPr>
            <p:ph type="sldNum" sz="quarter" idx="10"/>
          </p:nvPr>
        </p:nvSpPr>
        <p:spPr/>
        <p:txBody>
          <a:bodyPr/>
          <a:lstStyle/>
          <a:p>
            <a:fld id="{A9F5FE12-90FA-47AA-A354-9C8BF1C8A060}" type="slidenum">
              <a:rPr lang="en-US" smtClean="0"/>
              <a:t>11</a:t>
            </a:fld>
            <a:endParaRPr lang="en-US"/>
          </a:p>
        </p:txBody>
      </p:sp>
    </p:spTree>
    <p:extLst>
      <p:ext uri="{BB962C8B-B14F-4D97-AF65-F5344CB8AC3E}">
        <p14:creationId xmlns:p14="http://schemas.microsoft.com/office/powerpoint/2010/main" val="2397340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DARPA – Defense Advanced Research Projects Agency</a:t>
            </a:r>
          </a:p>
        </p:txBody>
      </p:sp>
      <p:sp>
        <p:nvSpPr>
          <p:cNvPr id="4" name="Slide Number Placeholder 3"/>
          <p:cNvSpPr>
            <a:spLocks noGrp="1"/>
          </p:cNvSpPr>
          <p:nvPr>
            <p:ph type="sldNum" sz="quarter" idx="10"/>
          </p:nvPr>
        </p:nvSpPr>
        <p:spPr/>
        <p:txBody>
          <a:bodyPr/>
          <a:lstStyle/>
          <a:p>
            <a:fld id="{A9F5FE12-90FA-47AA-A354-9C8BF1C8A060}" type="slidenum">
              <a:rPr lang="en-US" smtClean="0"/>
              <a:t>12</a:t>
            </a:fld>
            <a:endParaRPr lang="en-US"/>
          </a:p>
        </p:txBody>
      </p:sp>
    </p:spTree>
    <p:extLst>
      <p:ext uri="{BB962C8B-B14F-4D97-AF65-F5344CB8AC3E}">
        <p14:creationId xmlns:p14="http://schemas.microsoft.com/office/powerpoint/2010/main" val="3098932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DARPA – Defense Advanced Research Projects Agency</a:t>
            </a:r>
          </a:p>
        </p:txBody>
      </p:sp>
      <p:sp>
        <p:nvSpPr>
          <p:cNvPr id="4" name="Slide Number Placeholder 3"/>
          <p:cNvSpPr>
            <a:spLocks noGrp="1"/>
          </p:cNvSpPr>
          <p:nvPr>
            <p:ph type="sldNum" sz="quarter" idx="10"/>
          </p:nvPr>
        </p:nvSpPr>
        <p:spPr/>
        <p:txBody>
          <a:bodyPr/>
          <a:lstStyle/>
          <a:p>
            <a:fld id="{A9F5FE12-90FA-47AA-A354-9C8BF1C8A060}" type="slidenum">
              <a:rPr lang="en-US" smtClean="0"/>
              <a:t>13</a:t>
            </a:fld>
            <a:endParaRPr lang="en-US"/>
          </a:p>
        </p:txBody>
      </p:sp>
    </p:spTree>
    <p:extLst>
      <p:ext uri="{BB962C8B-B14F-4D97-AF65-F5344CB8AC3E}">
        <p14:creationId xmlns:p14="http://schemas.microsoft.com/office/powerpoint/2010/main" val="586386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DARPA – Defense Advanced Research Projects Agency</a:t>
            </a:r>
          </a:p>
        </p:txBody>
      </p:sp>
      <p:sp>
        <p:nvSpPr>
          <p:cNvPr id="4" name="Slide Number Placeholder 3"/>
          <p:cNvSpPr>
            <a:spLocks noGrp="1"/>
          </p:cNvSpPr>
          <p:nvPr>
            <p:ph type="sldNum" sz="quarter" idx="10"/>
          </p:nvPr>
        </p:nvSpPr>
        <p:spPr/>
        <p:txBody>
          <a:bodyPr/>
          <a:lstStyle/>
          <a:p>
            <a:fld id="{A9F5FE12-90FA-47AA-A354-9C8BF1C8A060}" type="slidenum">
              <a:rPr lang="en-US" smtClean="0"/>
              <a:t>14</a:t>
            </a:fld>
            <a:endParaRPr lang="en-US"/>
          </a:p>
        </p:txBody>
      </p:sp>
    </p:spTree>
    <p:extLst>
      <p:ext uri="{BB962C8B-B14F-4D97-AF65-F5344CB8AC3E}">
        <p14:creationId xmlns:p14="http://schemas.microsoft.com/office/powerpoint/2010/main" val="2216787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63F851E-2928-4682-9B42-D2579E13F8BF}" type="datetimeFigureOut">
              <a:rPr lang="en-US" smtClean="0"/>
              <a:t>8/19/2023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FE998A-8700-4210-9762-D768112401A7}" type="slidenum">
              <a:rPr lang="en-US" smtClean="0"/>
              <a:t>‹#›</a:t>
            </a:fld>
            <a:endParaRPr lang="en-US"/>
          </a:p>
        </p:txBody>
      </p:sp>
    </p:spTree>
    <p:extLst>
      <p:ext uri="{BB962C8B-B14F-4D97-AF65-F5344CB8AC3E}">
        <p14:creationId xmlns:p14="http://schemas.microsoft.com/office/powerpoint/2010/main" val="623613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3F851E-2928-4682-9B42-D2579E13F8BF}" type="datetimeFigureOut">
              <a:rPr lang="en-US" smtClean="0"/>
              <a:t>8/19/2023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FE998A-8700-4210-9762-D768112401A7}" type="slidenum">
              <a:rPr lang="en-US" smtClean="0"/>
              <a:t>‹#›</a:t>
            </a:fld>
            <a:endParaRPr lang="en-US"/>
          </a:p>
        </p:txBody>
      </p:sp>
    </p:spTree>
    <p:extLst>
      <p:ext uri="{BB962C8B-B14F-4D97-AF65-F5344CB8AC3E}">
        <p14:creationId xmlns:p14="http://schemas.microsoft.com/office/powerpoint/2010/main" val="639919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3F851E-2928-4682-9B42-D2579E13F8BF}" type="datetimeFigureOut">
              <a:rPr lang="en-US" smtClean="0"/>
              <a:t>8/19/2023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FE998A-8700-4210-9762-D768112401A7}" type="slidenum">
              <a:rPr lang="en-US" smtClean="0"/>
              <a:t>‹#›</a:t>
            </a:fld>
            <a:endParaRPr lang="en-US"/>
          </a:p>
        </p:txBody>
      </p:sp>
    </p:spTree>
    <p:extLst>
      <p:ext uri="{BB962C8B-B14F-4D97-AF65-F5344CB8AC3E}">
        <p14:creationId xmlns:p14="http://schemas.microsoft.com/office/powerpoint/2010/main" val="2523128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33180" y="609600"/>
            <a:ext cx="8096243" cy="3022600"/>
          </a:xfrm>
        </p:spPr>
        <p:txBody>
          <a:bodyPr anchor="ctr">
            <a:normAutofit/>
          </a:bodyPr>
          <a:lstStyle>
            <a:lvl1pPr algn="l">
              <a:defRPr sz="4400" b="0" cap="none">
                <a:latin typeface="Century Gothic" panose="020B0502020202020204" pitchFamily="34" charset="0"/>
              </a:defRPr>
            </a:lvl1pPr>
          </a:lstStyle>
          <a:p>
            <a:r>
              <a:rPr lang="en-US" dirty="0"/>
              <a:t>Click to edit Master title style</a:t>
            </a:r>
          </a:p>
        </p:txBody>
      </p:sp>
      <p:sp>
        <p:nvSpPr>
          <p:cNvPr id="23" name="Text Placeholder 9"/>
          <p:cNvSpPr>
            <a:spLocks noGrp="1"/>
          </p:cNvSpPr>
          <p:nvPr>
            <p:ph type="body" sz="quarter" idx="13"/>
          </p:nvPr>
        </p:nvSpPr>
        <p:spPr>
          <a:xfrm>
            <a:off x="1468099" y="3632200"/>
            <a:ext cx="7226405" cy="381000"/>
          </a:xfrm>
        </p:spPr>
        <p:txBody>
          <a:bodyPr anchor="ctr">
            <a:noAutofit/>
          </a:bodyPr>
          <a:lstStyle>
            <a:lvl1pPr marL="0" indent="0">
              <a:buFontTx/>
              <a:buNone/>
              <a:defRPr sz="1600">
                <a:solidFill>
                  <a:schemeClr val="tx1">
                    <a:lumMod val="50000"/>
                    <a:lumOff val="50000"/>
                  </a:schemeClr>
                </a:solidFill>
                <a:latin typeface="Century Gothic" panose="020B0502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812798" y="4470400"/>
            <a:ext cx="8463620" cy="1570962"/>
          </a:xfrm>
        </p:spPr>
        <p:txBody>
          <a:bodyPr anchor="ctr">
            <a:normAutofit/>
          </a:bodyPr>
          <a:lstStyle>
            <a:lvl1pPr marL="0" indent="0" algn="l">
              <a:buNone/>
              <a:defRPr sz="1800">
                <a:solidFill>
                  <a:schemeClr val="tx1">
                    <a:lumMod val="75000"/>
                    <a:lumOff val="25000"/>
                  </a:schemeClr>
                </a:solidFill>
                <a:latin typeface="Century Gothic" panose="020B0502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C6559F5-4596-4E62-B916-14693034F4D0}" type="datetimeFigureOut">
              <a:rPr lang="en-US" smtClean="0"/>
              <a:t>8/19/2023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A772FD-F445-4D48-854F-1BB2ACC96990}" type="slidenum">
              <a:rPr lang="en-US" smtClean="0"/>
              <a:t>‹#›</a:t>
            </a:fld>
            <a:endParaRPr lang="en-US"/>
          </a:p>
        </p:txBody>
      </p:sp>
    </p:spTree>
    <p:extLst>
      <p:ext uri="{BB962C8B-B14F-4D97-AF65-F5344CB8AC3E}">
        <p14:creationId xmlns:p14="http://schemas.microsoft.com/office/powerpoint/2010/main" val="2250384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3F851E-2928-4682-9B42-D2579E13F8BF}" type="datetimeFigureOut">
              <a:rPr lang="en-US" smtClean="0"/>
              <a:t>8/19/2023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FE998A-8700-4210-9762-D768112401A7}" type="slidenum">
              <a:rPr lang="en-US" smtClean="0"/>
              <a:t>‹#›</a:t>
            </a:fld>
            <a:endParaRPr lang="en-US"/>
          </a:p>
        </p:txBody>
      </p:sp>
    </p:spTree>
    <p:extLst>
      <p:ext uri="{BB962C8B-B14F-4D97-AF65-F5344CB8AC3E}">
        <p14:creationId xmlns:p14="http://schemas.microsoft.com/office/powerpoint/2010/main" val="3505174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3F851E-2928-4682-9B42-D2579E13F8BF}" type="datetimeFigureOut">
              <a:rPr lang="en-US" smtClean="0"/>
              <a:t>8/19/2023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FE998A-8700-4210-9762-D768112401A7}" type="slidenum">
              <a:rPr lang="en-US" smtClean="0"/>
              <a:t>‹#›</a:t>
            </a:fld>
            <a:endParaRPr lang="en-US"/>
          </a:p>
        </p:txBody>
      </p:sp>
    </p:spTree>
    <p:extLst>
      <p:ext uri="{BB962C8B-B14F-4D97-AF65-F5344CB8AC3E}">
        <p14:creationId xmlns:p14="http://schemas.microsoft.com/office/powerpoint/2010/main" val="2148954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3F851E-2928-4682-9B42-D2579E13F8BF}" type="datetimeFigureOut">
              <a:rPr lang="en-US" smtClean="0"/>
              <a:t>8/19/2023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FE998A-8700-4210-9762-D768112401A7}" type="slidenum">
              <a:rPr lang="en-US" smtClean="0"/>
              <a:t>‹#›</a:t>
            </a:fld>
            <a:endParaRPr lang="en-US"/>
          </a:p>
        </p:txBody>
      </p:sp>
    </p:spTree>
    <p:extLst>
      <p:ext uri="{BB962C8B-B14F-4D97-AF65-F5344CB8AC3E}">
        <p14:creationId xmlns:p14="http://schemas.microsoft.com/office/powerpoint/2010/main" val="39405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3F851E-2928-4682-9B42-D2579E13F8BF}" type="datetimeFigureOut">
              <a:rPr lang="en-US" smtClean="0"/>
              <a:t>8/19/2023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FE998A-8700-4210-9762-D768112401A7}" type="slidenum">
              <a:rPr lang="en-US" smtClean="0"/>
              <a:t>‹#›</a:t>
            </a:fld>
            <a:endParaRPr lang="en-US"/>
          </a:p>
        </p:txBody>
      </p:sp>
    </p:spTree>
    <p:extLst>
      <p:ext uri="{BB962C8B-B14F-4D97-AF65-F5344CB8AC3E}">
        <p14:creationId xmlns:p14="http://schemas.microsoft.com/office/powerpoint/2010/main" val="187670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3F851E-2928-4682-9B42-D2579E13F8BF}" type="datetimeFigureOut">
              <a:rPr lang="en-US" smtClean="0"/>
              <a:t>8/19/2023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FE998A-8700-4210-9762-D768112401A7}" type="slidenum">
              <a:rPr lang="en-US" smtClean="0"/>
              <a:t>‹#›</a:t>
            </a:fld>
            <a:endParaRPr lang="en-US"/>
          </a:p>
        </p:txBody>
      </p:sp>
    </p:spTree>
    <p:extLst>
      <p:ext uri="{BB962C8B-B14F-4D97-AF65-F5344CB8AC3E}">
        <p14:creationId xmlns:p14="http://schemas.microsoft.com/office/powerpoint/2010/main" val="3792192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3F851E-2928-4682-9B42-D2579E13F8BF}" type="datetimeFigureOut">
              <a:rPr lang="en-US" smtClean="0"/>
              <a:t>8/19/2023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FE998A-8700-4210-9762-D768112401A7}" type="slidenum">
              <a:rPr lang="en-US" smtClean="0"/>
              <a:t>‹#›</a:t>
            </a:fld>
            <a:endParaRPr lang="en-US"/>
          </a:p>
        </p:txBody>
      </p:sp>
    </p:spTree>
    <p:extLst>
      <p:ext uri="{BB962C8B-B14F-4D97-AF65-F5344CB8AC3E}">
        <p14:creationId xmlns:p14="http://schemas.microsoft.com/office/powerpoint/2010/main" val="217650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3F851E-2928-4682-9B42-D2579E13F8BF}" type="datetimeFigureOut">
              <a:rPr lang="en-US" smtClean="0"/>
              <a:t>8/19/2023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FE998A-8700-4210-9762-D768112401A7}" type="slidenum">
              <a:rPr lang="en-US" smtClean="0"/>
              <a:t>‹#›</a:t>
            </a:fld>
            <a:endParaRPr lang="en-US"/>
          </a:p>
        </p:txBody>
      </p:sp>
    </p:spTree>
    <p:extLst>
      <p:ext uri="{BB962C8B-B14F-4D97-AF65-F5344CB8AC3E}">
        <p14:creationId xmlns:p14="http://schemas.microsoft.com/office/powerpoint/2010/main" val="394177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3F851E-2928-4682-9B42-D2579E13F8BF}" type="datetimeFigureOut">
              <a:rPr lang="en-US" smtClean="0"/>
              <a:t>8/19/2023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FE998A-8700-4210-9762-D768112401A7}" type="slidenum">
              <a:rPr lang="en-US" smtClean="0"/>
              <a:t>‹#›</a:t>
            </a:fld>
            <a:endParaRPr lang="en-US"/>
          </a:p>
        </p:txBody>
      </p:sp>
    </p:spTree>
    <p:extLst>
      <p:ext uri="{BB962C8B-B14F-4D97-AF65-F5344CB8AC3E}">
        <p14:creationId xmlns:p14="http://schemas.microsoft.com/office/powerpoint/2010/main" val="303626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3F851E-2928-4682-9B42-D2579E13F8BF}" type="datetimeFigureOut">
              <a:rPr lang="en-US" smtClean="0"/>
              <a:t>8/19/2023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FE998A-8700-4210-9762-D768112401A7}" type="slidenum">
              <a:rPr lang="en-US" smtClean="0"/>
              <a:t>‹#›</a:t>
            </a:fld>
            <a:endParaRPr lang="en-US"/>
          </a:p>
        </p:txBody>
      </p:sp>
    </p:spTree>
    <p:extLst>
      <p:ext uri="{BB962C8B-B14F-4D97-AF65-F5344CB8AC3E}">
        <p14:creationId xmlns:p14="http://schemas.microsoft.com/office/powerpoint/2010/main" val="1779232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orbel Light" panose="020B03030202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Light" panose="020B03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Light" panose="020B03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Light" panose="020B03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Light" panose="020B03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Light" panose="020B03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s://internethalloffame.org/inductees/jcr-licklider"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www.internetsociety.org/internet/what-internet/history-internet/brief-history-internet#concepts" TargetMode="External"/><Relationship Id="rId4" Type="http://schemas.openxmlformats.org/officeDocument/2006/relationships/hyperlink" Target="https://www.mit.edu/"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darpa.mil/default.aspx" TargetMode="External"/><Relationship Id="rId7" Type="http://schemas.openxmlformats.org/officeDocument/2006/relationships/hyperlink" Target="http://www.internetsociety.org/internet/what-internet/history-internet/brief-history-internet#concept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internethalloffame.org/inductees/lawrence-roberts" TargetMode="External"/><Relationship Id="rId5" Type="http://schemas.openxmlformats.org/officeDocument/2006/relationships/hyperlink" Target="https://www.internethalloffame.org/inductees/robert-taylor" TargetMode="External"/><Relationship Id="rId4" Type="http://schemas.openxmlformats.org/officeDocument/2006/relationships/hyperlink" Target="https://computerhistory.org/profile/ivan-sutherlan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ebfoundation.org/about/vision/history-of-the-web/"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icann.or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elearn.etsu.edu/" TargetMode="Externa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Technology"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aboutwebaccessibility.com/home/inaccessible"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s://commons.wikimedia.org/wiki/File:Target_Flat_Icon.svg"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s://commons.wikimedia.org/wiki/File:Target_Flat_Icon.svg"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hyperlink" Target="http://www.computerworld.com/article/2593382/networking/packet-switched-vs--circuit-switched-networks.html" TargetMode="External"/><Relationship Id="rId2" Type="http://schemas.openxmlformats.org/officeDocument/2006/relationships/hyperlink" Target="http://www.internetsociety.org/internet/what-internet/history-internet/brief-history-internet#concepts"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hyperlink" Target="mailto:pittares@etsu.edu"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a:t>Web 101</a:t>
            </a:r>
          </a:p>
        </p:txBody>
      </p:sp>
      <p:sp>
        <p:nvSpPr>
          <p:cNvPr id="3" name="Subtitle 2"/>
          <p:cNvSpPr>
            <a:spLocks noGrp="1"/>
          </p:cNvSpPr>
          <p:nvPr>
            <p:ph type="subTitle" idx="1"/>
          </p:nvPr>
        </p:nvSpPr>
        <p:spPr>
          <a:xfrm>
            <a:off x="3429000" y="3714750"/>
            <a:ext cx="5086350" cy="1381125"/>
          </a:xfrm>
        </p:spPr>
        <p:txBody>
          <a:bodyPr>
            <a:noAutofit/>
          </a:bodyPr>
          <a:lstStyle/>
          <a:p>
            <a:r>
              <a:rPr lang="en-US" dirty="0"/>
              <a:t>Essentials of Web Design</a:t>
            </a:r>
          </a:p>
          <a:p>
            <a:r>
              <a:rPr lang="en-US" dirty="0"/>
              <a:t>CSCI 1210</a:t>
            </a:r>
          </a:p>
        </p:txBody>
      </p:sp>
    </p:spTree>
    <p:extLst>
      <p:ext uri="{BB962C8B-B14F-4D97-AF65-F5344CB8AC3E}">
        <p14:creationId xmlns:p14="http://schemas.microsoft.com/office/powerpoint/2010/main" val="920346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EB7F4C29-A82C-4D4B-A43E-79749CD94A84}"/>
              </a:ext>
            </a:extLst>
          </p:cNvPr>
          <p:cNvSpPr/>
          <p:nvPr/>
        </p:nvSpPr>
        <p:spPr>
          <a:xfrm>
            <a:off x="4723465" y="0"/>
            <a:ext cx="6858390" cy="6858390"/>
          </a:xfrm>
          <a:prstGeom prst="ellipse">
            <a:avLst/>
          </a:prstGeom>
          <a:solidFill>
            <a:srgbClr val="473AF6"/>
          </a:solidFill>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r>
              <a:rPr lang="en-US" sz="4400" dirty="0"/>
              <a:t>INTERNET</a:t>
            </a:r>
          </a:p>
        </p:txBody>
      </p:sp>
      <p:sp>
        <p:nvSpPr>
          <p:cNvPr id="2" name="Title 1"/>
          <p:cNvSpPr>
            <a:spLocks noGrp="1"/>
          </p:cNvSpPr>
          <p:nvPr>
            <p:ph type="title"/>
          </p:nvPr>
        </p:nvSpPr>
        <p:spPr/>
        <p:txBody>
          <a:bodyPr/>
          <a:lstStyle/>
          <a:p>
            <a:r>
              <a:rPr lang="en-US" dirty="0"/>
              <a:t>TECHNOLOGY</a:t>
            </a:r>
          </a:p>
        </p:txBody>
      </p:sp>
      <p:sp>
        <p:nvSpPr>
          <p:cNvPr id="4" name="Oval 3">
            <a:extLst>
              <a:ext uri="{FF2B5EF4-FFF2-40B4-BE49-F238E27FC236}">
                <a16:creationId xmlns:a16="http://schemas.microsoft.com/office/drawing/2014/main" id="{B04759F5-AA51-4777-98E7-E9C001166CEC}"/>
              </a:ext>
            </a:extLst>
          </p:cNvPr>
          <p:cNvSpPr/>
          <p:nvPr/>
        </p:nvSpPr>
        <p:spPr>
          <a:xfrm>
            <a:off x="5969237" y="2005812"/>
            <a:ext cx="4366846" cy="4366846"/>
          </a:xfrm>
          <a:prstGeom prst="ellipse">
            <a:avLst/>
          </a:prstGeom>
          <a:solidFill>
            <a:srgbClr val="4AD7E6">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r>
              <a:rPr lang="en-US" sz="3600" dirty="0"/>
              <a:t>WWW</a:t>
            </a:r>
            <a:endParaRPr lang="en-US" dirty="0"/>
          </a:p>
        </p:txBody>
      </p:sp>
      <p:sp>
        <p:nvSpPr>
          <p:cNvPr id="9" name="Oval 8">
            <a:extLst>
              <a:ext uri="{FF2B5EF4-FFF2-40B4-BE49-F238E27FC236}">
                <a16:creationId xmlns:a16="http://schemas.microsoft.com/office/drawing/2014/main" id="{71F94F10-FC80-4E69-A925-2D3200DE1CFC}"/>
              </a:ext>
            </a:extLst>
          </p:cNvPr>
          <p:cNvSpPr/>
          <p:nvPr/>
        </p:nvSpPr>
        <p:spPr>
          <a:xfrm>
            <a:off x="7686852" y="3962164"/>
            <a:ext cx="2166165" cy="2166165"/>
          </a:xfrm>
          <a:prstGeom prst="ellipse">
            <a:avLst/>
          </a:prstGeom>
          <a:solidFill>
            <a:srgbClr val="DC54CC">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2800" dirty="0"/>
              <a:t>OTHERS</a:t>
            </a:r>
            <a:endParaRPr lang="en-US" dirty="0"/>
          </a:p>
        </p:txBody>
      </p:sp>
      <p:sp>
        <p:nvSpPr>
          <p:cNvPr id="5" name="Oval 4">
            <a:extLst>
              <a:ext uri="{FF2B5EF4-FFF2-40B4-BE49-F238E27FC236}">
                <a16:creationId xmlns:a16="http://schemas.microsoft.com/office/drawing/2014/main" id="{1B9C0183-D470-488A-BD7F-6B36FCD07614}"/>
              </a:ext>
            </a:extLst>
          </p:cNvPr>
          <p:cNvSpPr/>
          <p:nvPr/>
        </p:nvSpPr>
        <p:spPr>
          <a:xfrm>
            <a:off x="6247239" y="2909861"/>
            <a:ext cx="1559168" cy="1559168"/>
          </a:xfrm>
          <a:prstGeom prst="ellipse">
            <a:avLst/>
          </a:prstGeom>
          <a:solidFill>
            <a:srgbClr val="F83853">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HTML</a:t>
            </a:r>
            <a:endParaRPr lang="en-US" sz="1600" dirty="0"/>
          </a:p>
        </p:txBody>
      </p:sp>
      <p:sp>
        <p:nvSpPr>
          <p:cNvPr id="6" name="Oval 5">
            <a:extLst>
              <a:ext uri="{FF2B5EF4-FFF2-40B4-BE49-F238E27FC236}">
                <a16:creationId xmlns:a16="http://schemas.microsoft.com/office/drawing/2014/main" id="{31F2100A-4B4E-45EF-988C-5F71F868A25D}"/>
              </a:ext>
            </a:extLst>
          </p:cNvPr>
          <p:cNvSpPr/>
          <p:nvPr/>
        </p:nvSpPr>
        <p:spPr>
          <a:xfrm>
            <a:off x="7509982" y="3298397"/>
            <a:ext cx="1559168" cy="1559168"/>
          </a:xfrm>
          <a:prstGeom prst="ellipse">
            <a:avLst/>
          </a:prstGeom>
          <a:solidFill>
            <a:srgbClr val="F4E73C">
              <a:alpha val="6117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CSS</a:t>
            </a:r>
            <a:endParaRPr lang="en-US" sz="1600" dirty="0"/>
          </a:p>
        </p:txBody>
      </p:sp>
      <p:sp>
        <p:nvSpPr>
          <p:cNvPr id="7" name="Oval 6">
            <a:extLst>
              <a:ext uri="{FF2B5EF4-FFF2-40B4-BE49-F238E27FC236}">
                <a16:creationId xmlns:a16="http://schemas.microsoft.com/office/drawing/2014/main" id="{6DDD1139-AC4A-4170-B9A2-D7EFFEBEA334}"/>
              </a:ext>
            </a:extLst>
          </p:cNvPr>
          <p:cNvSpPr/>
          <p:nvPr/>
        </p:nvSpPr>
        <p:spPr>
          <a:xfrm>
            <a:off x="6570880" y="4077503"/>
            <a:ext cx="1559168" cy="1559168"/>
          </a:xfrm>
          <a:prstGeom prst="ellipse">
            <a:avLst/>
          </a:prstGeom>
          <a:solidFill>
            <a:srgbClr val="5AD68C">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JS</a:t>
            </a:r>
            <a:endParaRPr lang="en-US" sz="1600" dirty="0"/>
          </a:p>
        </p:txBody>
      </p:sp>
      <p:sp>
        <p:nvSpPr>
          <p:cNvPr id="11" name="TextBox 10">
            <a:extLst>
              <a:ext uri="{FF2B5EF4-FFF2-40B4-BE49-F238E27FC236}">
                <a16:creationId xmlns:a16="http://schemas.microsoft.com/office/drawing/2014/main" id="{CD110244-7D1F-40C7-ADAE-CA4A6636C246}"/>
              </a:ext>
            </a:extLst>
          </p:cNvPr>
          <p:cNvSpPr txBox="1"/>
          <p:nvPr/>
        </p:nvSpPr>
        <p:spPr>
          <a:xfrm>
            <a:off x="217967" y="1732621"/>
            <a:ext cx="4313106" cy="2092881"/>
          </a:xfrm>
          <a:prstGeom prst="rect">
            <a:avLst/>
          </a:prstGeom>
          <a:noFill/>
        </p:spPr>
        <p:txBody>
          <a:bodyPr wrap="square" rtlCol="0">
            <a:spAutoFit/>
          </a:bodyPr>
          <a:lstStyle/>
          <a:p>
            <a:r>
              <a:rPr lang="en-US" sz="2800" dirty="0">
                <a:latin typeface="Corbel Light" panose="020B0303020204020204" pitchFamily="34" charset="0"/>
              </a:rPr>
              <a:t>Within the ‘WWW’ technology, there are many ‘sub-’technologies that are/can be used</a:t>
            </a:r>
          </a:p>
          <a:p>
            <a:endParaRPr lang="en-US" dirty="0"/>
          </a:p>
        </p:txBody>
      </p:sp>
      <p:sp>
        <p:nvSpPr>
          <p:cNvPr id="12" name="TextBox 11">
            <a:extLst>
              <a:ext uri="{FF2B5EF4-FFF2-40B4-BE49-F238E27FC236}">
                <a16:creationId xmlns:a16="http://schemas.microsoft.com/office/drawing/2014/main" id="{A1FE6D59-F568-4853-A620-75CF4CEEFA59}"/>
              </a:ext>
            </a:extLst>
          </p:cNvPr>
          <p:cNvSpPr txBox="1"/>
          <p:nvPr/>
        </p:nvSpPr>
        <p:spPr>
          <a:xfrm>
            <a:off x="217967" y="3506363"/>
            <a:ext cx="4313106" cy="2554545"/>
          </a:xfrm>
          <a:prstGeom prst="rect">
            <a:avLst/>
          </a:prstGeom>
          <a:noFill/>
        </p:spPr>
        <p:txBody>
          <a:bodyPr wrap="square" rtlCol="0">
            <a:spAutoFit/>
          </a:bodyPr>
          <a:lstStyle/>
          <a:p>
            <a:r>
              <a:rPr lang="en-US" sz="2000" b="1" u="sng" dirty="0">
                <a:latin typeface="Corbel Light" panose="020B0303020204020204" pitchFamily="34" charset="0"/>
              </a:rPr>
              <a:t>“Others,” e.g.,</a:t>
            </a:r>
            <a:br>
              <a:rPr lang="en-US" sz="2000" dirty="0">
                <a:latin typeface="Corbel Light" panose="020B0303020204020204" pitchFamily="34" charset="0"/>
              </a:rPr>
            </a:br>
            <a:r>
              <a:rPr lang="en-US" sz="2000" dirty="0">
                <a:latin typeface="Corbel Light" panose="020B0303020204020204" pitchFamily="34" charset="0"/>
              </a:rPr>
              <a:t>	PHP		Vue</a:t>
            </a:r>
            <a:br>
              <a:rPr lang="en-US" sz="2000" dirty="0">
                <a:latin typeface="Corbel Light" panose="020B0303020204020204" pitchFamily="34" charset="0"/>
              </a:rPr>
            </a:br>
            <a:r>
              <a:rPr lang="en-US" sz="2000" dirty="0">
                <a:latin typeface="Corbel Light" panose="020B0303020204020204" pitchFamily="34" charset="0"/>
              </a:rPr>
              <a:t>	Bootstrap	WordPress</a:t>
            </a:r>
            <a:br>
              <a:rPr lang="en-US" sz="2000" dirty="0">
                <a:latin typeface="Corbel Light" panose="020B0303020204020204" pitchFamily="34" charset="0"/>
              </a:rPr>
            </a:br>
            <a:r>
              <a:rPr lang="en-US" sz="2000" dirty="0">
                <a:latin typeface="Corbel Light" panose="020B0303020204020204" pitchFamily="34" charset="0"/>
              </a:rPr>
              <a:t>	Sass		Typescript</a:t>
            </a:r>
            <a:br>
              <a:rPr lang="en-US" sz="2000" dirty="0">
                <a:latin typeface="Corbel Light" panose="020B0303020204020204" pitchFamily="34" charset="0"/>
              </a:rPr>
            </a:br>
            <a:r>
              <a:rPr lang="en-US" sz="2000" dirty="0">
                <a:latin typeface="Corbel Light" panose="020B0303020204020204" pitchFamily="34" charset="0"/>
              </a:rPr>
              <a:t>	jQuery		Swift</a:t>
            </a:r>
            <a:br>
              <a:rPr lang="en-US" sz="2000" dirty="0">
                <a:latin typeface="Corbel Light" panose="020B0303020204020204" pitchFamily="34" charset="0"/>
              </a:rPr>
            </a:br>
            <a:r>
              <a:rPr lang="en-US" sz="2000" dirty="0">
                <a:latin typeface="Corbel Light" panose="020B0303020204020204" pitchFamily="34" charset="0"/>
              </a:rPr>
              <a:t>	Angular		Markdown</a:t>
            </a:r>
            <a:br>
              <a:rPr lang="en-US" sz="2000" dirty="0">
                <a:latin typeface="Corbel Light" panose="020B0303020204020204" pitchFamily="34" charset="0"/>
              </a:rPr>
            </a:br>
            <a:r>
              <a:rPr lang="en-US" sz="2000" dirty="0">
                <a:latin typeface="Corbel Light" panose="020B0303020204020204" pitchFamily="34" charset="0"/>
              </a:rPr>
              <a:t>	React		Laravel</a:t>
            </a:r>
            <a:br>
              <a:rPr lang="en-US" sz="2000" dirty="0">
                <a:latin typeface="Corbel Light" panose="020B0303020204020204" pitchFamily="34" charset="0"/>
              </a:rPr>
            </a:br>
            <a:r>
              <a:rPr lang="en-US" sz="2000" dirty="0">
                <a:latin typeface="Corbel Light" panose="020B0303020204020204" pitchFamily="34" charset="0"/>
              </a:rPr>
              <a:t>	Django		Drupal</a:t>
            </a:r>
            <a:endParaRPr lang="en-US" sz="1400" dirty="0"/>
          </a:p>
        </p:txBody>
      </p:sp>
      <p:cxnSp>
        <p:nvCxnSpPr>
          <p:cNvPr id="13" name="Straight Arrow Connector 12">
            <a:extLst>
              <a:ext uri="{FF2B5EF4-FFF2-40B4-BE49-F238E27FC236}">
                <a16:creationId xmlns:a16="http://schemas.microsoft.com/office/drawing/2014/main" id="{EDB2B9E0-1DBE-402E-B4ED-32582B7ED1A1}"/>
              </a:ext>
            </a:extLst>
          </p:cNvPr>
          <p:cNvCxnSpPr>
            <a:cxnSpLocks/>
          </p:cNvCxnSpPr>
          <p:nvPr/>
        </p:nvCxnSpPr>
        <p:spPr>
          <a:xfrm flipH="1" flipV="1">
            <a:off x="4375298" y="5151476"/>
            <a:ext cx="3808003" cy="369856"/>
          </a:xfrm>
          <a:prstGeom prst="straightConnector1">
            <a:avLst/>
          </a:prstGeom>
          <a:ln w="76200"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4313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3000"/>
                            </p:stCondLst>
                            <p:childTnLst>
                              <p:par>
                                <p:cTn id="21" presetID="10" presetClass="entr" presetSubtype="0" fill="hold" grpId="0" nodeType="afterEffect">
                                  <p:stCondLst>
                                    <p:cond delay="200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right)">
                                      <p:cBhvr>
                                        <p:cTn id="28" dur="500"/>
                                        <p:tgtEl>
                                          <p:spTgt spid="13"/>
                                        </p:tgtEl>
                                      </p:cBhvr>
                                    </p:animEffect>
                                  </p:childTnLst>
                                </p:cTn>
                              </p:par>
                            </p:childTnLst>
                          </p:cTn>
                        </p:par>
                        <p:par>
                          <p:cTn id="29" fill="hold">
                            <p:stCondLst>
                              <p:cond delay="500"/>
                            </p:stCondLst>
                            <p:childTnLst>
                              <p:par>
                                <p:cTn id="30" presetID="10" presetClass="entr" presetSubtype="0" fill="hold" grpId="0" nodeType="afterEffect">
                                  <p:stCondLst>
                                    <p:cond delay="50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5" grpId="0" animBg="1"/>
      <p:bldP spid="6" grpId="0" animBg="1"/>
      <p:bldP spid="7"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EB7F4C29-A82C-4D4B-A43E-79749CD94A84}"/>
              </a:ext>
            </a:extLst>
          </p:cNvPr>
          <p:cNvSpPr/>
          <p:nvPr/>
        </p:nvSpPr>
        <p:spPr>
          <a:xfrm>
            <a:off x="4723465" y="0"/>
            <a:ext cx="6858390" cy="6858390"/>
          </a:xfrm>
          <a:prstGeom prst="ellipse">
            <a:avLst/>
          </a:prstGeom>
          <a:solidFill>
            <a:srgbClr val="473AF6"/>
          </a:solidFill>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r>
              <a:rPr lang="en-US" sz="4400" dirty="0"/>
              <a:t>INTERNET</a:t>
            </a:r>
          </a:p>
        </p:txBody>
      </p:sp>
      <p:sp>
        <p:nvSpPr>
          <p:cNvPr id="2" name="Title 1"/>
          <p:cNvSpPr>
            <a:spLocks noGrp="1"/>
          </p:cNvSpPr>
          <p:nvPr>
            <p:ph type="title"/>
          </p:nvPr>
        </p:nvSpPr>
        <p:spPr/>
        <p:txBody>
          <a:bodyPr/>
          <a:lstStyle/>
          <a:p>
            <a:r>
              <a:rPr lang="en-US" dirty="0"/>
              <a:t>TECHNOLOGY</a:t>
            </a:r>
          </a:p>
        </p:txBody>
      </p:sp>
      <p:sp>
        <p:nvSpPr>
          <p:cNvPr id="4" name="Oval 3">
            <a:extLst>
              <a:ext uri="{FF2B5EF4-FFF2-40B4-BE49-F238E27FC236}">
                <a16:creationId xmlns:a16="http://schemas.microsoft.com/office/drawing/2014/main" id="{B04759F5-AA51-4777-98E7-E9C001166CEC}"/>
              </a:ext>
            </a:extLst>
          </p:cNvPr>
          <p:cNvSpPr/>
          <p:nvPr/>
        </p:nvSpPr>
        <p:spPr>
          <a:xfrm>
            <a:off x="5969237" y="2005812"/>
            <a:ext cx="4366846" cy="4366846"/>
          </a:xfrm>
          <a:prstGeom prst="ellipse">
            <a:avLst/>
          </a:prstGeom>
          <a:solidFill>
            <a:srgbClr val="4AD7E6">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r>
              <a:rPr lang="en-US" sz="3600" dirty="0"/>
              <a:t>WWW</a:t>
            </a:r>
            <a:endParaRPr lang="en-US" dirty="0"/>
          </a:p>
        </p:txBody>
      </p:sp>
      <p:sp>
        <p:nvSpPr>
          <p:cNvPr id="9" name="Oval 8">
            <a:extLst>
              <a:ext uri="{FF2B5EF4-FFF2-40B4-BE49-F238E27FC236}">
                <a16:creationId xmlns:a16="http://schemas.microsoft.com/office/drawing/2014/main" id="{71F94F10-FC80-4E69-A925-2D3200DE1CFC}"/>
              </a:ext>
            </a:extLst>
          </p:cNvPr>
          <p:cNvSpPr/>
          <p:nvPr/>
        </p:nvSpPr>
        <p:spPr>
          <a:xfrm>
            <a:off x="7686852" y="3962164"/>
            <a:ext cx="2166165" cy="2166165"/>
          </a:xfrm>
          <a:prstGeom prst="ellipse">
            <a:avLst/>
          </a:prstGeom>
          <a:solidFill>
            <a:srgbClr val="DC54CC">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2800" dirty="0"/>
              <a:t>OTHERS</a:t>
            </a:r>
            <a:endParaRPr lang="en-US" dirty="0"/>
          </a:p>
        </p:txBody>
      </p:sp>
      <p:sp>
        <p:nvSpPr>
          <p:cNvPr id="5" name="Oval 4">
            <a:extLst>
              <a:ext uri="{FF2B5EF4-FFF2-40B4-BE49-F238E27FC236}">
                <a16:creationId xmlns:a16="http://schemas.microsoft.com/office/drawing/2014/main" id="{1B9C0183-D470-488A-BD7F-6B36FCD07614}"/>
              </a:ext>
            </a:extLst>
          </p:cNvPr>
          <p:cNvSpPr/>
          <p:nvPr/>
        </p:nvSpPr>
        <p:spPr>
          <a:xfrm>
            <a:off x="6247239" y="2909861"/>
            <a:ext cx="1559168" cy="1559168"/>
          </a:xfrm>
          <a:prstGeom prst="ellipse">
            <a:avLst/>
          </a:prstGeom>
          <a:solidFill>
            <a:srgbClr val="F83853">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HTML</a:t>
            </a:r>
            <a:endParaRPr lang="en-US" sz="1600" dirty="0"/>
          </a:p>
        </p:txBody>
      </p:sp>
      <p:sp>
        <p:nvSpPr>
          <p:cNvPr id="6" name="Oval 5">
            <a:extLst>
              <a:ext uri="{FF2B5EF4-FFF2-40B4-BE49-F238E27FC236}">
                <a16:creationId xmlns:a16="http://schemas.microsoft.com/office/drawing/2014/main" id="{31F2100A-4B4E-45EF-988C-5F71F868A25D}"/>
              </a:ext>
            </a:extLst>
          </p:cNvPr>
          <p:cNvSpPr/>
          <p:nvPr/>
        </p:nvSpPr>
        <p:spPr>
          <a:xfrm>
            <a:off x="7509982" y="3298397"/>
            <a:ext cx="1559168" cy="1559168"/>
          </a:xfrm>
          <a:prstGeom prst="ellipse">
            <a:avLst/>
          </a:prstGeom>
          <a:solidFill>
            <a:srgbClr val="F4E73C">
              <a:alpha val="6117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CSS</a:t>
            </a:r>
            <a:endParaRPr lang="en-US" sz="1600" dirty="0"/>
          </a:p>
        </p:txBody>
      </p:sp>
      <p:sp>
        <p:nvSpPr>
          <p:cNvPr id="7" name="Oval 6">
            <a:extLst>
              <a:ext uri="{FF2B5EF4-FFF2-40B4-BE49-F238E27FC236}">
                <a16:creationId xmlns:a16="http://schemas.microsoft.com/office/drawing/2014/main" id="{6DDD1139-AC4A-4170-B9A2-D7EFFEBEA334}"/>
              </a:ext>
            </a:extLst>
          </p:cNvPr>
          <p:cNvSpPr/>
          <p:nvPr/>
        </p:nvSpPr>
        <p:spPr>
          <a:xfrm>
            <a:off x="6570880" y="4077503"/>
            <a:ext cx="1559168" cy="1559168"/>
          </a:xfrm>
          <a:prstGeom prst="ellipse">
            <a:avLst/>
          </a:prstGeom>
          <a:solidFill>
            <a:srgbClr val="5AD68C">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JS</a:t>
            </a:r>
            <a:endParaRPr lang="en-US" sz="1600" dirty="0"/>
          </a:p>
        </p:txBody>
      </p:sp>
      <p:sp>
        <p:nvSpPr>
          <p:cNvPr id="11" name="TextBox 10">
            <a:extLst>
              <a:ext uri="{FF2B5EF4-FFF2-40B4-BE49-F238E27FC236}">
                <a16:creationId xmlns:a16="http://schemas.microsoft.com/office/drawing/2014/main" id="{CD110244-7D1F-40C7-ADAE-CA4A6636C246}"/>
              </a:ext>
            </a:extLst>
          </p:cNvPr>
          <p:cNvSpPr txBox="1"/>
          <p:nvPr/>
        </p:nvSpPr>
        <p:spPr>
          <a:xfrm>
            <a:off x="217967" y="1732621"/>
            <a:ext cx="4313106" cy="1661993"/>
          </a:xfrm>
          <a:prstGeom prst="rect">
            <a:avLst/>
          </a:prstGeom>
          <a:noFill/>
        </p:spPr>
        <p:txBody>
          <a:bodyPr wrap="square" rtlCol="0">
            <a:spAutoFit/>
          </a:bodyPr>
          <a:lstStyle/>
          <a:p>
            <a:r>
              <a:rPr lang="en-US" sz="2800" dirty="0">
                <a:latin typeface="Corbel Light" panose="020B0303020204020204" pitchFamily="34" charset="0"/>
              </a:rPr>
              <a:t>This semester, we’ll be focusing - to a large degree - on these two:</a:t>
            </a:r>
          </a:p>
          <a:p>
            <a:endParaRPr lang="en-US" dirty="0"/>
          </a:p>
        </p:txBody>
      </p:sp>
    </p:spTree>
    <p:extLst>
      <p:ext uri="{BB962C8B-B14F-4D97-AF65-F5344CB8AC3E}">
        <p14:creationId xmlns:p14="http://schemas.microsoft.com/office/powerpoint/2010/main" val="253470947"/>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9"/>
                                        </p:tgtEl>
                                      </p:cBhvr>
                                    </p:animEffect>
                                    <p:set>
                                      <p:cBhvr>
                                        <p:cTn id="11"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EB7F4C29-A82C-4D4B-A43E-79749CD94A84}"/>
              </a:ext>
            </a:extLst>
          </p:cNvPr>
          <p:cNvSpPr/>
          <p:nvPr/>
        </p:nvSpPr>
        <p:spPr>
          <a:xfrm>
            <a:off x="4723465" y="0"/>
            <a:ext cx="6858390" cy="6858390"/>
          </a:xfrm>
          <a:prstGeom prst="ellipse">
            <a:avLst/>
          </a:prstGeom>
          <a:solidFill>
            <a:srgbClr val="473AF6"/>
          </a:solidFill>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r>
              <a:rPr lang="en-US" sz="4400" dirty="0"/>
              <a:t>INTERNET</a:t>
            </a:r>
          </a:p>
        </p:txBody>
      </p:sp>
      <p:sp>
        <p:nvSpPr>
          <p:cNvPr id="2" name="Title 1"/>
          <p:cNvSpPr>
            <a:spLocks noGrp="1"/>
          </p:cNvSpPr>
          <p:nvPr>
            <p:ph type="title"/>
          </p:nvPr>
        </p:nvSpPr>
        <p:spPr/>
        <p:txBody>
          <a:bodyPr/>
          <a:lstStyle/>
          <a:p>
            <a:r>
              <a:rPr lang="en-US" dirty="0"/>
              <a:t>TECHNOLOGY</a:t>
            </a:r>
          </a:p>
        </p:txBody>
      </p:sp>
      <p:sp>
        <p:nvSpPr>
          <p:cNvPr id="4" name="Oval 3">
            <a:extLst>
              <a:ext uri="{FF2B5EF4-FFF2-40B4-BE49-F238E27FC236}">
                <a16:creationId xmlns:a16="http://schemas.microsoft.com/office/drawing/2014/main" id="{B04759F5-AA51-4777-98E7-E9C001166CEC}"/>
              </a:ext>
            </a:extLst>
          </p:cNvPr>
          <p:cNvSpPr/>
          <p:nvPr/>
        </p:nvSpPr>
        <p:spPr>
          <a:xfrm>
            <a:off x="5969237" y="2005812"/>
            <a:ext cx="4366846" cy="4366846"/>
          </a:xfrm>
          <a:prstGeom prst="ellipse">
            <a:avLst/>
          </a:prstGeom>
          <a:solidFill>
            <a:srgbClr val="4AD7E6">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r>
              <a:rPr lang="en-US" sz="3600" dirty="0"/>
              <a:t>WWW</a:t>
            </a:r>
            <a:endParaRPr lang="en-US" dirty="0"/>
          </a:p>
        </p:txBody>
      </p:sp>
      <p:sp>
        <p:nvSpPr>
          <p:cNvPr id="5" name="Oval 4">
            <a:extLst>
              <a:ext uri="{FF2B5EF4-FFF2-40B4-BE49-F238E27FC236}">
                <a16:creationId xmlns:a16="http://schemas.microsoft.com/office/drawing/2014/main" id="{1B9C0183-D470-488A-BD7F-6B36FCD07614}"/>
              </a:ext>
            </a:extLst>
          </p:cNvPr>
          <p:cNvSpPr/>
          <p:nvPr/>
        </p:nvSpPr>
        <p:spPr>
          <a:xfrm>
            <a:off x="6247239" y="2909861"/>
            <a:ext cx="1559168" cy="1559168"/>
          </a:xfrm>
          <a:prstGeom prst="ellipse">
            <a:avLst/>
          </a:prstGeom>
          <a:solidFill>
            <a:srgbClr val="F83853">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HTML</a:t>
            </a:r>
            <a:endParaRPr lang="en-US" sz="1600" dirty="0"/>
          </a:p>
        </p:txBody>
      </p:sp>
      <p:sp>
        <p:nvSpPr>
          <p:cNvPr id="6" name="Oval 5">
            <a:extLst>
              <a:ext uri="{FF2B5EF4-FFF2-40B4-BE49-F238E27FC236}">
                <a16:creationId xmlns:a16="http://schemas.microsoft.com/office/drawing/2014/main" id="{31F2100A-4B4E-45EF-988C-5F71F868A25D}"/>
              </a:ext>
            </a:extLst>
          </p:cNvPr>
          <p:cNvSpPr/>
          <p:nvPr/>
        </p:nvSpPr>
        <p:spPr>
          <a:xfrm>
            <a:off x="7509982" y="3298397"/>
            <a:ext cx="1559168" cy="1559168"/>
          </a:xfrm>
          <a:prstGeom prst="ellipse">
            <a:avLst/>
          </a:prstGeom>
          <a:solidFill>
            <a:srgbClr val="F4E73C">
              <a:alpha val="6117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CSS</a:t>
            </a:r>
            <a:endParaRPr lang="en-US" sz="1600" dirty="0"/>
          </a:p>
        </p:txBody>
      </p:sp>
      <p:sp>
        <p:nvSpPr>
          <p:cNvPr id="10" name="TextBox 9">
            <a:extLst>
              <a:ext uri="{FF2B5EF4-FFF2-40B4-BE49-F238E27FC236}">
                <a16:creationId xmlns:a16="http://schemas.microsoft.com/office/drawing/2014/main" id="{2C224448-94B3-4FF7-AAD4-39AB4DDCC13D}"/>
              </a:ext>
            </a:extLst>
          </p:cNvPr>
          <p:cNvSpPr txBox="1"/>
          <p:nvPr/>
        </p:nvSpPr>
        <p:spPr>
          <a:xfrm>
            <a:off x="217967" y="1732621"/>
            <a:ext cx="4313106" cy="1661993"/>
          </a:xfrm>
          <a:prstGeom prst="rect">
            <a:avLst/>
          </a:prstGeom>
          <a:noFill/>
        </p:spPr>
        <p:txBody>
          <a:bodyPr wrap="square" rtlCol="0">
            <a:spAutoFit/>
          </a:bodyPr>
          <a:lstStyle/>
          <a:p>
            <a:r>
              <a:rPr lang="en-US" sz="2800" dirty="0">
                <a:latin typeface="Corbel Light" panose="020B0303020204020204" pitchFamily="34" charset="0"/>
              </a:rPr>
              <a:t>This semester, we’ll be focusing - to a large degree - on these two:</a:t>
            </a:r>
          </a:p>
          <a:p>
            <a:endParaRPr lang="en-US" dirty="0"/>
          </a:p>
        </p:txBody>
      </p:sp>
    </p:spTree>
    <p:extLst>
      <p:ext uri="{BB962C8B-B14F-4D97-AF65-F5344CB8AC3E}">
        <p14:creationId xmlns:p14="http://schemas.microsoft.com/office/powerpoint/2010/main" val="3495001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2.08333E-6 4.07407E-6 L 0.08932 0.03287 " pathEditMode="relative" rAng="0" ptsTypes="AA">
                                      <p:cBhvr>
                                        <p:cTn id="6" dur="2000" fill="hold"/>
                                        <p:tgtEl>
                                          <p:spTgt spid="6"/>
                                        </p:tgtEl>
                                        <p:attrNameLst>
                                          <p:attrName>ppt_x</p:attrName>
                                          <p:attrName>ppt_y</p:attrName>
                                        </p:attrNameLst>
                                      </p:cBhvr>
                                      <p:rCtr x="4466" y="1644"/>
                                    </p:animMotion>
                                  </p:childTnLst>
                                </p:cTn>
                              </p:par>
                              <p:par>
                                <p:cTn id="7" presetID="42" presetClass="path" presetSubtype="0" accel="50000" decel="50000" fill="hold" grpId="0" nodeType="withEffect">
                                  <p:stCondLst>
                                    <p:cond delay="0"/>
                                  </p:stCondLst>
                                  <p:childTnLst>
                                    <p:animMotion origin="layout" path="M -2.08333E-6 -2.96296E-6 L -0.00586 0.0919 " pathEditMode="relative" rAng="0" ptsTypes="AA">
                                      <p:cBhvr>
                                        <p:cTn id="8" dur="2000" fill="hold"/>
                                        <p:tgtEl>
                                          <p:spTgt spid="5"/>
                                        </p:tgtEl>
                                        <p:attrNameLst>
                                          <p:attrName>ppt_x</p:attrName>
                                          <p:attrName>ppt_y</p:attrName>
                                        </p:attrNameLst>
                                      </p:cBhvr>
                                      <p:rCtr x="-299" y="45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a:t>
            </a:r>
          </a:p>
        </p:txBody>
      </p:sp>
      <p:sp>
        <p:nvSpPr>
          <p:cNvPr id="3" name="Content Placeholder 2"/>
          <p:cNvSpPr>
            <a:spLocks noGrp="1"/>
          </p:cNvSpPr>
          <p:nvPr>
            <p:ph idx="1"/>
          </p:nvPr>
        </p:nvSpPr>
        <p:spPr>
          <a:xfrm>
            <a:off x="1044023" y="1690689"/>
            <a:ext cx="10103954" cy="4138612"/>
          </a:xfrm>
        </p:spPr>
        <p:txBody>
          <a:bodyPr>
            <a:normAutofit/>
          </a:bodyPr>
          <a:lstStyle/>
          <a:p>
            <a:pPr marL="0" indent="0">
              <a:buNone/>
            </a:pPr>
            <a:r>
              <a:rPr lang="en-US" dirty="0"/>
              <a:t>Google - “Front-end web development”</a:t>
            </a:r>
          </a:p>
          <a:p>
            <a:pPr marL="0" indent="0">
              <a:buNone/>
            </a:pPr>
            <a:r>
              <a:rPr lang="en-US" dirty="0"/>
              <a:t>After all the Ads -- you’ll find numerous sites, all of which say essentially the same thing:</a:t>
            </a:r>
          </a:p>
          <a:p>
            <a:pPr marL="0" indent="0" algn="ctr">
              <a:buNone/>
            </a:pPr>
            <a:r>
              <a:rPr lang="en-US" dirty="0"/>
              <a:t>The three core technologies associated </a:t>
            </a:r>
            <a:br>
              <a:rPr lang="en-US" dirty="0"/>
            </a:br>
            <a:r>
              <a:rPr lang="en-US" dirty="0"/>
              <a:t>with front-end web development are</a:t>
            </a:r>
          </a:p>
        </p:txBody>
      </p:sp>
      <p:sp>
        <p:nvSpPr>
          <p:cNvPr id="4" name="Oval 3">
            <a:extLst>
              <a:ext uri="{FF2B5EF4-FFF2-40B4-BE49-F238E27FC236}">
                <a16:creationId xmlns:a16="http://schemas.microsoft.com/office/drawing/2014/main" id="{C318AB15-2ED5-407E-9800-A7962CBDF8A6}"/>
              </a:ext>
            </a:extLst>
          </p:cNvPr>
          <p:cNvSpPr/>
          <p:nvPr/>
        </p:nvSpPr>
        <p:spPr>
          <a:xfrm>
            <a:off x="1648658" y="4243551"/>
            <a:ext cx="1559168" cy="1559168"/>
          </a:xfrm>
          <a:prstGeom prst="ellipse">
            <a:avLst/>
          </a:prstGeom>
          <a:solidFill>
            <a:srgbClr val="FF0000"/>
          </a:solidFill>
          <a:ln>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HTML</a:t>
            </a:r>
            <a:endParaRPr lang="en-US" sz="1600" dirty="0"/>
          </a:p>
        </p:txBody>
      </p:sp>
      <p:sp>
        <p:nvSpPr>
          <p:cNvPr id="5" name="Oval 4">
            <a:extLst>
              <a:ext uri="{FF2B5EF4-FFF2-40B4-BE49-F238E27FC236}">
                <a16:creationId xmlns:a16="http://schemas.microsoft.com/office/drawing/2014/main" id="{CCD63C94-502D-46DC-9807-A9F7E33757A2}"/>
              </a:ext>
            </a:extLst>
          </p:cNvPr>
          <p:cNvSpPr/>
          <p:nvPr/>
        </p:nvSpPr>
        <p:spPr>
          <a:xfrm>
            <a:off x="5316416" y="4243551"/>
            <a:ext cx="1559168" cy="1559168"/>
          </a:xfrm>
          <a:prstGeom prst="ellipse">
            <a:avLst/>
          </a:prstGeom>
          <a:solidFill>
            <a:srgbClr val="0070C0"/>
          </a:solidFill>
          <a:ln>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CSS</a:t>
            </a:r>
            <a:endParaRPr lang="en-US" sz="1600" dirty="0"/>
          </a:p>
        </p:txBody>
      </p:sp>
      <p:sp>
        <p:nvSpPr>
          <p:cNvPr id="6" name="Oval 5">
            <a:extLst>
              <a:ext uri="{FF2B5EF4-FFF2-40B4-BE49-F238E27FC236}">
                <a16:creationId xmlns:a16="http://schemas.microsoft.com/office/drawing/2014/main" id="{32731D61-0D57-4DF1-AC1E-48E0FFD3592A}"/>
              </a:ext>
            </a:extLst>
          </p:cNvPr>
          <p:cNvSpPr/>
          <p:nvPr/>
        </p:nvSpPr>
        <p:spPr>
          <a:xfrm>
            <a:off x="8984174" y="4243551"/>
            <a:ext cx="1559168" cy="1559168"/>
          </a:xfrm>
          <a:prstGeom prst="ellipse">
            <a:avLst/>
          </a:prstGeom>
          <a:solidFill>
            <a:srgbClr val="00B050"/>
          </a:solidFill>
          <a:ln>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JS</a:t>
            </a:r>
            <a:endParaRPr lang="en-US" sz="1600" dirty="0"/>
          </a:p>
        </p:txBody>
      </p:sp>
    </p:spTree>
    <p:extLst>
      <p:ext uri="{BB962C8B-B14F-4D97-AF65-F5344CB8AC3E}">
        <p14:creationId xmlns:p14="http://schemas.microsoft.com/office/powerpoint/2010/main" val="2392636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a:t>
            </a:r>
          </a:p>
        </p:txBody>
      </p:sp>
      <p:sp>
        <p:nvSpPr>
          <p:cNvPr id="3" name="Content Placeholder 2"/>
          <p:cNvSpPr>
            <a:spLocks noGrp="1"/>
          </p:cNvSpPr>
          <p:nvPr>
            <p:ph idx="1"/>
          </p:nvPr>
        </p:nvSpPr>
        <p:spPr>
          <a:xfrm>
            <a:off x="1044023" y="1690689"/>
            <a:ext cx="10103954" cy="4138612"/>
          </a:xfrm>
        </p:spPr>
        <p:txBody>
          <a:bodyPr>
            <a:normAutofit/>
          </a:bodyPr>
          <a:lstStyle/>
          <a:p>
            <a:pPr marL="0" indent="0">
              <a:buNone/>
            </a:pPr>
            <a:r>
              <a:rPr lang="en-US" dirty="0"/>
              <a:t>Google - “Front-end web development”</a:t>
            </a:r>
          </a:p>
          <a:p>
            <a:pPr marL="0" indent="0">
              <a:buNone/>
            </a:pPr>
            <a:r>
              <a:rPr lang="en-US" dirty="0"/>
              <a:t>After all the Ads -- you’ll find numerous sites, all of which say essentially the same thing:</a:t>
            </a:r>
          </a:p>
          <a:p>
            <a:pPr marL="0" indent="0" algn="ctr">
              <a:buNone/>
            </a:pPr>
            <a:r>
              <a:rPr lang="en-US" dirty="0"/>
              <a:t>The three core technologies associated </a:t>
            </a:r>
            <a:br>
              <a:rPr lang="en-US" dirty="0"/>
            </a:br>
            <a:r>
              <a:rPr lang="en-US" dirty="0"/>
              <a:t>with front-end web development are</a:t>
            </a:r>
          </a:p>
        </p:txBody>
      </p:sp>
      <p:sp>
        <p:nvSpPr>
          <p:cNvPr id="6" name="Oval 5">
            <a:extLst>
              <a:ext uri="{FF2B5EF4-FFF2-40B4-BE49-F238E27FC236}">
                <a16:creationId xmlns:a16="http://schemas.microsoft.com/office/drawing/2014/main" id="{32731D61-0D57-4DF1-AC1E-48E0FFD3592A}"/>
              </a:ext>
            </a:extLst>
          </p:cNvPr>
          <p:cNvSpPr/>
          <p:nvPr/>
        </p:nvSpPr>
        <p:spPr>
          <a:xfrm>
            <a:off x="8984174" y="4243551"/>
            <a:ext cx="1559168" cy="1559168"/>
          </a:xfrm>
          <a:prstGeom prst="ellipse">
            <a:avLst/>
          </a:prstGeom>
          <a:solidFill>
            <a:srgbClr val="00B050"/>
          </a:solidFill>
          <a:ln>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JS</a:t>
            </a:r>
            <a:endParaRPr lang="en-US" sz="1600" dirty="0"/>
          </a:p>
        </p:txBody>
      </p:sp>
      <p:sp>
        <p:nvSpPr>
          <p:cNvPr id="7" name="TextBox 6">
            <a:extLst>
              <a:ext uri="{FF2B5EF4-FFF2-40B4-BE49-F238E27FC236}">
                <a16:creationId xmlns:a16="http://schemas.microsoft.com/office/drawing/2014/main" id="{0593BCB3-5B52-4C62-A5DA-00D66FE99872}"/>
              </a:ext>
            </a:extLst>
          </p:cNvPr>
          <p:cNvSpPr txBox="1"/>
          <p:nvPr/>
        </p:nvSpPr>
        <p:spPr>
          <a:xfrm>
            <a:off x="3907129" y="4546081"/>
            <a:ext cx="5077045" cy="954107"/>
          </a:xfrm>
          <a:prstGeom prst="rect">
            <a:avLst/>
          </a:prstGeom>
          <a:noFill/>
        </p:spPr>
        <p:txBody>
          <a:bodyPr wrap="square" rtlCol="0">
            <a:spAutoFit/>
          </a:bodyPr>
          <a:lstStyle/>
          <a:p>
            <a:r>
              <a:rPr lang="en-US" sz="2800" dirty="0">
                <a:latin typeface="Corbel Light" panose="020B0303020204020204" pitchFamily="34" charset="0"/>
              </a:rPr>
              <a:t>We’ll do a deep-dive in this, and other technologies, in CSCI 1720</a:t>
            </a:r>
          </a:p>
        </p:txBody>
      </p:sp>
    </p:spTree>
    <p:extLst>
      <p:ext uri="{BB962C8B-B14F-4D97-AF65-F5344CB8AC3E}">
        <p14:creationId xmlns:p14="http://schemas.microsoft.com/office/powerpoint/2010/main" val="687282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6" presetClass="emph" presetSubtype="0" repeatCount="indefinite" fill="hold" grpId="0" nodeType="afterEffect">
                                  <p:stCondLst>
                                    <p:cond delay="500"/>
                                  </p:stCondLst>
                                  <p:endCondLst>
                                    <p:cond evt="onNext" delay="0">
                                      <p:tgtEl>
                                        <p:sldTgt/>
                                      </p:tgtEl>
                                    </p:cond>
                                  </p:endCondLst>
                                  <p:childTnLst>
                                    <p:animEffect transition="out" filter="fade">
                                      <p:cBhvr>
                                        <p:cTn id="10" dur="500" tmFilter="0, 0; .2, .5; .8, .5; 1, 0"/>
                                        <p:tgtEl>
                                          <p:spTgt spid="6"/>
                                        </p:tgtEl>
                                      </p:cBhvr>
                                    </p:animEffect>
                                    <p:animScale>
                                      <p:cBhvr>
                                        <p:cTn id="11"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a:t>
            </a:r>
          </a:p>
        </p:txBody>
      </p:sp>
      <p:sp>
        <p:nvSpPr>
          <p:cNvPr id="3" name="Content Placeholder 2"/>
          <p:cNvSpPr>
            <a:spLocks noGrp="1"/>
          </p:cNvSpPr>
          <p:nvPr>
            <p:ph idx="1"/>
          </p:nvPr>
        </p:nvSpPr>
        <p:spPr>
          <a:xfrm>
            <a:off x="1044023" y="1690689"/>
            <a:ext cx="10103954" cy="4138612"/>
          </a:xfrm>
        </p:spPr>
        <p:txBody>
          <a:bodyPr>
            <a:normAutofit lnSpcReduction="10000"/>
          </a:bodyPr>
          <a:lstStyle/>
          <a:p>
            <a:pPr marL="0" indent="0">
              <a:buNone/>
            </a:pPr>
            <a:r>
              <a:rPr lang="en-US" dirty="0"/>
              <a:t>It’s important to note, however, that there is a lot more to Web Development than writing code (…and we will be writing a </a:t>
            </a:r>
            <a:r>
              <a:rPr lang="en-US" i="1" dirty="0"/>
              <a:t>lot</a:t>
            </a:r>
            <a:r>
              <a:rPr lang="en-US" dirty="0"/>
              <a:t> of code)</a:t>
            </a:r>
          </a:p>
          <a:p>
            <a:pPr marL="0" indent="0">
              <a:buNone/>
            </a:pPr>
            <a:r>
              <a:rPr lang="en-US" dirty="0"/>
              <a:t>We’ll also be devoting a lot of time to other concepts: </a:t>
            </a:r>
          </a:p>
          <a:p>
            <a:pPr marL="0" indent="0">
              <a:buNone/>
            </a:pPr>
            <a:r>
              <a:rPr lang="en-US" dirty="0"/>
              <a:t>	Design concepts</a:t>
            </a:r>
            <a:br>
              <a:rPr lang="en-US" dirty="0"/>
            </a:br>
            <a:r>
              <a:rPr lang="en-US" dirty="0"/>
              <a:t>	Design process</a:t>
            </a:r>
            <a:br>
              <a:rPr lang="en-US" dirty="0"/>
            </a:br>
            <a:r>
              <a:rPr lang="en-US" dirty="0"/>
              <a:t>	Web Development Lifecycle</a:t>
            </a:r>
            <a:br>
              <a:rPr lang="en-US" dirty="0"/>
            </a:br>
            <a:r>
              <a:rPr lang="en-US" dirty="0"/>
              <a:t>	Deployment</a:t>
            </a:r>
            <a:br>
              <a:rPr lang="en-US" dirty="0"/>
            </a:br>
            <a:r>
              <a:rPr lang="en-US" dirty="0"/>
              <a:t>	SEO</a:t>
            </a:r>
            <a:br>
              <a:rPr lang="en-US" dirty="0"/>
            </a:br>
            <a:r>
              <a:rPr lang="en-US" dirty="0"/>
              <a:t>	Marketing</a:t>
            </a:r>
            <a:br>
              <a:rPr lang="en-US" dirty="0"/>
            </a:br>
            <a:r>
              <a:rPr lang="en-US" dirty="0"/>
              <a:t>	…and lots more!</a:t>
            </a:r>
          </a:p>
        </p:txBody>
      </p:sp>
    </p:spTree>
    <p:extLst>
      <p:ext uri="{BB962C8B-B14F-4D97-AF65-F5344CB8AC3E}">
        <p14:creationId xmlns:p14="http://schemas.microsoft.com/office/powerpoint/2010/main" val="1607861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and Terms</a:t>
            </a:r>
          </a:p>
        </p:txBody>
      </p:sp>
    </p:spTree>
    <p:extLst>
      <p:ext uri="{BB962C8B-B14F-4D97-AF65-F5344CB8AC3E}">
        <p14:creationId xmlns:p14="http://schemas.microsoft.com/office/powerpoint/2010/main" val="4206616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252728" y="485075"/>
            <a:ext cx="8961119" cy="4830012"/>
          </a:xfrm>
          <a:solidFill>
            <a:srgbClr val="100167">
              <a:alpha val="55686"/>
            </a:srgbClr>
          </a:solidFill>
          <a:effectLst>
            <a:glow rad="228600">
              <a:schemeClr val="tx2">
                <a:lumMod val="60000"/>
                <a:lumOff val="40000"/>
                <a:alpha val="22000"/>
              </a:schemeClr>
            </a:glow>
          </a:effectLst>
        </p:spPr>
        <p:txBody>
          <a:bodyPr>
            <a:noAutofit/>
          </a:bodyPr>
          <a:lstStyle/>
          <a:p>
            <a:r>
              <a:rPr lang="en-US" sz="2800" dirty="0">
                <a:solidFill>
                  <a:schemeClr val="bg1"/>
                </a:solidFill>
              </a:rPr>
              <a:t>We are entering a technological age in which we will be able to interact with the richness of living information – not merely in the passive way that we have been accustomed to using books and libraries, but as active participants in an ongoing process, bringing something to it through our interaction with it, and not simply receiving something from it by our connection to it</a:t>
            </a:r>
          </a:p>
        </p:txBody>
      </p:sp>
      <p:sp>
        <p:nvSpPr>
          <p:cNvPr id="11" name="Text Placeholder 10"/>
          <p:cNvSpPr>
            <a:spLocks noGrp="1"/>
          </p:cNvSpPr>
          <p:nvPr>
            <p:ph type="body" idx="1"/>
          </p:nvPr>
        </p:nvSpPr>
        <p:spPr>
          <a:xfrm>
            <a:off x="3827418" y="4685418"/>
            <a:ext cx="6176419" cy="381000"/>
          </a:xfrm>
          <a:effectLst/>
        </p:spPr>
        <p:txBody>
          <a:bodyPr>
            <a:normAutofit fontScale="85000" lnSpcReduction="10000"/>
          </a:bodyPr>
          <a:lstStyle/>
          <a:p>
            <a:r>
              <a:rPr lang="en-US" dirty="0">
                <a:solidFill>
                  <a:schemeClr val="bg1"/>
                </a:solidFill>
              </a:rPr>
              <a:t>JCR </a:t>
            </a:r>
            <a:r>
              <a:rPr lang="en-US" dirty="0" err="1">
                <a:solidFill>
                  <a:schemeClr val="bg1"/>
                </a:solidFill>
              </a:rPr>
              <a:t>Licklider</a:t>
            </a:r>
            <a:r>
              <a:rPr lang="en-US" dirty="0">
                <a:solidFill>
                  <a:schemeClr val="bg1"/>
                </a:solidFill>
              </a:rPr>
              <a:t> (1968), </a:t>
            </a:r>
            <a:r>
              <a:rPr lang="en-US" i="1" dirty="0">
                <a:solidFill>
                  <a:schemeClr val="bg1"/>
                </a:solidFill>
              </a:rPr>
              <a:t>The Computer as a Communication Device</a:t>
            </a:r>
            <a:endParaRPr lang="en-US" dirty="0">
              <a:solidFill>
                <a:schemeClr val="bg1"/>
              </a:solidFill>
            </a:endParaRPr>
          </a:p>
        </p:txBody>
      </p:sp>
    </p:spTree>
    <p:extLst>
      <p:ext uri="{BB962C8B-B14F-4D97-AF65-F5344CB8AC3E}">
        <p14:creationId xmlns:p14="http://schemas.microsoft.com/office/powerpoint/2010/main" val="201379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Origins…</a:t>
            </a:r>
          </a:p>
        </p:txBody>
      </p:sp>
      <p:sp>
        <p:nvSpPr>
          <p:cNvPr id="3" name="Content Placeholder 2"/>
          <p:cNvSpPr>
            <a:spLocks noGrp="1"/>
          </p:cNvSpPr>
          <p:nvPr>
            <p:ph idx="1"/>
          </p:nvPr>
        </p:nvSpPr>
        <p:spPr>
          <a:xfrm>
            <a:off x="1520687" y="1553019"/>
            <a:ext cx="8960126" cy="4574551"/>
          </a:xfrm>
        </p:spPr>
        <p:txBody>
          <a:bodyPr>
            <a:normAutofit/>
          </a:bodyPr>
          <a:lstStyle/>
          <a:p>
            <a:pPr marL="0" indent="0">
              <a:buNone/>
            </a:pPr>
            <a:r>
              <a:rPr lang="en-US" dirty="0"/>
              <a:t>The first recorded description of the social interactions that could be enabled through networking was a series of memos written by </a:t>
            </a:r>
            <a:r>
              <a:rPr lang="en-US" dirty="0">
                <a:hlinkClick r:id="rId3"/>
              </a:rPr>
              <a:t>J.C.R. </a:t>
            </a:r>
            <a:r>
              <a:rPr lang="en-US" dirty="0" err="1">
                <a:hlinkClick r:id="rId3"/>
              </a:rPr>
              <a:t>Licklider</a:t>
            </a:r>
            <a:r>
              <a:rPr lang="en-US" dirty="0">
                <a:hlinkClick r:id="rId3"/>
              </a:rPr>
              <a:t> (1915-1990)</a:t>
            </a:r>
            <a:r>
              <a:rPr lang="en-US" dirty="0"/>
              <a:t> of </a:t>
            </a:r>
            <a:r>
              <a:rPr lang="en-US" dirty="0">
                <a:hlinkClick r:id="rId4"/>
              </a:rPr>
              <a:t>MIT</a:t>
            </a:r>
            <a:r>
              <a:rPr lang="en-US" dirty="0"/>
              <a:t> in August 1962 discussing his "Galactic Network" concept. </a:t>
            </a:r>
          </a:p>
          <a:p>
            <a:pPr marL="0" indent="0">
              <a:buNone/>
            </a:pPr>
            <a:r>
              <a:rPr lang="en-US" dirty="0"/>
              <a:t>He envisioned a globally interconnected set of computers through which everyone could quickly access data and programs from any site. </a:t>
            </a:r>
          </a:p>
        </p:txBody>
      </p:sp>
      <p:sp>
        <p:nvSpPr>
          <p:cNvPr id="4" name="TextBox 3"/>
          <p:cNvSpPr txBox="1"/>
          <p:nvPr/>
        </p:nvSpPr>
        <p:spPr>
          <a:xfrm>
            <a:off x="7853680" y="5077270"/>
            <a:ext cx="4175760" cy="307777"/>
          </a:xfrm>
          <a:prstGeom prst="rect">
            <a:avLst/>
          </a:prstGeom>
          <a:noFill/>
        </p:spPr>
        <p:txBody>
          <a:bodyPr wrap="square" rtlCol="0">
            <a:spAutoFit/>
          </a:bodyPr>
          <a:lstStyle/>
          <a:p>
            <a:r>
              <a:rPr lang="en-US" sz="1400" dirty="0">
                <a:hlinkClick r:id="rId5"/>
              </a:rPr>
              <a:t>Brief History of the Internet – The Internet Society</a:t>
            </a:r>
            <a:endParaRPr lang="en-US" sz="1400" dirty="0"/>
          </a:p>
        </p:txBody>
      </p:sp>
    </p:spTree>
    <p:extLst>
      <p:ext uri="{BB962C8B-B14F-4D97-AF65-F5344CB8AC3E}">
        <p14:creationId xmlns:p14="http://schemas.microsoft.com/office/powerpoint/2010/main" val="3693615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Origins…</a:t>
            </a:r>
          </a:p>
        </p:txBody>
      </p:sp>
      <p:sp>
        <p:nvSpPr>
          <p:cNvPr id="3" name="Content Placeholder 2"/>
          <p:cNvSpPr>
            <a:spLocks noGrp="1"/>
          </p:cNvSpPr>
          <p:nvPr>
            <p:ph idx="1"/>
          </p:nvPr>
        </p:nvSpPr>
        <p:spPr>
          <a:xfrm>
            <a:off x="1520687" y="1553019"/>
            <a:ext cx="8960126" cy="4574551"/>
          </a:xfrm>
        </p:spPr>
        <p:txBody>
          <a:bodyPr>
            <a:normAutofit/>
          </a:bodyPr>
          <a:lstStyle/>
          <a:p>
            <a:pPr marL="0" indent="0">
              <a:buNone/>
            </a:pPr>
            <a:r>
              <a:rPr lang="en-US" dirty="0"/>
              <a:t>In spirit, the concept was very much like the Internet of today. </a:t>
            </a:r>
            <a:r>
              <a:rPr lang="en-US" dirty="0" err="1"/>
              <a:t>Licklider</a:t>
            </a:r>
            <a:r>
              <a:rPr lang="en-US" dirty="0"/>
              <a:t> was the first head of the computer research program at the Defense Advanced Research Projects Agency (</a:t>
            </a:r>
            <a:r>
              <a:rPr lang="en-US" dirty="0">
                <a:hlinkClick r:id="rId3"/>
              </a:rPr>
              <a:t>DARPA</a:t>
            </a:r>
            <a:r>
              <a:rPr lang="en-US" dirty="0"/>
              <a:t>), starting in October 1962. </a:t>
            </a:r>
          </a:p>
          <a:p>
            <a:pPr marL="0" indent="0">
              <a:buNone/>
            </a:pPr>
            <a:r>
              <a:rPr lang="en-US" dirty="0"/>
              <a:t>While at DARPA he convinced his successors at </a:t>
            </a:r>
            <a:r>
              <a:rPr lang="en-US" dirty="0">
                <a:hlinkClick r:id="rId3"/>
              </a:rPr>
              <a:t>DARPA</a:t>
            </a:r>
            <a:r>
              <a:rPr lang="en-US" dirty="0"/>
              <a:t>, </a:t>
            </a:r>
            <a:r>
              <a:rPr lang="en-US" dirty="0">
                <a:hlinkClick r:id="rId4"/>
              </a:rPr>
              <a:t>Ivan Sutherland</a:t>
            </a:r>
            <a:r>
              <a:rPr lang="en-US" dirty="0"/>
              <a:t>, </a:t>
            </a:r>
            <a:r>
              <a:rPr lang="en-US" dirty="0">
                <a:hlinkClick r:id="rId5"/>
              </a:rPr>
              <a:t>Bob Taylor</a:t>
            </a:r>
            <a:r>
              <a:rPr lang="en-US" dirty="0"/>
              <a:t>, and MIT researcher </a:t>
            </a:r>
            <a:r>
              <a:rPr lang="en-US" dirty="0">
                <a:hlinkClick r:id="rId6"/>
              </a:rPr>
              <a:t>Lawrence G. Roberts</a:t>
            </a:r>
            <a:r>
              <a:rPr lang="en-US" dirty="0"/>
              <a:t>, of the importance of this networking concept</a:t>
            </a:r>
          </a:p>
        </p:txBody>
      </p:sp>
      <p:sp>
        <p:nvSpPr>
          <p:cNvPr id="4" name="TextBox 3"/>
          <p:cNvSpPr txBox="1"/>
          <p:nvPr/>
        </p:nvSpPr>
        <p:spPr>
          <a:xfrm>
            <a:off x="7853680" y="5077270"/>
            <a:ext cx="4175760" cy="307777"/>
          </a:xfrm>
          <a:prstGeom prst="rect">
            <a:avLst/>
          </a:prstGeom>
          <a:noFill/>
        </p:spPr>
        <p:txBody>
          <a:bodyPr wrap="square" rtlCol="0">
            <a:spAutoFit/>
          </a:bodyPr>
          <a:lstStyle/>
          <a:p>
            <a:r>
              <a:rPr lang="en-US" sz="1400" dirty="0">
                <a:hlinkClick r:id="rId7"/>
              </a:rPr>
              <a:t>Brief History of the Internet – The Internet Society</a:t>
            </a:r>
            <a:endParaRPr lang="en-US" sz="1400" dirty="0"/>
          </a:p>
        </p:txBody>
      </p:sp>
    </p:spTree>
    <p:extLst>
      <p:ext uri="{BB962C8B-B14F-4D97-AF65-F5344CB8AC3E}">
        <p14:creationId xmlns:p14="http://schemas.microsoft.com/office/powerpoint/2010/main" val="188729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 to the Course</a:t>
            </a:r>
          </a:p>
        </p:txBody>
      </p:sp>
      <p:sp>
        <p:nvSpPr>
          <p:cNvPr id="3" name="Text Placeholder 2"/>
          <p:cNvSpPr>
            <a:spLocks noGrp="1"/>
          </p:cNvSpPr>
          <p:nvPr>
            <p:ph type="body" idx="1"/>
          </p:nvPr>
        </p:nvSpPr>
        <p:spPr/>
        <p:txBody>
          <a:bodyPr/>
          <a:lstStyle/>
          <a:p>
            <a:pPr algn="ctr"/>
            <a:r>
              <a:rPr lang="en-US" dirty="0"/>
              <a:t>Introductions</a:t>
            </a:r>
          </a:p>
        </p:txBody>
      </p:sp>
    </p:spTree>
    <p:extLst>
      <p:ext uri="{BB962C8B-B14F-4D97-AF65-F5344CB8AC3E}">
        <p14:creationId xmlns:p14="http://schemas.microsoft.com/office/powerpoint/2010/main" val="576124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Which Came First, the Web or the Internet? </a:t>
            </a:r>
          </a:p>
        </p:txBody>
      </p:sp>
      <p:sp>
        <p:nvSpPr>
          <p:cNvPr id="6" name="Content Placeholder 5"/>
          <p:cNvSpPr>
            <a:spLocks noGrp="1"/>
          </p:cNvSpPr>
          <p:nvPr>
            <p:ph idx="1"/>
          </p:nvPr>
        </p:nvSpPr>
        <p:spPr>
          <a:xfrm>
            <a:off x="838200" y="2024167"/>
            <a:ext cx="8791380" cy="4674327"/>
          </a:xfrm>
        </p:spPr>
        <p:txBody>
          <a:bodyPr>
            <a:normAutofit/>
          </a:bodyPr>
          <a:lstStyle/>
          <a:p>
            <a:pPr marL="0" indent="0">
              <a:buNone/>
            </a:pPr>
            <a:r>
              <a:rPr lang="en-US" dirty="0"/>
              <a:t>The </a:t>
            </a:r>
            <a:r>
              <a:rPr lang="en-US" b="1" dirty="0"/>
              <a:t>Internet</a:t>
            </a:r>
            <a:r>
              <a:rPr lang="en-US" dirty="0"/>
              <a:t> is a global system of interconnected computer networks that use the standard Internet protocol suite (TCP/IP) to link several billion devices worldwide </a:t>
            </a:r>
          </a:p>
          <a:p>
            <a:pPr marL="0" indent="0">
              <a:buNone/>
            </a:pPr>
            <a:r>
              <a:rPr lang="en-US" dirty="0"/>
              <a:t>It is an international </a:t>
            </a:r>
            <a:r>
              <a:rPr lang="en-US" i="1" dirty="0"/>
              <a:t>network of networks</a:t>
            </a:r>
            <a:r>
              <a:rPr lang="en-US" dirty="0"/>
              <a:t> that consists of millions of private, public, academic, business, and government </a:t>
            </a:r>
            <a:r>
              <a:rPr lang="en-US" i="1" dirty="0">
                <a:solidFill>
                  <a:srgbClr val="FF0000"/>
                </a:solidFill>
              </a:rPr>
              <a:t>packet switched</a:t>
            </a:r>
            <a:r>
              <a:rPr lang="en-US" dirty="0"/>
              <a:t> networks, linked by a broad array of electronic, wireless, and optical networking technologies</a:t>
            </a:r>
          </a:p>
        </p:txBody>
      </p:sp>
      <p:sp>
        <p:nvSpPr>
          <p:cNvPr id="4" name="Title 4"/>
          <p:cNvSpPr txBox="1">
            <a:spLocks/>
          </p:cNvSpPr>
          <p:nvPr/>
        </p:nvSpPr>
        <p:spPr>
          <a:xfrm>
            <a:off x="3327093" y="1031243"/>
            <a:ext cx="590963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Corbel Light" panose="020B0303020204020204" pitchFamily="34" charset="0"/>
              </a:rPr>
              <a:t>(Hint</a:t>
            </a:r>
            <a:r>
              <a:rPr lang="en-US" dirty="0">
                <a:latin typeface="Corbel Light" panose="020B0303020204020204" pitchFamily="34" charset="0"/>
                <a:sym typeface="Wingdings" panose="05000000000000000000" pitchFamily="2" charset="2"/>
              </a:rPr>
              <a:t>) The </a:t>
            </a:r>
            <a:r>
              <a:rPr lang="en-US" dirty="0">
                <a:latin typeface="Corbel Light" panose="020B0303020204020204" pitchFamily="34" charset="0"/>
              </a:rPr>
              <a:t>Internet</a:t>
            </a:r>
          </a:p>
        </p:txBody>
      </p:sp>
    </p:spTree>
    <p:extLst>
      <p:ext uri="{BB962C8B-B14F-4D97-AF65-F5344CB8AC3E}">
        <p14:creationId xmlns:p14="http://schemas.microsoft.com/office/powerpoint/2010/main" val="3514997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10" presetClass="entr" presetSubtype="0" fill="hold" grpId="0" nodeType="afterEffect">
                                  <p:stCondLst>
                                    <p:cond delay="150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500"/>
                            </p:stCondLst>
                            <p:childTnLst>
                              <p:par>
                                <p:cTn id="18" presetID="10" presetClass="entr" presetSubtype="0" fill="hold" grpId="0" nodeType="afterEffect">
                                  <p:stCondLst>
                                    <p:cond delay="150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Which Came First, the Web or the Internet? </a:t>
            </a:r>
          </a:p>
        </p:txBody>
      </p:sp>
      <p:sp>
        <p:nvSpPr>
          <p:cNvPr id="6" name="Content Placeholder 5"/>
          <p:cNvSpPr>
            <a:spLocks noGrp="1"/>
          </p:cNvSpPr>
          <p:nvPr>
            <p:ph idx="1"/>
          </p:nvPr>
        </p:nvSpPr>
        <p:spPr>
          <a:xfrm>
            <a:off x="838200" y="2024167"/>
            <a:ext cx="8791380" cy="4674327"/>
          </a:xfrm>
        </p:spPr>
        <p:txBody>
          <a:bodyPr>
            <a:normAutofit/>
          </a:bodyPr>
          <a:lstStyle/>
          <a:p>
            <a:pPr marL="0" indent="0">
              <a:buNone/>
            </a:pPr>
            <a:r>
              <a:rPr lang="en-US" dirty="0"/>
              <a:t>The Internet carries an extensive range of information resources and services, such as the inter-linked hypertext documents and applications of the World Wide Web (WWW), the infrastructure to support email, and peer-to-peer networks for file sharing and telephony</a:t>
            </a:r>
          </a:p>
        </p:txBody>
      </p:sp>
      <p:sp>
        <p:nvSpPr>
          <p:cNvPr id="4" name="Title 4"/>
          <p:cNvSpPr txBox="1">
            <a:spLocks/>
          </p:cNvSpPr>
          <p:nvPr/>
        </p:nvSpPr>
        <p:spPr>
          <a:xfrm>
            <a:off x="3327093" y="1031243"/>
            <a:ext cx="590963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Corbel Light" panose="020B0303020204020204" pitchFamily="34" charset="0"/>
              </a:rPr>
              <a:t>(Hint</a:t>
            </a:r>
            <a:r>
              <a:rPr lang="en-US" dirty="0">
                <a:latin typeface="Corbel Light" panose="020B0303020204020204" pitchFamily="34" charset="0"/>
                <a:sym typeface="Wingdings" panose="05000000000000000000" pitchFamily="2" charset="2"/>
              </a:rPr>
              <a:t>) The </a:t>
            </a:r>
            <a:r>
              <a:rPr lang="en-US" dirty="0">
                <a:latin typeface="Corbel Light" panose="020B0303020204020204" pitchFamily="34" charset="0"/>
              </a:rPr>
              <a:t>Internet</a:t>
            </a:r>
          </a:p>
        </p:txBody>
      </p:sp>
    </p:spTree>
    <p:extLst>
      <p:ext uri="{BB962C8B-B14F-4D97-AF65-F5344CB8AC3E}">
        <p14:creationId xmlns:p14="http://schemas.microsoft.com/office/powerpoint/2010/main" val="1008446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10" presetClass="entr" presetSubtype="0" fill="hold" grpId="0" nodeType="afterEffect">
                                  <p:stCondLst>
                                    <p:cond delay="150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Which Came First, the Web or the Internet? </a:t>
            </a:r>
          </a:p>
        </p:txBody>
      </p:sp>
      <p:pic>
        <p:nvPicPr>
          <p:cNvPr id="3" name="Content Placeholder 2">
            <a:extLst>
              <a:ext uri="{FF2B5EF4-FFF2-40B4-BE49-F238E27FC236}">
                <a16:creationId xmlns:a16="http://schemas.microsoft.com/office/drawing/2014/main" id="{3DE7F221-3877-4032-BEA8-3AA1D44CC90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10889" y="1390649"/>
            <a:ext cx="9170221" cy="5400675"/>
          </a:xfrm>
          <a:ln>
            <a:solidFill>
              <a:schemeClr val="accent1"/>
            </a:solidFill>
          </a:ln>
        </p:spPr>
      </p:pic>
    </p:spTree>
    <p:extLst>
      <p:ext uri="{BB962C8B-B14F-4D97-AF65-F5344CB8AC3E}">
        <p14:creationId xmlns:p14="http://schemas.microsoft.com/office/powerpoint/2010/main" val="325005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Which Came First?</a:t>
            </a:r>
          </a:p>
        </p:txBody>
      </p:sp>
      <p:sp>
        <p:nvSpPr>
          <p:cNvPr id="6" name="Content Placeholder 5"/>
          <p:cNvSpPr>
            <a:spLocks noGrp="1"/>
          </p:cNvSpPr>
          <p:nvPr>
            <p:ph idx="1"/>
          </p:nvPr>
        </p:nvSpPr>
        <p:spPr>
          <a:xfrm>
            <a:off x="838200" y="1547467"/>
            <a:ext cx="10515600" cy="4351338"/>
          </a:xfrm>
        </p:spPr>
        <p:txBody>
          <a:bodyPr/>
          <a:lstStyle/>
          <a:p>
            <a:pPr marL="0" indent="0">
              <a:buNone/>
            </a:pPr>
            <a:r>
              <a:rPr lang="en-US" dirty="0"/>
              <a:t>Internet!</a:t>
            </a:r>
          </a:p>
          <a:p>
            <a:pPr marL="0" indent="0">
              <a:buNone/>
            </a:pPr>
            <a:r>
              <a:rPr lang="en-US" dirty="0"/>
              <a:t>Started as ARPANET – Advanced Research Project Agency Network.</a:t>
            </a:r>
          </a:p>
          <a:p>
            <a:pPr marL="461963" lvl="2" indent="0">
              <a:buNone/>
            </a:pPr>
            <a:r>
              <a:rPr lang="en-US" sz="2400" dirty="0"/>
              <a:t>Originally an MIT project that was handed off to the Department of Defense’s Advanced Research Project Agency (APRA) in 1962</a:t>
            </a:r>
          </a:p>
          <a:p>
            <a:pPr marL="461963" lvl="2" indent="0">
              <a:buNone/>
            </a:pPr>
            <a:br>
              <a:rPr lang="en-US" sz="2400" dirty="0"/>
            </a:br>
            <a:r>
              <a:rPr lang="en-US" sz="2400" dirty="0"/>
              <a:t>Launched in 1969 linking four computers at four universities (UCLA, Stanford, then University of Utah &amp; University of California, Santa Barbara) </a:t>
            </a:r>
          </a:p>
          <a:p>
            <a:pPr marL="461963" lvl="2" indent="0">
              <a:buNone/>
            </a:pPr>
            <a:endParaRPr lang="en-US" sz="2400" dirty="0"/>
          </a:p>
          <a:p>
            <a:pPr marL="461963" lvl="2" indent="0">
              <a:buNone/>
            </a:pPr>
            <a:r>
              <a:rPr lang="en-US" sz="2400" dirty="0"/>
              <a:t>In the 1980s, evolved into a private/public partnership to provide networked connection to “Personal Computers”</a:t>
            </a:r>
          </a:p>
        </p:txBody>
      </p:sp>
    </p:spTree>
    <p:extLst>
      <p:ext uri="{BB962C8B-B14F-4D97-AF65-F5344CB8AC3E}">
        <p14:creationId xmlns:p14="http://schemas.microsoft.com/office/powerpoint/2010/main" val="561642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animEffect transition="in" filter="fade">
                                      <p:cBhvr>
                                        <p:cTn id="14" dur="500"/>
                                        <p:tgtEl>
                                          <p:spTgt spid="6">
                                            <p:txEl>
                                              <p:pRg st="3" end="3"/>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6">
                                            <p:txEl>
                                              <p:pRg st="5" end="5"/>
                                            </p:txEl>
                                          </p:spTgt>
                                        </p:tgtEl>
                                        <p:attrNameLst>
                                          <p:attrName>style.visibility</p:attrName>
                                        </p:attrNameLst>
                                      </p:cBhvr>
                                      <p:to>
                                        <p:strVal val="visible"/>
                                      </p:to>
                                    </p:set>
                                    <p:animEffect transition="in" filter="fade">
                                      <p:cBhvr>
                                        <p:cTn id="18"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 on Slide 10, You Mentioned Packet Switching…What the Heck is That?</a:t>
            </a:r>
          </a:p>
        </p:txBody>
      </p:sp>
      <p:sp>
        <p:nvSpPr>
          <p:cNvPr id="3" name="Content Placeholder 2"/>
          <p:cNvSpPr>
            <a:spLocks noGrp="1"/>
          </p:cNvSpPr>
          <p:nvPr>
            <p:ph idx="1"/>
          </p:nvPr>
        </p:nvSpPr>
        <p:spPr/>
        <p:txBody>
          <a:bodyPr/>
          <a:lstStyle/>
          <a:p>
            <a:pPr marL="0" indent="0">
              <a:buNone/>
            </a:pPr>
            <a:r>
              <a:rPr lang="en-US" dirty="0"/>
              <a:t>A means of moving data</a:t>
            </a:r>
          </a:p>
          <a:p>
            <a:pPr marL="0" indent="0">
              <a:buNone/>
            </a:pPr>
            <a:r>
              <a:rPr lang="en-US" dirty="0"/>
              <a:t>Developed as an alternative to circuit switching (Think: Sara, the unseen operator in the Andy Griffith show)</a:t>
            </a:r>
          </a:p>
          <a:p>
            <a:pPr marL="0" indent="0">
              <a:buNone/>
            </a:pPr>
            <a:r>
              <a:rPr lang="en-US" dirty="0"/>
              <a:t>Instead of a dedicated circuit, data is broken into discrete chunks (packets), that are then transmitted to their destination and reassembled by the receiving client</a:t>
            </a:r>
          </a:p>
          <a:p>
            <a:pPr marL="0" indent="0">
              <a:buNone/>
            </a:pPr>
            <a:r>
              <a:rPr lang="en-US" dirty="0"/>
              <a:t>How data is transported across the Internet</a:t>
            </a:r>
          </a:p>
        </p:txBody>
      </p:sp>
    </p:spTree>
    <p:extLst>
      <p:ext uri="{BB962C8B-B14F-4D97-AF65-F5344CB8AC3E}">
        <p14:creationId xmlns:p14="http://schemas.microsoft.com/office/powerpoint/2010/main" val="10561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acket switching">
            <a:extLst>
              <a:ext uri="{FF2B5EF4-FFF2-40B4-BE49-F238E27FC236}">
                <a16:creationId xmlns:a16="http://schemas.microsoft.com/office/drawing/2014/main" id="{22B60BCB-7020-4728-870B-2310E8FE20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495" y="324679"/>
            <a:ext cx="10182639" cy="5408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6925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Favorite Part of the Internet…</a:t>
            </a:r>
          </a:p>
        </p:txBody>
      </p:sp>
      <p:sp>
        <p:nvSpPr>
          <p:cNvPr id="3" name="Content Placeholder 2"/>
          <p:cNvSpPr>
            <a:spLocks noGrp="1"/>
          </p:cNvSpPr>
          <p:nvPr>
            <p:ph idx="1"/>
          </p:nvPr>
        </p:nvSpPr>
        <p:spPr>
          <a:xfrm>
            <a:off x="838200" y="1690688"/>
            <a:ext cx="10696575" cy="4906960"/>
          </a:xfrm>
        </p:spPr>
        <p:txBody>
          <a:bodyPr>
            <a:noAutofit/>
          </a:bodyPr>
          <a:lstStyle/>
          <a:p>
            <a:pPr marL="0" indent="0">
              <a:buNone/>
            </a:pPr>
            <a:r>
              <a:rPr lang="en-US" dirty="0"/>
              <a:t>The World Wide Web (WWW) is a system used on the Internet for transmitting and retrieving information in a platform independent, easy-to-use manner</a:t>
            </a:r>
          </a:p>
          <a:p>
            <a:pPr marL="0" indent="0">
              <a:buNone/>
            </a:pPr>
            <a:r>
              <a:rPr lang="en-US" dirty="0"/>
              <a:t>The WWW is just one of many different technologies that take advantage of the Internet</a:t>
            </a:r>
          </a:p>
        </p:txBody>
      </p:sp>
      <p:sp>
        <p:nvSpPr>
          <p:cNvPr id="4" name="TextBox 3">
            <a:extLst>
              <a:ext uri="{FF2B5EF4-FFF2-40B4-BE49-F238E27FC236}">
                <a16:creationId xmlns:a16="http://schemas.microsoft.com/office/drawing/2014/main" id="{109D316B-DC89-43BD-B019-13600DFE067B}"/>
              </a:ext>
            </a:extLst>
          </p:cNvPr>
          <p:cNvSpPr txBox="1"/>
          <p:nvPr/>
        </p:nvSpPr>
        <p:spPr>
          <a:xfrm>
            <a:off x="4726057" y="3866322"/>
            <a:ext cx="4263886" cy="1692771"/>
          </a:xfrm>
          <a:prstGeom prst="rect">
            <a:avLst/>
          </a:prstGeom>
          <a:noFill/>
        </p:spPr>
        <p:txBody>
          <a:bodyPr wrap="square" rtlCol="0">
            <a:spAutoFit/>
          </a:bodyPr>
          <a:lstStyle/>
          <a:p>
            <a:pPr algn="l" fontAlgn="base"/>
            <a:r>
              <a:rPr lang="en-US" sz="2800" b="0" i="0" dirty="0">
                <a:solidFill>
                  <a:srgbClr val="222222"/>
                </a:solidFill>
                <a:effectLst/>
                <a:latin typeface="Corbel Light" panose="020B0303020204020204" pitchFamily="34" charset="0"/>
              </a:rPr>
              <a:t>email</a:t>
            </a:r>
          </a:p>
          <a:p>
            <a:pPr algn="l" fontAlgn="base"/>
            <a:r>
              <a:rPr lang="en-US" sz="2800" b="0" i="0" dirty="0">
                <a:solidFill>
                  <a:srgbClr val="222222"/>
                </a:solidFill>
                <a:effectLst/>
                <a:latin typeface="Corbel Light" panose="020B0303020204020204" pitchFamily="34" charset="0"/>
              </a:rPr>
              <a:t>streaming media</a:t>
            </a:r>
          </a:p>
          <a:p>
            <a:pPr algn="l" fontAlgn="base"/>
            <a:r>
              <a:rPr lang="en-US" sz="2800" b="0" i="0" dirty="0">
                <a:solidFill>
                  <a:srgbClr val="CD5C5C"/>
                </a:solidFill>
                <a:effectLst/>
                <a:latin typeface="Corbel Light" panose="020B0303020204020204" pitchFamily="34" charset="0"/>
              </a:rPr>
              <a:t>VoIP</a:t>
            </a:r>
          </a:p>
          <a:p>
            <a:endParaRPr lang="en-US" sz="2000" dirty="0">
              <a:latin typeface="Corbel Light" panose="020B0303020204020204" pitchFamily="34" charset="0"/>
            </a:endParaRPr>
          </a:p>
        </p:txBody>
      </p:sp>
    </p:spTree>
    <p:extLst>
      <p:ext uri="{BB962C8B-B14F-4D97-AF65-F5344CB8AC3E}">
        <p14:creationId xmlns:p14="http://schemas.microsoft.com/office/powerpoint/2010/main" val="1968287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Favorite Part of the Internet…</a:t>
            </a:r>
          </a:p>
        </p:txBody>
      </p:sp>
      <p:sp>
        <p:nvSpPr>
          <p:cNvPr id="3" name="Content Placeholder 2"/>
          <p:cNvSpPr>
            <a:spLocks noGrp="1"/>
          </p:cNvSpPr>
          <p:nvPr>
            <p:ph idx="1"/>
          </p:nvPr>
        </p:nvSpPr>
        <p:spPr>
          <a:xfrm>
            <a:off x="838200" y="1469580"/>
            <a:ext cx="10134600" cy="4906960"/>
          </a:xfrm>
        </p:spPr>
        <p:txBody>
          <a:bodyPr>
            <a:noAutofit/>
          </a:bodyPr>
          <a:lstStyle/>
          <a:p>
            <a:pPr marL="0" indent="0">
              <a:buNone/>
            </a:pPr>
            <a:r>
              <a:rPr lang="en-US" sz="2400" dirty="0"/>
              <a:t>Created in 1989 by </a:t>
            </a:r>
            <a:r>
              <a:rPr lang="en-US" sz="2400" dirty="0">
                <a:solidFill>
                  <a:srgbClr val="FF0000"/>
                </a:solidFill>
              </a:rPr>
              <a:t>Tim Berners-Lee </a:t>
            </a:r>
            <a:r>
              <a:rPr lang="en-US" sz="2400" dirty="0"/>
              <a:t>at CERN (</a:t>
            </a:r>
            <a:r>
              <a:rPr lang="fr-FR" sz="2400" dirty="0"/>
              <a:t>Conseil Européen pour la Recherche Nucléaire or </a:t>
            </a:r>
            <a:r>
              <a:rPr lang="fr-FR" sz="2400" dirty="0" err="1"/>
              <a:t>European</a:t>
            </a:r>
            <a:r>
              <a:rPr lang="fr-FR" sz="2400" dirty="0"/>
              <a:t> Council for </a:t>
            </a:r>
            <a:r>
              <a:rPr lang="fr-FR" sz="2400" dirty="0" err="1"/>
              <a:t>Nuclear</a:t>
            </a:r>
            <a:r>
              <a:rPr lang="fr-FR" sz="2400" dirty="0"/>
              <a:t> </a:t>
            </a:r>
            <a:r>
              <a:rPr lang="fr-FR" sz="2400" dirty="0" err="1"/>
              <a:t>Research</a:t>
            </a:r>
            <a:r>
              <a:rPr lang="fr-FR" sz="2400" dirty="0"/>
              <a:t>). He </a:t>
            </a:r>
            <a:r>
              <a:rPr lang="fr-FR" sz="2400" dirty="0" err="1"/>
              <a:t>helped</a:t>
            </a:r>
            <a:r>
              <a:rPr lang="fr-FR" sz="2400" dirty="0"/>
              <a:t> to </a:t>
            </a:r>
            <a:r>
              <a:rPr lang="fr-FR" sz="2400" dirty="0" err="1"/>
              <a:t>specify</a:t>
            </a:r>
            <a:r>
              <a:rPr lang="fr-FR" sz="2400" dirty="0"/>
              <a:t> </a:t>
            </a:r>
            <a:r>
              <a:rPr lang="fr-FR" sz="2400" dirty="0" err="1"/>
              <a:t>three</a:t>
            </a:r>
            <a:r>
              <a:rPr lang="fr-FR" sz="2400" dirty="0"/>
              <a:t> </a:t>
            </a:r>
            <a:r>
              <a:rPr lang="fr-FR" sz="2400" dirty="0" err="1"/>
              <a:t>fundamental</a:t>
            </a:r>
            <a:r>
              <a:rPr lang="fr-FR" sz="2400" dirty="0"/>
              <a:t> technologies of the Web:</a:t>
            </a:r>
            <a:br>
              <a:rPr lang="fr-FR" sz="2400" dirty="0"/>
            </a:br>
            <a:endParaRPr lang="fr-FR" sz="2400" dirty="0"/>
          </a:p>
          <a:p>
            <a:pPr marL="457200" lvl="1" indent="0">
              <a:buNone/>
            </a:pPr>
            <a:r>
              <a:rPr lang="fr-FR" dirty="0" err="1"/>
              <a:t>Hypertext</a:t>
            </a:r>
            <a:r>
              <a:rPr lang="fr-FR" dirty="0"/>
              <a:t> </a:t>
            </a:r>
            <a:r>
              <a:rPr lang="fr-FR" dirty="0" err="1"/>
              <a:t>Markup</a:t>
            </a:r>
            <a:r>
              <a:rPr lang="fr-FR" dirty="0"/>
              <a:t> </a:t>
            </a:r>
            <a:r>
              <a:rPr lang="fr-FR" dirty="0" err="1"/>
              <a:t>Language</a:t>
            </a:r>
            <a:r>
              <a:rPr lang="fr-FR" dirty="0"/>
              <a:t> (HTML)</a:t>
            </a:r>
          </a:p>
          <a:p>
            <a:pPr marL="457200" lvl="1" indent="0">
              <a:buNone/>
            </a:pPr>
            <a:r>
              <a:rPr lang="fr-FR" dirty="0"/>
              <a:t>Uniform Resource </a:t>
            </a:r>
            <a:r>
              <a:rPr lang="fr-FR" dirty="0" err="1"/>
              <a:t>Indicator</a:t>
            </a:r>
            <a:r>
              <a:rPr lang="fr-FR" dirty="0"/>
              <a:t> (URI)</a:t>
            </a:r>
          </a:p>
          <a:p>
            <a:pPr marL="457200" lvl="1" indent="0">
              <a:buNone/>
            </a:pPr>
            <a:r>
              <a:rPr lang="fr-FR" dirty="0" err="1"/>
              <a:t>Hypertext</a:t>
            </a:r>
            <a:r>
              <a:rPr lang="fr-FR" dirty="0"/>
              <a:t> Transfer Protocol (HTTP)</a:t>
            </a:r>
            <a:endParaRPr lang="en-US" dirty="0"/>
          </a:p>
        </p:txBody>
      </p:sp>
      <p:sp>
        <p:nvSpPr>
          <p:cNvPr id="4" name="TextBox 3"/>
          <p:cNvSpPr txBox="1"/>
          <p:nvPr/>
        </p:nvSpPr>
        <p:spPr>
          <a:xfrm>
            <a:off x="2852027" y="4632656"/>
            <a:ext cx="3807190" cy="1200329"/>
          </a:xfrm>
          <a:prstGeom prst="rect">
            <a:avLst/>
          </a:prstGeom>
          <a:noFill/>
        </p:spPr>
        <p:txBody>
          <a:bodyPr wrap="square" rtlCol="0">
            <a:spAutoFit/>
          </a:bodyPr>
          <a:lstStyle/>
          <a:p>
            <a:r>
              <a:rPr lang="en-US" sz="2400" dirty="0">
                <a:latin typeface="Corbel Light" panose="020B0303020204020204" pitchFamily="34" charset="0"/>
              </a:rPr>
              <a:t>Note that by this time, the Internet had already been around for two decades</a:t>
            </a:r>
          </a:p>
        </p:txBody>
      </p:sp>
      <p:pic>
        <p:nvPicPr>
          <p:cNvPr id="2050" name="Picture 2" descr="sir tim berners-lee">
            <a:extLst>
              <a:ext uri="{FF2B5EF4-FFF2-40B4-BE49-F238E27FC236}">
                <a16:creationId xmlns:a16="http://schemas.microsoft.com/office/drawing/2014/main" id="{7F84F388-C2DC-4AC5-84C3-FB0F7C7A5A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5400" y="2564295"/>
            <a:ext cx="4553760" cy="303081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8034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150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Favorite Part of the Internet…</a:t>
            </a:r>
          </a:p>
        </p:txBody>
      </p:sp>
      <p:sp>
        <p:nvSpPr>
          <p:cNvPr id="3" name="Content Placeholder 2"/>
          <p:cNvSpPr>
            <a:spLocks noGrp="1"/>
          </p:cNvSpPr>
          <p:nvPr>
            <p:ph idx="1"/>
          </p:nvPr>
        </p:nvSpPr>
        <p:spPr>
          <a:xfrm>
            <a:off x="838200" y="1470090"/>
            <a:ext cx="11049000" cy="4453274"/>
          </a:xfrm>
        </p:spPr>
        <p:txBody>
          <a:bodyPr>
            <a:normAutofit/>
          </a:bodyPr>
          <a:lstStyle/>
          <a:p>
            <a:pPr marL="0" indent="0">
              <a:buNone/>
            </a:pPr>
            <a:r>
              <a:rPr lang="fr-FR" dirty="0">
                <a:hlinkClick r:id="rId3"/>
              </a:rPr>
              <a:t>The first web page </a:t>
            </a:r>
            <a:r>
              <a:rPr lang="fr-FR" dirty="0" err="1">
                <a:hlinkClick r:id="rId3"/>
              </a:rPr>
              <a:t>was</a:t>
            </a:r>
            <a:r>
              <a:rPr lang="fr-FR" dirty="0">
                <a:hlinkClick r:id="rId3"/>
              </a:rPr>
              <a:t> </a:t>
            </a:r>
            <a:r>
              <a:rPr lang="fr-FR" dirty="0" err="1">
                <a:hlinkClick r:id="rId3"/>
              </a:rPr>
              <a:t>served</a:t>
            </a:r>
            <a:r>
              <a:rPr lang="fr-FR" dirty="0">
                <a:hlinkClick r:id="rId3"/>
              </a:rPr>
              <a:t> in 1990 at CERN</a:t>
            </a:r>
            <a:endParaRPr lang="fr-FR" dirty="0"/>
          </a:p>
          <a:p>
            <a:pPr marL="0" indent="0">
              <a:buNone/>
            </a:pPr>
            <a:r>
              <a:rPr lang="fr-FR" dirty="0"/>
              <a:t>By 1991, people </a:t>
            </a:r>
            <a:r>
              <a:rPr lang="fr-FR" dirty="0" err="1"/>
              <a:t>outside</a:t>
            </a:r>
            <a:r>
              <a:rPr lang="fr-FR" dirty="0"/>
              <a:t> of CERN </a:t>
            </a:r>
            <a:r>
              <a:rPr lang="fr-FR" dirty="0" err="1"/>
              <a:t>were</a:t>
            </a:r>
            <a:r>
              <a:rPr lang="fr-FR" dirty="0"/>
              <a:t> able to </a:t>
            </a:r>
            <a:r>
              <a:rPr lang="fr-FR" dirty="0" err="1"/>
              <a:t>communicate</a:t>
            </a:r>
            <a:r>
              <a:rPr lang="fr-FR" dirty="0"/>
              <a:t> via the World Wide Web</a:t>
            </a:r>
          </a:p>
          <a:p>
            <a:pPr marL="0" indent="0">
              <a:buNone/>
            </a:pPr>
            <a:r>
              <a:rPr lang="fr-FR" dirty="0"/>
              <a:t>In April 1993, CERN </a:t>
            </a:r>
            <a:r>
              <a:rPr lang="fr-FR" dirty="0" err="1"/>
              <a:t>announced</a:t>
            </a:r>
            <a:r>
              <a:rPr lang="fr-FR" dirty="0"/>
              <a:t> </a:t>
            </a:r>
            <a:r>
              <a:rPr lang="fr-FR" dirty="0" err="1"/>
              <a:t>that</a:t>
            </a:r>
            <a:r>
              <a:rPr lang="fr-FR" dirty="0"/>
              <a:t> the technologies </a:t>
            </a:r>
            <a:r>
              <a:rPr lang="fr-FR" dirty="0" err="1"/>
              <a:t>behind</a:t>
            </a:r>
            <a:r>
              <a:rPr lang="fr-FR" dirty="0"/>
              <a:t> the World Wide Web </a:t>
            </a:r>
            <a:r>
              <a:rPr lang="fr-FR" dirty="0" err="1"/>
              <a:t>would</a:t>
            </a:r>
            <a:r>
              <a:rPr lang="fr-FR" dirty="0"/>
              <a:t> </a:t>
            </a:r>
            <a:r>
              <a:rPr lang="fr-FR" dirty="0" err="1"/>
              <a:t>be</a:t>
            </a:r>
            <a:r>
              <a:rPr lang="fr-FR" dirty="0"/>
              <a:t> </a:t>
            </a:r>
            <a:r>
              <a:rPr lang="fr-FR" dirty="0" err="1"/>
              <a:t>available</a:t>
            </a:r>
            <a:r>
              <a:rPr lang="fr-FR" dirty="0"/>
              <a:t> for </a:t>
            </a:r>
            <a:r>
              <a:rPr lang="fr-FR" dirty="0" err="1">
                <a:solidFill>
                  <a:srgbClr val="FF0000"/>
                </a:solidFill>
              </a:rPr>
              <a:t>anyone</a:t>
            </a:r>
            <a:r>
              <a:rPr lang="fr-FR" dirty="0"/>
              <a:t> to use on a </a:t>
            </a:r>
            <a:r>
              <a:rPr lang="fr-FR" dirty="0" err="1"/>
              <a:t>royalty</a:t>
            </a:r>
            <a:r>
              <a:rPr lang="fr-FR" dirty="0"/>
              <a:t>-free basis</a:t>
            </a:r>
          </a:p>
        </p:txBody>
      </p:sp>
    </p:spTree>
    <p:extLst>
      <p:ext uri="{BB962C8B-B14F-4D97-AF65-F5344CB8AC3E}">
        <p14:creationId xmlns:p14="http://schemas.microsoft.com/office/powerpoint/2010/main" val="3680510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Terms to Help</a:t>
            </a:r>
          </a:p>
        </p:txBody>
      </p:sp>
      <p:sp>
        <p:nvSpPr>
          <p:cNvPr id="3" name="Content Placeholder 2"/>
          <p:cNvSpPr>
            <a:spLocks noGrp="1"/>
          </p:cNvSpPr>
          <p:nvPr>
            <p:ph idx="1"/>
          </p:nvPr>
        </p:nvSpPr>
        <p:spPr/>
        <p:txBody>
          <a:bodyPr/>
          <a:lstStyle/>
          <a:p>
            <a:pPr marL="0" indent="0">
              <a:buNone/>
            </a:pPr>
            <a:r>
              <a:rPr lang="en-US" b="1" dirty="0"/>
              <a:t>Protocol</a:t>
            </a:r>
            <a:r>
              <a:rPr lang="en-US" dirty="0"/>
              <a:t> – Established rules governing communication</a:t>
            </a:r>
            <a:br>
              <a:rPr lang="en-US" dirty="0"/>
            </a:br>
            <a:endParaRPr lang="en-US" dirty="0"/>
          </a:p>
          <a:p>
            <a:pPr marL="0" indent="0">
              <a:buNone/>
            </a:pPr>
            <a:r>
              <a:rPr lang="en-US" b="1" dirty="0"/>
              <a:t>IP</a:t>
            </a:r>
            <a:r>
              <a:rPr lang="en-US" dirty="0"/>
              <a:t> – Internet (or Internetworking) Protocol.  This is the protocol that specifies how information is transmitted over the Internet</a:t>
            </a:r>
          </a:p>
        </p:txBody>
      </p:sp>
    </p:spTree>
    <p:extLst>
      <p:ext uri="{BB962C8B-B14F-4D97-AF65-F5344CB8AC3E}">
        <p14:creationId xmlns:p14="http://schemas.microsoft.com/office/powerpoint/2010/main" val="3839908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Syllabus Review</a:t>
            </a:r>
          </a:p>
        </p:txBody>
      </p:sp>
      <p:sp>
        <p:nvSpPr>
          <p:cNvPr id="5" name="Text Placeholder 4"/>
          <p:cNvSpPr>
            <a:spLocks noGrp="1"/>
          </p:cNvSpPr>
          <p:nvPr>
            <p:ph type="body" idx="1"/>
          </p:nvPr>
        </p:nvSpPr>
        <p:spPr/>
        <p:txBody>
          <a:bodyPr/>
          <a:lstStyle/>
          <a:p>
            <a:pPr algn="ctr"/>
            <a:r>
              <a:rPr lang="en-US" dirty="0"/>
              <a:t>elearn.etsu.edu</a:t>
            </a:r>
          </a:p>
        </p:txBody>
      </p:sp>
    </p:spTree>
    <p:extLst>
      <p:ext uri="{BB962C8B-B14F-4D97-AF65-F5344CB8AC3E}">
        <p14:creationId xmlns:p14="http://schemas.microsoft.com/office/powerpoint/2010/main" val="4084386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Terms to Help</a:t>
            </a:r>
          </a:p>
        </p:txBody>
      </p:sp>
      <p:sp>
        <p:nvSpPr>
          <p:cNvPr id="3" name="Content Placeholder 2"/>
          <p:cNvSpPr>
            <a:spLocks noGrp="1"/>
          </p:cNvSpPr>
          <p:nvPr>
            <p:ph idx="1"/>
          </p:nvPr>
        </p:nvSpPr>
        <p:spPr/>
        <p:txBody>
          <a:bodyPr>
            <a:normAutofit fontScale="92500"/>
          </a:bodyPr>
          <a:lstStyle/>
          <a:p>
            <a:pPr marL="0" indent="0">
              <a:buNone/>
            </a:pPr>
            <a:r>
              <a:rPr lang="en-US" b="1" dirty="0"/>
              <a:t>IP Address </a:t>
            </a:r>
            <a:r>
              <a:rPr lang="en-US" dirty="0"/>
              <a:t>– A unique set of numbers assigned to each machine on a network to identify that machine.  Think of IP address as you would a phone number.</a:t>
            </a:r>
          </a:p>
          <a:p>
            <a:pPr marL="0" lvl="1" indent="0">
              <a:buNone/>
            </a:pPr>
            <a:r>
              <a:rPr lang="en-US" b="1" dirty="0"/>
              <a:t>IPv4</a:t>
            </a:r>
            <a:r>
              <a:rPr lang="en-US" dirty="0"/>
              <a:t> – Created in 1980 to specify the IP </a:t>
            </a:r>
            <a:br>
              <a:rPr lang="en-US" dirty="0"/>
            </a:br>
            <a:r>
              <a:rPr lang="en-US" dirty="0"/>
              <a:t>address for each machine.  Potential </a:t>
            </a:r>
            <a:br>
              <a:rPr lang="en-US" dirty="0"/>
            </a:br>
            <a:r>
              <a:rPr lang="en-US" dirty="0"/>
              <a:t>number of addresses – 4,294,967,296 (2</a:t>
            </a:r>
            <a:r>
              <a:rPr lang="en-US" baseline="30000" dirty="0"/>
              <a:t>32</a:t>
            </a:r>
            <a:r>
              <a:rPr lang="en-US" dirty="0"/>
              <a:t>) </a:t>
            </a:r>
          </a:p>
          <a:p>
            <a:pPr marL="914400" lvl="2" indent="0">
              <a:buNone/>
            </a:pPr>
            <a:r>
              <a:rPr lang="en-US" sz="2400" dirty="0"/>
              <a:t>ex 127.0.0.1 </a:t>
            </a:r>
          </a:p>
          <a:p>
            <a:pPr marL="914400" lvl="2" indent="0">
              <a:buNone/>
            </a:pPr>
            <a:r>
              <a:rPr lang="en-US" sz="2400" dirty="0"/>
              <a:t>ex 151.141.9.187</a:t>
            </a:r>
          </a:p>
          <a:p>
            <a:pPr marL="0" indent="0" fontAlgn="base">
              <a:buNone/>
            </a:pPr>
            <a:r>
              <a:rPr lang="en-US" sz="2600" dirty="0"/>
              <a:t>Spoiler alert: We've run out!</a:t>
            </a:r>
          </a:p>
          <a:p>
            <a:pPr marL="0" indent="0" fontAlgn="base">
              <a:buNone/>
            </a:pPr>
            <a:r>
              <a:rPr lang="en-US" sz="2600" dirty="0"/>
              <a:t>'Dotted Quad' - Addresses expressed as four decimal numbers separated by dots</a:t>
            </a:r>
          </a:p>
          <a:p>
            <a:pPr marL="0" indent="0" fontAlgn="base">
              <a:buNone/>
            </a:pPr>
            <a:r>
              <a:rPr lang="en-US" sz="2600" dirty="0"/>
              <a:t>Each segment ranges from 0-255, e.g., 151.141.92.9</a:t>
            </a:r>
            <a:endParaRPr lang="en-US" dirty="0"/>
          </a:p>
        </p:txBody>
      </p:sp>
      <p:pic>
        <p:nvPicPr>
          <p:cNvPr id="2050" name="Picture 2" descr="http://a.tgcdn.net/images/products/frontsquare/noplace.jpg"/>
          <p:cNvPicPr>
            <a:picLocks noChangeAspect="1" noChangeArrowheads="1"/>
          </p:cNvPicPr>
          <p:nvPr/>
        </p:nvPicPr>
        <p:blipFill rotWithShape="1">
          <a:blip r:embed="rId2">
            <a:extLst>
              <a:ext uri="{28A0092B-C50C-407E-A947-70E740481C1C}">
                <a14:useLocalDpi xmlns:a14="http://schemas.microsoft.com/office/drawing/2010/main" val="0"/>
              </a:ext>
            </a:extLst>
          </a:blip>
          <a:srcRect l="13725" t="8398" r="14509" b="8660"/>
          <a:stretch/>
        </p:blipFill>
        <p:spPr bwMode="auto">
          <a:xfrm>
            <a:off x="7734874" y="365125"/>
            <a:ext cx="3486150" cy="4029075"/>
          </a:xfrm>
          <a:prstGeom prst="rect">
            <a:avLst/>
          </a:prstGeom>
          <a:noFill/>
          <a:effectLst>
            <a:glow rad="609600">
              <a:schemeClr val="accent3">
                <a:alpha val="56000"/>
              </a:schemeClr>
            </a:glow>
            <a:outerShdw blurRad="50800" dist="50800" dir="5400000" sx="1000" sy="1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612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fade">
                                      <p:cBhvr>
                                        <p:cTn id="24"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I cannot remember a phone number…</a:t>
            </a:r>
          </a:p>
        </p:txBody>
      </p:sp>
      <p:sp>
        <p:nvSpPr>
          <p:cNvPr id="3" name="Content Placeholder 2"/>
          <p:cNvSpPr>
            <a:spLocks noGrp="1"/>
          </p:cNvSpPr>
          <p:nvPr>
            <p:ph idx="1"/>
          </p:nvPr>
        </p:nvSpPr>
        <p:spPr>
          <a:xfrm>
            <a:off x="838200" y="1690688"/>
            <a:ext cx="10850696" cy="4487863"/>
          </a:xfrm>
        </p:spPr>
        <p:txBody>
          <a:bodyPr>
            <a:noAutofit/>
          </a:bodyPr>
          <a:lstStyle/>
          <a:p>
            <a:pPr marL="0" indent="0">
              <a:buNone/>
            </a:pPr>
            <a:r>
              <a:rPr lang="en-US" dirty="0"/>
              <a:t>IP addresses are great.  However, if you were to tell a perspective student to find out more information about ETSU by visiting 151.141.9.187, would that stick?</a:t>
            </a:r>
          </a:p>
          <a:p>
            <a:pPr marL="0" indent="0">
              <a:buNone/>
            </a:pPr>
            <a:endParaRPr lang="en-US" dirty="0"/>
          </a:p>
          <a:p>
            <a:pPr marL="0" indent="0">
              <a:buNone/>
            </a:pPr>
            <a:r>
              <a:rPr lang="en-US" dirty="0"/>
              <a:t>We need a way to translate these IP addresses into a memorable word or phrase – similar to contacts in your phone</a:t>
            </a:r>
          </a:p>
        </p:txBody>
      </p:sp>
    </p:spTree>
    <p:extLst>
      <p:ext uri="{BB962C8B-B14F-4D97-AF65-F5344CB8AC3E}">
        <p14:creationId xmlns:p14="http://schemas.microsoft.com/office/powerpoint/2010/main" val="230827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I cannot remember a phone number…</a:t>
            </a:r>
          </a:p>
        </p:txBody>
      </p:sp>
      <p:sp>
        <p:nvSpPr>
          <p:cNvPr id="3" name="Content Placeholder 2"/>
          <p:cNvSpPr>
            <a:spLocks noGrp="1"/>
          </p:cNvSpPr>
          <p:nvPr>
            <p:ph idx="1"/>
          </p:nvPr>
        </p:nvSpPr>
        <p:spPr>
          <a:xfrm>
            <a:off x="838199" y="1690688"/>
            <a:ext cx="11115101" cy="4487863"/>
          </a:xfrm>
        </p:spPr>
        <p:txBody>
          <a:bodyPr>
            <a:noAutofit/>
          </a:bodyPr>
          <a:lstStyle/>
          <a:p>
            <a:pPr marL="0" indent="0">
              <a:buNone/>
            </a:pPr>
            <a:r>
              <a:rPr lang="en-US" b="1" dirty="0">
                <a:solidFill>
                  <a:srgbClr val="FF0000"/>
                </a:solidFill>
              </a:rPr>
              <a:t>Domain Names </a:t>
            </a:r>
            <a:r>
              <a:rPr lang="en-US" dirty="0"/>
              <a:t>– Names that are assigned to devices on the Internet to make it easier to refer to the device</a:t>
            </a:r>
          </a:p>
          <a:p>
            <a:pPr marL="457200" lvl="1" indent="0">
              <a:buNone/>
            </a:pPr>
            <a:r>
              <a:rPr lang="en-US" dirty="0"/>
              <a:t>Examples include ETSU.edu, IBM.com, WhiteHouse.gov</a:t>
            </a:r>
          </a:p>
          <a:p>
            <a:pPr marL="457200" lvl="1" indent="0">
              <a:buNone/>
            </a:pPr>
            <a:r>
              <a:rPr lang="en-US" dirty="0"/>
              <a:t>Most people are more adept at remembering alphabetic/word-based strings (e.g., </a:t>
            </a:r>
            <a:r>
              <a:rPr lang="en-US" i="1" dirty="0"/>
              <a:t>youtube.com</a:t>
            </a:r>
            <a:r>
              <a:rPr lang="en-US" dirty="0"/>
              <a:t> than strings of numbers)</a:t>
            </a:r>
          </a:p>
          <a:p>
            <a:pPr marL="0" indent="0">
              <a:buNone/>
            </a:pPr>
            <a:r>
              <a:rPr lang="en-US" dirty="0"/>
              <a:t>The </a:t>
            </a:r>
            <a:r>
              <a:rPr lang="en-US" b="1" dirty="0">
                <a:solidFill>
                  <a:srgbClr val="FF0000"/>
                </a:solidFill>
              </a:rPr>
              <a:t>Domain Name System </a:t>
            </a:r>
            <a:r>
              <a:rPr lang="en-US" dirty="0"/>
              <a:t>(more on that in a minute) is a hierarchical (tree-like) structure. There are several levels -</a:t>
            </a:r>
            <a:endParaRPr lang="en-US" b="1" dirty="0"/>
          </a:p>
          <a:p>
            <a:pPr marL="0" indent="0">
              <a:buNone/>
            </a:pPr>
            <a:r>
              <a:rPr lang="en-US" b="1" dirty="0">
                <a:solidFill>
                  <a:srgbClr val="FF0000"/>
                </a:solidFill>
              </a:rPr>
              <a:t>TLD</a:t>
            </a:r>
            <a:r>
              <a:rPr lang="en-US" dirty="0"/>
              <a:t> – Top Level Domains – highest level of the Domain Name System</a:t>
            </a:r>
          </a:p>
          <a:p>
            <a:pPr marL="457200" lvl="1" indent="0">
              <a:buNone/>
            </a:pPr>
            <a:r>
              <a:rPr lang="en-US" dirty="0"/>
              <a:t>Examples include .com, </a:t>
            </a:r>
            <a:r>
              <a:rPr lang="en-US" dirty="0" err="1"/>
              <a:t>.net</a:t>
            </a:r>
            <a:r>
              <a:rPr lang="en-US" dirty="0"/>
              <a:t>, .</a:t>
            </a:r>
            <a:r>
              <a:rPr lang="en-US" dirty="0" err="1"/>
              <a:t>gov</a:t>
            </a:r>
            <a:endParaRPr lang="en-US" dirty="0"/>
          </a:p>
        </p:txBody>
      </p:sp>
    </p:spTree>
    <p:extLst>
      <p:ext uri="{BB962C8B-B14F-4D97-AF65-F5344CB8AC3E}">
        <p14:creationId xmlns:p14="http://schemas.microsoft.com/office/powerpoint/2010/main" val="622467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I cannot remember a phone number…</a:t>
            </a:r>
          </a:p>
        </p:txBody>
      </p:sp>
      <p:sp>
        <p:nvSpPr>
          <p:cNvPr id="3" name="Content Placeholder 2"/>
          <p:cNvSpPr>
            <a:spLocks noGrp="1"/>
          </p:cNvSpPr>
          <p:nvPr>
            <p:ph idx="1"/>
          </p:nvPr>
        </p:nvSpPr>
        <p:spPr>
          <a:xfrm>
            <a:off x="838200" y="1690688"/>
            <a:ext cx="10894764" cy="4487863"/>
          </a:xfrm>
        </p:spPr>
        <p:txBody>
          <a:bodyPr>
            <a:normAutofit/>
          </a:bodyPr>
          <a:lstStyle/>
          <a:p>
            <a:pPr marL="0" indent="0">
              <a:buNone/>
            </a:pPr>
            <a:r>
              <a:rPr lang="en-US" b="1" dirty="0">
                <a:solidFill>
                  <a:srgbClr val="FF0000"/>
                </a:solidFill>
              </a:rPr>
              <a:t>TLD – Top Level Domains </a:t>
            </a:r>
            <a:r>
              <a:rPr lang="en-US" dirty="0"/>
              <a:t>– highest level of the Domain Name System</a:t>
            </a:r>
          </a:p>
          <a:p>
            <a:pPr marL="0" indent="0">
              <a:buNone/>
            </a:pPr>
            <a:endParaRPr lang="en-US" dirty="0"/>
          </a:p>
          <a:p>
            <a:pPr marL="457200" lvl="1" indent="0">
              <a:buNone/>
            </a:pPr>
            <a:r>
              <a:rPr lang="en-US" dirty="0"/>
              <a:t>Common TLDs include .com, </a:t>
            </a:r>
            <a:r>
              <a:rPr lang="en-US" dirty="0" err="1"/>
              <a:t>.net</a:t>
            </a:r>
            <a:r>
              <a:rPr lang="en-US" dirty="0"/>
              <a:t>, .</a:t>
            </a:r>
            <a:r>
              <a:rPr lang="en-US" dirty="0" err="1"/>
              <a:t>gov</a:t>
            </a:r>
            <a:r>
              <a:rPr lang="en-US" dirty="0"/>
              <a:t>, .org, .</a:t>
            </a:r>
            <a:r>
              <a:rPr lang="en-US" dirty="0" err="1"/>
              <a:t>edu</a:t>
            </a:r>
            <a:endParaRPr lang="en-US" dirty="0"/>
          </a:p>
          <a:p>
            <a:pPr marL="457200" lvl="1" indent="0">
              <a:buNone/>
            </a:pPr>
            <a:endParaRPr lang="en-US" dirty="0"/>
          </a:p>
          <a:p>
            <a:pPr marL="457200" lvl="1" indent="0">
              <a:buNone/>
            </a:pPr>
            <a:r>
              <a:rPr lang="en-US" dirty="0"/>
              <a:t>Countries have 2 letter TLDs - .us (United States), .mx (Mexico), .</a:t>
            </a:r>
            <a:r>
              <a:rPr lang="en-US" dirty="0" err="1"/>
              <a:t>uk</a:t>
            </a:r>
            <a:r>
              <a:rPr lang="en-US" dirty="0"/>
              <a:t> (United Kingdom), .am (Armenia), .me (Montenegro), .</a:t>
            </a:r>
            <a:r>
              <a:rPr lang="en-US" dirty="0" err="1"/>
              <a:t>ly</a:t>
            </a:r>
            <a:r>
              <a:rPr lang="en-US" dirty="0"/>
              <a:t> (Libya), .</a:t>
            </a:r>
            <a:r>
              <a:rPr lang="en-US" dirty="0" err="1"/>
              <a:t>tv</a:t>
            </a:r>
            <a:r>
              <a:rPr lang="en-US" dirty="0"/>
              <a:t> (Tuvalu)</a:t>
            </a:r>
          </a:p>
        </p:txBody>
      </p:sp>
    </p:spTree>
    <p:extLst>
      <p:ext uri="{BB962C8B-B14F-4D97-AF65-F5344CB8AC3E}">
        <p14:creationId xmlns:p14="http://schemas.microsoft.com/office/powerpoint/2010/main" val="4016783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I cannot remember a phone number…</a:t>
            </a:r>
          </a:p>
        </p:txBody>
      </p:sp>
      <p:sp>
        <p:nvSpPr>
          <p:cNvPr id="3" name="Content Placeholder 2"/>
          <p:cNvSpPr>
            <a:spLocks noGrp="1"/>
          </p:cNvSpPr>
          <p:nvPr>
            <p:ph idx="1"/>
          </p:nvPr>
        </p:nvSpPr>
        <p:spPr>
          <a:xfrm>
            <a:off x="838200" y="1690688"/>
            <a:ext cx="10755292" cy="4487863"/>
          </a:xfrm>
        </p:spPr>
        <p:txBody>
          <a:bodyPr>
            <a:normAutofit/>
          </a:bodyPr>
          <a:lstStyle/>
          <a:p>
            <a:pPr marL="0" indent="0">
              <a:buNone/>
            </a:pPr>
            <a:r>
              <a:rPr lang="en-US" b="1" dirty="0">
                <a:solidFill>
                  <a:srgbClr val="FF0000"/>
                </a:solidFill>
              </a:rPr>
              <a:t>TLD – Top Level Domains </a:t>
            </a:r>
            <a:r>
              <a:rPr lang="en-US" dirty="0"/>
              <a:t>– highest level of the Domain Name System</a:t>
            </a:r>
          </a:p>
          <a:p>
            <a:pPr marL="0" indent="0">
              <a:buNone/>
            </a:pPr>
            <a:endParaRPr lang="en-US" dirty="0"/>
          </a:p>
          <a:p>
            <a:pPr marL="0" lvl="1" indent="0">
              <a:spcBef>
                <a:spcPts val="0"/>
              </a:spcBef>
              <a:spcAft>
                <a:spcPts val="1200"/>
              </a:spcAft>
              <a:buNone/>
            </a:pPr>
            <a:r>
              <a:rPr lang="en-US" sz="2800" b="1" dirty="0">
                <a:solidFill>
                  <a:srgbClr val="FF0000"/>
                </a:solidFill>
              </a:rPr>
              <a:t>Generic TLDs </a:t>
            </a:r>
            <a:r>
              <a:rPr lang="en-US" sz="2800" dirty="0"/>
              <a:t>– Began in 2005 with </a:t>
            </a:r>
            <a:r>
              <a:rPr lang="en-US" sz="2800" dirty="0">
                <a:hlinkClick r:id="rId3"/>
              </a:rPr>
              <a:t>ICANN (Internet Corporation for Assigned Names and Numbers)</a:t>
            </a:r>
            <a:endParaRPr lang="en-US" sz="2800" dirty="0"/>
          </a:p>
          <a:p>
            <a:pPr marL="0" lvl="1" indent="0">
              <a:spcBef>
                <a:spcPts val="0"/>
              </a:spcBef>
              <a:spcAft>
                <a:spcPts val="1200"/>
              </a:spcAft>
              <a:buNone/>
            </a:pPr>
            <a:r>
              <a:rPr lang="en-US" sz="2800" dirty="0"/>
              <a:t>In 2012,  companies were allowed to submit for ownership of potential gTLDs.  Currently, over 250 now in existence including .club, .ninja, .cool, .</a:t>
            </a:r>
            <a:r>
              <a:rPr lang="en-US" sz="2800" dirty="0" err="1"/>
              <a:t>wtf</a:t>
            </a:r>
            <a:r>
              <a:rPr lang="en-US" sz="2800" dirty="0"/>
              <a:t>, .democrat, .</a:t>
            </a:r>
            <a:r>
              <a:rPr lang="en-US" sz="2800" dirty="0" err="1"/>
              <a:t>gop</a:t>
            </a:r>
            <a:r>
              <a:rPr lang="en-US" sz="2800" dirty="0"/>
              <a:t>, .republican</a:t>
            </a:r>
          </a:p>
        </p:txBody>
      </p:sp>
    </p:spTree>
    <p:extLst>
      <p:ext uri="{BB962C8B-B14F-4D97-AF65-F5344CB8AC3E}">
        <p14:creationId xmlns:p14="http://schemas.microsoft.com/office/powerpoint/2010/main" val="171978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Translate Domain to IP</a:t>
            </a:r>
          </a:p>
        </p:txBody>
      </p:sp>
      <p:sp>
        <p:nvSpPr>
          <p:cNvPr id="3" name="Content Placeholder 2"/>
          <p:cNvSpPr>
            <a:spLocks noGrp="1"/>
          </p:cNvSpPr>
          <p:nvPr>
            <p:ph idx="1"/>
          </p:nvPr>
        </p:nvSpPr>
        <p:spPr>
          <a:xfrm>
            <a:off x="838200" y="1690688"/>
            <a:ext cx="10861713" cy="4487863"/>
          </a:xfrm>
        </p:spPr>
        <p:txBody>
          <a:bodyPr>
            <a:normAutofit/>
          </a:bodyPr>
          <a:lstStyle/>
          <a:p>
            <a:pPr marL="0" indent="0">
              <a:spcBef>
                <a:spcPts val="600"/>
              </a:spcBef>
              <a:spcAft>
                <a:spcPts val="1200"/>
              </a:spcAft>
              <a:buNone/>
            </a:pPr>
            <a:r>
              <a:rPr lang="en-US" dirty="0"/>
              <a:t>Having Domain Names is important for readability and the ability to remember an address.  However, we need to translate Domain Names to IP Addresses</a:t>
            </a:r>
          </a:p>
          <a:p>
            <a:pPr marL="0" indent="0">
              <a:spcBef>
                <a:spcPts val="600"/>
              </a:spcBef>
              <a:spcAft>
                <a:spcPts val="1200"/>
              </a:spcAft>
              <a:buNone/>
            </a:pPr>
            <a:r>
              <a:rPr lang="en-US" b="1" dirty="0">
                <a:solidFill>
                  <a:srgbClr val="FF0000"/>
                </a:solidFill>
              </a:rPr>
              <a:t>Domain Name System </a:t>
            </a:r>
            <a:r>
              <a:rPr lang="en-US" dirty="0"/>
              <a:t>- An Internet-based system that translates (people-friendly) domain names into (computer-friendly) IP addresses and vice-versa</a:t>
            </a:r>
          </a:p>
          <a:p>
            <a:pPr marL="0" indent="0">
              <a:spcBef>
                <a:spcPts val="600"/>
              </a:spcBef>
              <a:spcAft>
                <a:spcPts val="1200"/>
              </a:spcAft>
              <a:buNone/>
            </a:pPr>
            <a:r>
              <a:rPr lang="en-US" b="1" dirty="0">
                <a:solidFill>
                  <a:srgbClr val="FF0000"/>
                </a:solidFill>
              </a:rPr>
              <a:t>Domain Name Servers </a:t>
            </a:r>
            <a:r>
              <a:rPr lang="en-US" dirty="0"/>
              <a:t>– Devices that translates Domain Names into IP Addresses to facilitate proper routing on a network</a:t>
            </a:r>
          </a:p>
        </p:txBody>
      </p:sp>
    </p:spTree>
    <p:extLst>
      <p:ext uri="{BB962C8B-B14F-4D97-AF65-F5344CB8AC3E}">
        <p14:creationId xmlns:p14="http://schemas.microsoft.com/office/powerpoint/2010/main" val="2189286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Translate Domain to IP</a:t>
            </a:r>
          </a:p>
        </p:txBody>
      </p:sp>
      <p:sp>
        <p:nvSpPr>
          <p:cNvPr id="3" name="Content Placeholder 2"/>
          <p:cNvSpPr>
            <a:spLocks noGrp="1"/>
          </p:cNvSpPr>
          <p:nvPr>
            <p:ph idx="1"/>
          </p:nvPr>
        </p:nvSpPr>
        <p:spPr>
          <a:xfrm>
            <a:off x="838200" y="1690688"/>
            <a:ext cx="10861713" cy="4487863"/>
          </a:xfrm>
        </p:spPr>
        <p:txBody>
          <a:bodyPr>
            <a:normAutofit/>
          </a:bodyPr>
          <a:lstStyle/>
          <a:p>
            <a:pPr marL="0" indent="0">
              <a:spcBef>
                <a:spcPts val="600"/>
              </a:spcBef>
              <a:spcAft>
                <a:spcPts val="1200"/>
              </a:spcAft>
              <a:buNone/>
            </a:pPr>
            <a:r>
              <a:rPr lang="en-US" dirty="0"/>
              <a:t>Having Domain Names is important for readability and the ability to remember an address.  However, we need to translate Domain Names to IP Addresses</a:t>
            </a:r>
          </a:p>
          <a:p>
            <a:pPr marL="0" indent="0">
              <a:spcBef>
                <a:spcPts val="600"/>
              </a:spcBef>
              <a:spcAft>
                <a:spcPts val="1200"/>
              </a:spcAft>
              <a:buNone/>
            </a:pPr>
            <a:r>
              <a:rPr lang="en-US" b="1" dirty="0">
                <a:solidFill>
                  <a:srgbClr val="FF0000"/>
                </a:solidFill>
              </a:rPr>
              <a:t>Subdomain</a:t>
            </a:r>
            <a:r>
              <a:rPr lang="en-US" dirty="0"/>
              <a:t> – a subdivision of a domain that helps with logical grouping of computers/services (e.g., 'www' - which is where web-related servers are located)</a:t>
            </a:r>
          </a:p>
          <a:p>
            <a:pPr marL="0" indent="0">
              <a:spcBef>
                <a:spcPts val="600"/>
              </a:spcBef>
              <a:spcAft>
                <a:spcPts val="1200"/>
              </a:spcAft>
              <a:buNone/>
            </a:pPr>
            <a:r>
              <a:rPr lang="en-US" b="1" dirty="0">
                <a:solidFill>
                  <a:srgbClr val="FF0000"/>
                </a:solidFill>
              </a:rPr>
              <a:t>URL</a:t>
            </a:r>
            <a:r>
              <a:rPr lang="en-US" dirty="0"/>
              <a:t> (Uniform Resource Locator) – a unique name or address for every document or data element on the World Wide Web</a:t>
            </a:r>
          </a:p>
        </p:txBody>
      </p:sp>
    </p:spTree>
    <p:extLst>
      <p:ext uri="{BB962C8B-B14F-4D97-AF65-F5344CB8AC3E}">
        <p14:creationId xmlns:p14="http://schemas.microsoft.com/office/powerpoint/2010/main" val="2977264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721062209"/>
              </p:ext>
            </p:extLst>
          </p:nvPr>
        </p:nvGraphicFramePr>
        <p:xfrm>
          <a:off x="863485" y="484034"/>
          <a:ext cx="10245683" cy="63093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ounded Rectangle 2"/>
          <p:cNvSpPr/>
          <p:nvPr/>
        </p:nvSpPr>
        <p:spPr>
          <a:xfrm>
            <a:off x="1825241" y="2056144"/>
            <a:ext cx="8599251" cy="817123"/>
          </a:xfrm>
          <a:prstGeom prst="roundRect">
            <a:avLst/>
          </a:prstGeom>
          <a:solidFill>
            <a:schemeClr val="bg2">
              <a:lumMod val="10000"/>
              <a:lumOff val="90000"/>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accent1">
                    <a:lumMod val="50000"/>
                  </a:schemeClr>
                </a:solidFill>
                <a:latin typeface="Century Gothic" panose="020B0502020202020204" pitchFamily="34" charset="0"/>
              </a:rPr>
              <a:t>Top Level Domain</a:t>
            </a:r>
          </a:p>
        </p:txBody>
      </p:sp>
      <p:sp>
        <p:nvSpPr>
          <p:cNvPr id="4" name="Rounded Rectangle 3"/>
          <p:cNvSpPr/>
          <p:nvPr/>
        </p:nvSpPr>
        <p:spPr>
          <a:xfrm>
            <a:off x="1825240" y="3471787"/>
            <a:ext cx="8599251" cy="817123"/>
          </a:xfrm>
          <a:prstGeom prst="roundRect">
            <a:avLst/>
          </a:prstGeom>
          <a:solidFill>
            <a:schemeClr val="bg2">
              <a:lumMod val="10000"/>
              <a:lumOff val="90000"/>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accent1">
                    <a:lumMod val="50000"/>
                  </a:schemeClr>
                </a:solidFill>
                <a:latin typeface="Century Gothic" panose="020B0502020202020204" pitchFamily="34" charset="0"/>
              </a:rPr>
              <a:t>Domain</a:t>
            </a:r>
          </a:p>
        </p:txBody>
      </p:sp>
      <p:sp>
        <p:nvSpPr>
          <p:cNvPr id="5" name="Rounded Rectangle 4"/>
          <p:cNvSpPr/>
          <p:nvPr/>
        </p:nvSpPr>
        <p:spPr>
          <a:xfrm>
            <a:off x="1825240" y="4613416"/>
            <a:ext cx="8599251" cy="817123"/>
          </a:xfrm>
          <a:prstGeom prst="roundRect">
            <a:avLst/>
          </a:prstGeom>
          <a:solidFill>
            <a:schemeClr val="bg2">
              <a:lumMod val="10000"/>
              <a:lumOff val="90000"/>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accent1">
                    <a:lumMod val="50000"/>
                  </a:schemeClr>
                </a:solidFill>
                <a:latin typeface="Century Gothic" panose="020B0502020202020204" pitchFamily="34" charset="0"/>
              </a:rPr>
              <a:t>Sub Domain</a:t>
            </a:r>
          </a:p>
        </p:txBody>
      </p:sp>
      <p:sp>
        <p:nvSpPr>
          <p:cNvPr id="6" name="TextBox 5"/>
          <p:cNvSpPr txBox="1"/>
          <p:nvPr/>
        </p:nvSpPr>
        <p:spPr>
          <a:xfrm>
            <a:off x="213361" y="236697"/>
            <a:ext cx="6360160" cy="584775"/>
          </a:xfrm>
          <a:prstGeom prst="rect">
            <a:avLst/>
          </a:prstGeom>
          <a:gradFill flip="none" rotWithShape="1">
            <a:gsLst>
              <a:gs pos="0">
                <a:schemeClr val="tx1">
                  <a:alpha val="58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0" scaled="1"/>
            <a:tileRect/>
          </a:gradFill>
          <a:scene3d>
            <a:camera prst="orthographicFront"/>
            <a:lightRig rig="threePt" dir="t"/>
          </a:scene3d>
          <a:sp3d>
            <a:bevelT w="152400" h="50800" prst="softRound"/>
          </a:sp3d>
        </p:spPr>
        <p:txBody>
          <a:bodyPr wrap="square" rtlCol="0">
            <a:spAutoFit/>
          </a:bodyPr>
          <a:lstStyle/>
          <a:p>
            <a:pPr algn="r"/>
            <a:r>
              <a:rPr lang="en-US" sz="3200" b="1" i="1" dirty="0">
                <a:latin typeface="Century Gothic" panose="020B0502020202020204" pitchFamily="34" charset="0"/>
              </a:rPr>
              <a:t>Domain Name System (DNS)</a:t>
            </a:r>
          </a:p>
        </p:txBody>
      </p:sp>
    </p:spTree>
    <p:extLst>
      <p:ext uri="{BB962C8B-B14F-4D97-AF65-F5344CB8AC3E}">
        <p14:creationId xmlns:p14="http://schemas.microsoft.com/office/powerpoint/2010/main" val="2725304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300"/>
                                        <p:tgtEl>
                                          <p:spTgt spid="6"/>
                                        </p:tgtEl>
                                      </p:cBhvr>
                                    </p:animEffect>
                                  </p:childTnLst>
                                </p:cTn>
                              </p:par>
                              <p:par>
                                <p:cTn id="8" presetID="22" presetClass="entr" presetSubtype="1" fill="hold" grpId="0" nodeType="withEffect">
                                  <p:stCondLst>
                                    <p:cond delay="90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2000"/>
                                        <p:tgtEl>
                                          <p:spTgt spid="2"/>
                                        </p:tgtEl>
                                      </p:cBhvr>
                                    </p:animEffect>
                                  </p:childTnLst>
                                </p:cTn>
                              </p:par>
                            </p:childTnLst>
                          </p:cTn>
                        </p:par>
                        <p:par>
                          <p:cTn id="11" fill="hold">
                            <p:stCondLst>
                              <p:cond delay="29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1000"/>
                                        <p:tgtEl>
                                          <p:spTgt spid="3"/>
                                        </p:tgtEl>
                                      </p:cBhvr>
                                    </p:animEffect>
                                  </p:childTnLst>
                                </p:cTn>
                              </p:par>
                            </p:childTnLst>
                          </p:cTn>
                        </p:par>
                        <p:par>
                          <p:cTn id="15" fill="hold">
                            <p:stCondLst>
                              <p:cond delay="390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1000"/>
                                        <p:tgtEl>
                                          <p:spTgt spid="4"/>
                                        </p:tgtEl>
                                      </p:cBhvr>
                                    </p:animEffect>
                                  </p:childTnLst>
                                </p:cTn>
                              </p:par>
                            </p:childTnLst>
                          </p:cTn>
                        </p:par>
                        <p:par>
                          <p:cTn id="19" fill="hold">
                            <p:stCondLst>
                              <p:cond delay="4900"/>
                            </p:stCondLst>
                            <p:childTnLst>
                              <p:par>
                                <p:cTn id="20" presetID="22" presetClass="entr" presetSubtype="8"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animBg="1"/>
      <p:bldP spid="4" grpId="0" animBg="1"/>
      <p:bldP spid="5" grpId="0" animBg="1"/>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Parts of a URL</a:t>
            </a:r>
          </a:p>
        </p:txBody>
      </p:sp>
      <p:sp>
        <p:nvSpPr>
          <p:cNvPr id="3" name="Content Placeholder 2"/>
          <p:cNvSpPr>
            <a:spLocks noGrp="1"/>
          </p:cNvSpPr>
          <p:nvPr>
            <p:ph idx="1"/>
          </p:nvPr>
        </p:nvSpPr>
        <p:spPr>
          <a:xfrm>
            <a:off x="363557" y="1533526"/>
            <a:ext cx="11732963" cy="4760271"/>
          </a:xfrm>
        </p:spPr>
        <p:txBody>
          <a:bodyPr>
            <a:normAutofit/>
          </a:bodyPr>
          <a:lstStyle/>
          <a:p>
            <a:pPr marL="0" indent="0" algn="ctr">
              <a:buNone/>
            </a:pPr>
            <a:r>
              <a:rPr lang="en-US" b="1" dirty="0">
                <a:solidFill>
                  <a:srgbClr val="FF0000"/>
                </a:solidFill>
              </a:rPr>
              <a:t>http://</a:t>
            </a:r>
            <a:r>
              <a:rPr lang="en-US" b="1" dirty="0">
                <a:solidFill>
                  <a:srgbClr val="FFC000"/>
                </a:solidFill>
              </a:rPr>
              <a:t>www.</a:t>
            </a:r>
            <a:r>
              <a:rPr lang="en-US" b="1" dirty="0">
                <a:solidFill>
                  <a:srgbClr val="00B0F0"/>
                </a:solidFill>
              </a:rPr>
              <a:t>csci1210.com</a:t>
            </a:r>
            <a:r>
              <a:rPr lang="en-US" b="1" dirty="0">
                <a:solidFill>
                  <a:srgbClr val="92D050"/>
                </a:solidFill>
              </a:rPr>
              <a:t>/labs/lab1/</a:t>
            </a:r>
            <a:r>
              <a:rPr lang="en-US" b="1" dirty="0">
                <a:solidFill>
                  <a:schemeClr val="accent1">
                    <a:lumMod val="50000"/>
                  </a:schemeClr>
                </a:solidFill>
              </a:rPr>
              <a:t>index.html</a:t>
            </a:r>
          </a:p>
          <a:p>
            <a:pPr marL="0" indent="0">
              <a:spcBef>
                <a:spcPts val="600"/>
              </a:spcBef>
              <a:spcAft>
                <a:spcPts val="1200"/>
              </a:spcAft>
              <a:buNone/>
            </a:pPr>
            <a:r>
              <a:rPr lang="en-US" b="1" dirty="0">
                <a:solidFill>
                  <a:srgbClr val="FF0000"/>
                </a:solidFill>
              </a:rPr>
              <a:t>http://</a:t>
            </a:r>
            <a:r>
              <a:rPr lang="en-US" dirty="0">
                <a:solidFill>
                  <a:srgbClr val="FF0000"/>
                </a:solidFill>
              </a:rPr>
              <a:t> </a:t>
            </a:r>
            <a:r>
              <a:rPr lang="en-US" dirty="0"/>
              <a:t>- Protocol</a:t>
            </a:r>
          </a:p>
          <a:p>
            <a:pPr marL="0" indent="0">
              <a:spcBef>
                <a:spcPts val="600"/>
              </a:spcBef>
              <a:spcAft>
                <a:spcPts val="1200"/>
              </a:spcAft>
              <a:buNone/>
            </a:pPr>
            <a:r>
              <a:rPr lang="en-US" b="1" dirty="0">
                <a:solidFill>
                  <a:srgbClr val="FFC000"/>
                </a:solidFill>
              </a:rPr>
              <a:t>www.</a:t>
            </a:r>
            <a:r>
              <a:rPr lang="en-US" dirty="0">
                <a:solidFill>
                  <a:srgbClr val="FFC000"/>
                </a:solidFill>
              </a:rPr>
              <a:t> </a:t>
            </a:r>
            <a:r>
              <a:rPr lang="en-US" dirty="0"/>
              <a:t>- Sub Domain (default is www. Others include MAIL.etsu.edu, ELEARN.etsu.edu, GOLDLINK.etsu.edu, </a:t>
            </a:r>
            <a:r>
              <a:rPr lang="en-US" dirty="0" err="1"/>
              <a:t>etc</a:t>
            </a:r>
            <a:r>
              <a:rPr lang="en-US" dirty="0"/>
              <a:t>)</a:t>
            </a:r>
          </a:p>
          <a:p>
            <a:pPr marL="0" indent="0">
              <a:spcBef>
                <a:spcPts val="600"/>
              </a:spcBef>
              <a:spcAft>
                <a:spcPts val="1200"/>
              </a:spcAft>
              <a:buNone/>
            </a:pPr>
            <a:r>
              <a:rPr lang="en-US" b="1" dirty="0">
                <a:solidFill>
                  <a:srgbClr val="00B0F0"/>
                </a:solidFill>
              </a:rPr>
              <a:t>csci1210.com</a:t>
            </a:r>
            <a:r>
              <a:rPr lang="en-US" dirty="0"/>
              <a:t>- Domain we are connecting with (specifically .com is the TLD)</a:t>
            </a:r>
          </a:p>
          <a:p>
            <a:pPr marL="0" indent="0">
              <a:spcBef>
                <a:spcPts val="600"/>
              </a:spcBef>
              <a:spcAft>
                <a:spcPts val="1200"/>
              </a:spcAft>
              <a:buNone/>
            </a:pPr>
            <a:r>
              <a:rPr lang="en-US" b="1" dirty="0">
                <a:solidFill>
                  <a:srgbClr val="92D050"/>
                </a:solidFill>
              </a:rPr>
              <a:t>/labs/lab1/ </a:t>
            </a:r>
            <a:r>
              <a:rPr lang="en-US" dirty="0"/>
              <a:t>- This represents the folder directory on the specific server that you are connecting with</a:t>
            </a:r>
          </a:p>
          <a:p>
            <a:pPr marL="0" indent="0">
              <a:spcBef>
                <a:spcPts val="600"/>
              </a:spcBef>
              <a:spcAft>
                <a:spcPts val="1200"/>
              </a:spcAft>
              <a:buNone/>
            </a:pPr>
            <a:r>
              <a:rPr lang="en-US" b="1" dirty="0">
                <a:solidFill>
                  <a:schemeClr val="accent1">
                    <a:lumMod val="50000"/>
                  </a:schemeClr>
                </a:solidFill>
              </a:rPr>
              <a:t>index.html </a:t>
            </a:r>
            <a:r>
              <a:rPr lang="en-US" dirty="0"/>
              <a:t>- This is the specific file that you are requesting from the server</a:t>
            </a:r>
          </a:p>
          <a:p>
            <a:pPr lvl="1"/>
            <a:endParaRPr lang="en-US" sz="2000" dirty="0">
              <a:solidFill>
                <a:schemeClr val="tx1"/>
              </a:solidFill>
            </a:endParaRPr>
          </a:p>
        </p:txBody>
      </p:sp>
    </p:spTree>
    <p:extLst>
      <p:ext uri="{BB962C8B-B14F-4D97-AF65-F5344CB8AC3E}">
        <p14:creationId xmlns:p14="http://schemas.microsoft.com/office/powerpoint/2010/main" val="2882137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Wait…</a:t>
            </a:r>
          </a:p>
        </p:txBody>
      </p:sp>
      <p:sp>
        <p:nvSpPr>
          <p:cNvPr id="3" name="Content Placeholder 2"/>
          <p:cNvSpPr>
            <a:spLocks noGrp="1"/>
          </p:cNvSpPr>
          <p:nvPr>
            <p:ph idx="1"/>
          </p:nvPr>
        </p:nvSpPr>
        <p:spPr>
          <a:xfrm>
            <a:off x="838200" y="1690688"/>
            <a:ext cx="10515600" cy="4561223"/>
          </a:xfrm>
        </p:spPr>
        <p:txBody>
          <a:bodyPr>
            <a:noAutofit/>
          </a:bodyPr>
          <a:lstStyle/>
          <a:p>
            <a:pPr marL="0" indent="0">
              <a:buNone/>
            </a:pPr>
            <a:r>
              <a:rPr lang="en-US" dirty="0"/>
              <a:t>What happens when you simply type in “csci1210.com”?</a:t>
            </a:r>
          </a:p>
          <a:p>
            <a:pPr marL="0" indent="0">
              <a:buNone/>
            </a:pPr>
            <a:endParaRPr lang="en-US" dirty="0"/>
          </a:p>
          <a:p>
            <a:pPr marL="0" indent="0">
              <a:buNone/>
            </a:pPr>
            <a:r>
              <a:rPr lang="en-US" dirty="0"/>
              <a:t>It will direct you to this particular page –</a:t>
            </a:r>
          </a:p>
          <a:p>
            <a:pPr marL="0" indent="0">
              <a:buNone/>
            </a:pPr>
            <a:endParaRPr lang="en-US" dirty="0"/>
          </a:p>
          <a:p>
            <a:pPr marL="1828800" indent="0">
              <a:buNone/>
            </a:pPr>
            <a:r>
              <a:rPr lang="en-US" b="1" dirty="0">
                <a:solidFill>
                  <a:srgbClr val="FF0000"/>
                </a:solidFill>
              </a:rPr>
              <a:t>http://</a:t>
            </a:r>
            <a:r>
              <a:rPr lang="en-US" b="1" dirty="0">
                <a:solidFill>
                  <a:srgbClr val="FFC000"/>
                </a:solidFill>
              </a:rPr>
              <a:t>www.</a:t>
            </a:r>
            <a:r>
              <a:rPr lang="en-US" b="1" dirty="0">
                <a:solidFill>
                  <a:srgbClr val="00B0F0"/>
                </a:solidFill>
              </a:rPr>
              <a:t>csci1210.com/</a:t>
            </a:r>
            <a:r>
              <a:rPr lang="en-US" b="1" dirty="0">
                <a:solidFill>
                  <a:schemeClr val="accent1">
                    <a:lumMod val="50000"/>
                  </a:schemeClr>
                </a:solidFill>
              </a:rPr>
              <a:t>index.php</a:t>
            </a:r>
          </a:p>
        </p:txBody>
      </p:sp>
    </p:spTree>
    <p:extLst>
      <p:ext uri="{BB962C8B-B14F-4D97-AF65-F5344CB8AC3E}">
        <p14:creationId xmlns:p14="http://schemas.microsoft.com/office/powerpoint/2010/main" val="2208522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Course Outline Review</a:t>
            </a:r>
          </a:p>
        </p:txBody>
      </p:sp>
      <p:sp>
        <p:nvSpPr>
          <p:cNvPr id="5" name="Text Placeholder 4"/>
          <p:cNvSpPr>
            <a:spLocks noGrp="1"/>
          </p:cNvSpPr>
          <p:nvPr>
            <p:ph type="body" idx="1"/>
          </p:nvPr>
        </p:nvSpPr>
        <p:spPr/>
        <p:txBody>
          <a:bodyPr/>
          <a:lstStyle/>
          <a:p>
            <a:pPr algn="ctr"/>
            <a:r>
              <a:rPr lang="en-US" dirty="0">
                <a:hlinkClick r:id="rId2"/>
              </a:rPr>
              <a:t>elearn.etsu.edu</a:t>
            </a:r>
            <a:endParaRPr lang="en-US" dirty="0"/>
          </a:p>
        </p:txBody>
      </p:sp>
    </p:spTree>
    <p:extLst>
      <p:ext uri="{BB962C8B-B14F-4D97-AF65-F5344CB8AC3E}">
        <p14:creationId xmlns:p14="http://schemas.microsoft.com/office/powerpoint/2010/main" val="377103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Wait…</a:t>
            </a:r>
          </a:p>
        </p:txBody>
      </p:sp>
      <p:sp>
        <p:nvSpPr>
          <p:cNvPr id="3" name="Content Placeholder 2"/>
          <p:cNvSpPr>
            <a:spLocks noGrp="1"/>
          </p:cNvSpPr>
          <p:nvPr>
            <p:ph idx="1"/>
          </p:nvPr>
        </p:nvSpPr>
        <p:spPr>
          <a:xfrm>
            <a:off x="838199" y="1690688"/>
            <a:ext cx="11093067" cy="4561223"/>
          </a:xfrm>
        </p:spPr>
        <p:txBody>
          <a:bodyPr>
            <a:noAutofit/>
          </a:bodyPr>
          <a:lstStyle/>
          <a:p>
            <a:pPr marL="0" indent="0">
              <a:buNone/>
            </a:pPr>
            <a:r>
              <a:rPr lang="en-US" dirty="0"/>
              <a:t>Modern browsers and servers will make some assumptions if the information is missing:</a:t>
            </a:r>
          </a:p>
          <a:p>
            <a:pPr marL="911225" indent="-457200">
              <a:spcBef>
                <a:spcPts val="0"/>
              </a:spcBef>
              <a:buFont typeface="Calibri" panose="020F0502020204030204" pitchFamily="34" charset="0"/>
              <a:buChar char="×"/>
            </a:pPr>
            <a:r>
              <a:rPr lang="en-US" dirty="0"/>
              <a:t>If no protocol is listed, the browser will default to </a:t>
            </a:r>
            <a:r>
              <a:rPr lang="en-US" b="1" dirty="0">
                <a:solidFill>
                  <a:srgbClr val="FF0000"/>
                </a:solidFill>
              </a:rPr>
              <a:t>http://</a:t>
            </a:r>
          </a:p>
          <a:p>
            <a:pPr marL="911225" indent="-457200">
              <a:spcBef>
                <a:spcPts val="0"/>
              </a:spcBef>
              <a:buFont typeface="Calibri" panose="020F0502020204030204" pitchFamily="34" charset="0"/>
              <a:buChar char="×"/>
            </a:pPr>
            <a:r>
              <a:rPr lang="en-US" dirty="0"/>
              <a:t>If no subdomain is listed, the server will potentially default to </a:t>
            </a:r>
            <a:r>
              <a:rPr lang="en-US" b="1" dirty="0">
                <a:solidFill>
                  <a:srgbClr val="FFC000"/>
                </a:solidFill>
              </a:rPr>
              <a:t>www.</a:t>
            </a:r>
          </a:p>
          <a:p>
            <a:pPr marL="911225" indent="-457200">
              <a:spcBef>
                <a:spcPts val="0"/>
              </a:spcBef>
              <a:buFont typeface="Calibri" panose="020F0502020204030204" pitchFamily="34" charset="0"/>
              <a:buChar char="×"/>
            </a:pPr>
            <a:r>
              <a:rPr lang="en-US" dirty="0"/>
              <a:t>If no folders are listed, the server will default to the root folder (</a:t>
            </a:r>
            <a:r>
              <a:rPr lang="en-US" b="1" dirty="0">
                <a:solidFill>
                  <a:srgbClr val="92D050"/>
                </a:solidFill>
              </a:rPr>
              <a:t>/</a:t>
            </a:r>
            <a:r>
              <a:rPr lang="en-US" dirty="0"/>
              <a:t>)</a:t>
            </a:r>
          </a:p>
          <a:p>
            <a:pPr marL="911225" indent="-457200">
              <a:spcBef>
                <a:spcPts val="0"/>
              </a:spcBef>
              <a:buFont typeface="Calibri" panose="020F0502020204030204" pitchFamily="34" charset="0"/>
              <a:buChar char="×"/>
            </a:pPr>
            <a:r>
              <a:rPr lang="en-US" dirty="0"/>
              <a:t>If no file is listed, the server will look for the default files on the server (index.html, default.html, index.aspx, default.aspx, </a:t>
            </a:r>
            <a:r>
              <a:rPr lang="en-US" dirty="0" err="1">
                <a:solidFill>
                  <a:srgbClr val="00B0F0"/>
                </a:solidFill>
              </a:rPr>
              <a:t>index.php</a:t>
            </a:r>
            <a:r>
              <a:rPr lang="en-US" dirty="0"/>
              <a:t>, </a:t>
            </a:r>
            <a:r>
              <a:rPr lang="en-US" dirty="0" err="1"/>
              <a:t>default.php</a:t>
            </a:r>
            <a:r>
              <a:rPr lang="en-US" dirty="0"/>
              <a:t>)</a:t>
            </a:r>
          </a:p>
          <a:p>
            <a:pPr marL="0" indent="0">
              <a:buNone/>
            </a:pPr>
            <a:r>
              <a:rPr lang="en-US" dirty="0"/>
              <a:t>In this example, </a:t>
            </a:r>
            <a:r>
              <a:rPr lang="en-US" b="1" dirty="0"/>
              <a:t>csci1210.com</a:t>
            </a:r>
            <a:r>
              <a:rPr lang="en-US" dirty="0"/>
              <a:t> will redirect you to the above URL</a:t>
            </a:r>
          </a:p>
        </p:txBody>
      </p:sp>
    </p:spTree>
    <p:extLst>
      <p:ext uri="{BB962C8B-B14F-4D97-AF65-F5344CB8AC3E}">
        <p14:creationId xmlns:p14="http://schemas.microsoft.com/office/powerpoint/2010/main" val="1480646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Protocols</a:t>
            </a:r>
          </a:p>
        </p:txBody>
      </p:sp>
      <p:sp>
        <p:nvSpPr>
          <p:cNvPr id="3" name="Content Placeholder 2"/>
          <p:cNvSpPr>
            <a:spLocks noGrp="1"/>
          </p:cNvSpPr>
          <p:nvPr>
            <p:ph idx="1"/>
          </p:nvPr>
        </p:nvSpPr>
        <p:spPr>
          <a:xfrm>
            <a:off x="838199" y="1690688"/>
            <a:ext cx="11115101" cy="4487863"/>
          </a:xfrm>
        </p:spPr>
        <p:txBody>
          <a:bodyPr/>
          <a:lstStyle/>
          <a:p>
            <a:pPr marL="0" indent="0">
              <a:spcBef>
                <a:spcPts val="600"/>
              </a:spcBef>
              <a:spcAft>
                <a:spcPts val="1200"/>
              </a:spcAft>
              <a:buNone/>
            </a:pPr>
            <a:r>
              <a:rPr lang="en-US" b="1" dirty="0">
                <a:solidFill>
                  <a:srgbClr val="FF0000"/>
                </a:solidFill>
              </a:rPr>
              <a:t>HTTP</a:t>
            </a:r>
            <a:r>
              <a:rPr lang="en-US" dirty="0"/>
              <a:t> (Hypertext Transmission Protocol) – This protocol specifies the transmission and receipt of hypertext pages (web pages) over a network</a:t>
            </a:r>
          </a:p>
          <a:p>
            <a:pPr marL="0" indent="0">
              <a:spcBef>
                <a:spcPts val="600"/>
              </a:spcBef>
              <a:spcAft>
                <a:spcPts val="1200"/>
              </a:spcAft>
              <a:buNone/>
            </a:pPr>
            <a:r>
              <a:rPr lang="en-US" b="1" dirty="0">
                <a:solidFill>
                  <a:srgbClr val="FF0000"/>
                </a:solidFill>
              </a:rPr>
              <a:t>HTTPS</a:t>
            </a:r>
            <a:r>
              <a:rPr lang="en-US" dirty="0"/>
              <a:t> (Hypertext Transmission Protocol Secured) – Similar to HTTP but secures the transmission of data</a:t>
            </a:r>
          </a:p>
          <a:p>
            <a:pPr marL="0" indent="0">
              <a:spcBef>
                <a:spcPts val="600"/>
              </a:spcBef>
              <a:spcAft>
                <a:spcPts val="1200"/>
              </a:spcAft>
              <a:buNone/>
            </a:pPr>
            <a:r>
              <a:rPr lang="en-US" b="1" dirty="0">
                <a:solidFill>
                  <a:srgbClr val="FF0000"/>
                </a:solidFill>
              </a:rPr>
              <a:t>FTP</a:t>
            </a:r>
            <a:r>
              <a:rPr lang="en-US" dirty="0"/>
              <a:t> (File Transfer Protocol) – This protocol specifies the transmission and receipt of files over a network</a:t>
            </a:r>
          </a:p>
        </p:txBody>
      </p:sp>
    </p:spTree>
    <p:extLst>
      <p:ext uri="{BB962C8B-B14F-4D97-AF65-F5344CB8AC3E}">
        <p14:creationId xmlns:p14="http://schemas.microsoft.com/office/powerpoint/2010/main" val="2769181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Terms</a:t>
            </a:r>
          </a:p>
        </p:txBody>
      </p:sp>
      <p:sp>
        <p:nvSpPr>
          <p:cNvPr id="3" name="Content Placeholder 2"/>
          <p:cNvSpPr>
            <a:spLocks noGrp="1"/>
          </p:cNvSpPr>
          <p:nvPr>
            <p:ph idx="1"/>
          </p:nvPr>
        </p:nvSpPr>
        <p:spPr>
          <a:xfrm>
            <a:off x="838200" y="1690688"/>
            <a:ext cx="10927814" cy="4487863"/>
          </a:xfrm>
        </p:spPr>
        <p:txBody>
          <a:bodyPr/>
          <a:lstStyle/>
          <a:p>
            <a:pPr marL="0" indent="0">
              <a:spcBef>
                <a:spcPts val="600"/>
              </a:spcBef>
              <a:spcAft>
                <a:spcPts val="1200"/>
              </a:spcAft>
              <a:buNone/>
            </a:pPr>
            <a:r>
              <a:rPr lang="en-US" b="1" dirty="0">
                <a:solidFill>
                  <a:srgbClr val="FF0000"/>
                </a:solidFill>
              </a:rPr>
              <a:t>Hypertext</a:t>
            </a:r>
            <a:r>
              <a:rPr lang="en-US" dirty="0"/>
              <a:t> – “Linked” text (or images). Allows users to click on text (or images) in a document to take them to other documents and resources</a:t>
            </a:r>
          </a:p>
          <a:p>
            <a:pPr marL="0" indent="0">
              <a:spcBef>
                <a:spcPts val="600"/>
              </a:spcBef>
              <a:spcAft>
                <a:spcPts val="1200"/>
              </a:spcAft>
              <a:buNone/>
            </a:pPr>
            <a:r>
              <a:rPr lang="en-US" b="1" dirty="0">
                <a:solidFill>
                  <a:srgbClr val="FF0000"/>
                </a:solidFill>
              </a:rPr>
              <a:t>Servers</a:t>
            </a:r>
            <a:r>
              <a:rPr lang="en-US" dirty="0"/>
              <a:t> – Powerful machines whose primary role is providing information to other machines (usually many simultaneous requests).  This machine waits for a request for information.  Once it receives a request, it retrieves the information, performs any processing needed, and sends the data back to the requesting client computer</a:t>
            </a:r>
          </a:p>
        </p:txBody>
      </p:sp>
    </p:spTree>
    <p:extLst>
      <p:ext uri="{BB962C8B-B14F-4D97-AF65-F5344CB8AC3E}">
        <p14:creationId xmlns:p14="http://schemas.microsoft.com/office/powerpoint/2010/main" val="979579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Terms</a:t>
            </a:r>
          </a:p>
        </p:txBody>
      </p:sp>
      <p:sp>
        <p:nvSpPr>
          <p:cNvPr id="3" name="Content Placeholder 2"/>
          <p:cNvSpPr>
            <a:spLocks noGrp="1"/>
          </p:cNvSpPr>
          <p:nvPr>
            <p:ph idx="1"/>
          </p:nvPr>
        </p:nvSpPr>
        <p:spPr>
          <a:xfrm>
            <a:off x="838200" y="1690688"/>
            <a:ext cx="8229600" cy="4487863"/>
          </a:xfrm>
        </p:spPr>
        <p:txBody>
          <a:bodyPr/>
          <a:lstStyle/>
          <a:p>
            <a:pPr marL="0" indent="0">
              <a:spcBef>
                <a:spcPts val="600"/>
              </a:spcBef>
              <a:spcAft>
                <a:spcPts val="1200"/>
              </a:spcAft>
              <a:buNone/>
            </a:pPr>
            <a:r>
              <a:rPr lang="en-US" b="1" dirty="0">
                <a:solidFill>
                  <a:srgbClr val="FF0000"/>
                </a:solidFill>
              </a:rPr>
              <a:t>Client</a:t>
            </a:r>
            <a:r>
              <a:rPr lang="en-US" dirty="0"/>
              <a:t> – This is the end user’s computer that interacts with the server</a:t>
            </a:r>
          </a:p>
          <a:p>
            <a:pPr marL="0" indent="0">
              <a:spcBef>
                <a:spcPts val="600"/>
              </a:spcBef>
              <a:spcAft>
                <a:spcPts val="1200"/>
              </a:spcAft>
              <a:buNone/>
            </a:pPr>
            <a:r>
              <a:rPr lang="en-US" b="1" dirty="0">
                <a:solidFill>
                  <a:srgbClr val="FF0000"/>
                </a:solidFill>
              </a:rPr>
              <a:t>Directory</a:t>
            </a:r>
            <a:r>
              <a:rPr lang="en-US" dirty="0"/>
              <a:t> – The structure of files and folders on a drive</a:t>
            </a:r>
          </a:p>
          <a:p>
            <a:pPr marL="0" indent="0">
              <a:spcBef>
                <a:spcPts val="600"/>
              </a:spcBef>
              <a:spcAft>
                <a:spcPts val="1200"/>
              </a:spcAft>
              <a:buNone/>
            </a:pPr>
            <a:r>
              <a:rPr lang="en-US" b="1" dirty="0">
                <a:solidFill>
                  <a:srgbClr val="FF0000"/>
                </a:solidFill>
              </a:rPr>
              <a:t>Path</a:t>
            </a:r>
            <a:r>
              <a:rPr lang="en-US" dirty="0"/>
              <a:t> – The location of a file in a directory</a:t>
            </a:r>
          </a:p>
          <a:p>
            <a:pPr marL="0" indent="0">
              <a:spcBef>
                <a:spcPts val="600"/>
              </a:spcBef>
              <a:spcAft>
                <a:spcPts val="1200"/>
              </a:spcAft>
              <a:buNone/>
            </a:pPr>
            <a:r>
              <a:rPr lang="en-US" b="1" dirty="0">
                <a:solidFill>
                  <a:srgbClr val="FF0000"/>
                </a:solidFill>
              </a:rPr>
              <a:t>Document</a:t>
            </a:r>
            <a:r>
              <a:rPr lang="en-US" dirty="0">
                <a:solidFill>
                  <a:srgbClr val="FF0000"/>
                </a:solidFill>
              </a:rPr>
              <a:t> </a:t>
            </a:r>
            <a:r>
              <a:rPr lang="en-US" b="1" dirty="0">
                <a:solidFill>
                  <a:srgbClr val="FF0000"/>
                </a:solidFill>
              </a:rPr>
              <a:t>root directory </a:t>
            </a:r>
            <a:r>
              <a:rPr lang="en-US" dirty="0"/>
              <a:t>– The ‘top level’ directory for a site</a:t>
            </a:r>
          </a:p>
        </p:txBody>
      </p:sp>
    </p:spTree>
    <p:extLst>
      <p:ext uri="{BB962C8B-B14F-4D97-AF65-F5344CB8AC3E}">
        <p14:creationId xmlns:p14="http://schemas.microsoft.com/office/powerpoint/2010/main" val="883835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272526"/>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7CC6D0-A505-4413-BF93-7C27E5FFFA99}"/>
              </a:ext>
            </a:extLst>
          </p:cNvPr>
          <p:cNvPicPr>
            <a:picLocks noChangeAspect="1"/>
          </p:cNvPicPr>
          <p:nvPr/>
        </p:nvPicPr>
        <p:blipFill>
          <a:blip r:embed="rId2"/>
          <a:stretch>
            <a:fillRect/>
          </a:stretch>
        </p:blipFill>
        <p:spPr>
          <a:xfrm>
            <a:off x="3196527" y="70047"/>
            <a:ext cx="5798946" cy="6717905"/>
          </a:xfrm>
          <a:prstGeom prst="rect">
            <a:avLst/>
          </a:prstGeom>
          <a:ln>
            <a:solidFill>
              <a:schemeClr val="bg1">
                <a:lumMod val="50000"/>
              </a:schemeClr>
            </a:solidFill>
          </a:ln>
        </p:spPr>
      </p:pic>
    </p:spTree>
    <p:extLst>
      <p:ext uri="{BB962C8B-B14F-4D97-AF65-F5344CB8AC3E}">
        <p14:creationId xmlns:p14="http://schemas.microsoft.com/office/powerpoint/2010/main" val="2097859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711450"/>
          </a:xfrm>
        </p:spPr>
        <p:txBody>
          <a:bodyPr>
            <a:normAutofit/>
          </a:bodyPr>
          <a:lstStyle/>
          <a:p>
            <a:r>
              <a:rPr lang="en-US" dirty="0"/>
              <a:t>(More) Terms</a:t>
            </a:r>
            <a:br>
              <a:rPr lang="en-US" dirty="0"/>
            </a:br>
            <a:r>
              <a:rPr lang="en-US" dirty="0"/>
              <a:t>Client/Server</a:t>
            </a:r>
            <a:br>
              <a:rPr lang="en-US" dirty="0"/>
            </a:br>
            <a:r>
              <a:rPr lang="en-US" dirty="0"/>
              <a:t>Architecture</a:t>
            </a:r>
          </a:p>
        </p:txBody>
      </p:sp>
      <p:pic>
        <p:nvPicPr>
          <p:cNvPr id="5" name="Content Placeholder 4">
            <a:extLst>
              <a:ext uri="{FF2B5EF4-FFF2-40B4-BE49-F238E27FC236}">
                <a16:creationId xmlns:a16="http://schemas.microsoft.com/office/drawing/2014/main" id="{2FA7FB90-177B-4EB1-94E3-E76EEB746A9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81650" y="126292"/>
            <a:ext cx="6257271" cy="6308281"/>
          </a:xfrm>
          <a:ln>
            <a:solidFill>
              <a:schemeClr val="accent1"/>
            </a:solidFill>
          </a:ln>
        </p:spPr>
      </p:pic>
    </p:spTree>
    <p:extLst>
      <p:ext uri="{BB962C8B-B14F-4D97-AF65-F5344CB8AC3E}">
        <p14:creationId xmlns:p14="http://schemas.microsoft.com/office/powerpoint/2010/main" val="2423754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Terms (sigh)</a:t>
            </a:r>
          </a:p>
        </p:txBody>
      </p:sp>
      <p:sp>
        <p:nvSpPr>
          <p:cNvPr id="3" name="Content Placeholder 2"/>
          <p:cNvSpPr>
            <a:spLocks noGrp="1"/>
          </p:cNvSpPr>
          <p:nvPr>
            <p:ph idx="1"/>
          </p:nvPr>
        </p:nvSpPr>
        <p:spPr>
          <a:xfrm>
            <a:off x="838200" y="1690688"/>
            <a:ext cx="11026966" cy="4487863"/>
          </a:xfrm>
        </p:spPr>
        <p:txBody>
          <a:bodyPr/>
          <a:lstStyle/>
          <a:p>
            <a:pPr marL="0" indent="0">
              <a:spcBef>
                <a:spcPts val="600"/>
              </a:spcBef>
              <a:spcAft>
                <a:spcPts val="1200"/>
              </a:spcAft>
              <a:buNone/>
            </a:pPr>
            <a:r>
              <a:rPr lang="en-US" b="1" dirty="0">
                <a:solidFill>
                  <a:srgbClr val="FF0000"/>
                </a:solidFill>
              </a:rPr>
              <a:t>Browsers</a:t>
            </a:r>
            <a:r>
              <a:rPr lang="en-US" dirty="0"/>
              <a:t> – Browsers are software applications that run on a client machine that displays the web page</a:t>
            </a:r>
          </a:p>
          <a:p>
            <a:pPr marL="457200" lvl="1" indent="0">
              <a:spcBef>
                <a:spcPts val="600"/>
              </a:spcBef>
              <a:spcAft>
                <a:spcPts val="1200"/>
              </a:spcAft>
              <a:buNone/>
            </a:pPr>
            <a:r>
              <a:rPr lang="en-US" dirty="0"/>
              <a:t>The browser is the application that makes the request to the web server</a:t>
            </a:r>
          </a:p>
          <a:p>
            <a:pPr marL="457200" lvl="1" indent="0">
              <a:spcBef>
                <a:spcPts val="600"/>
              </a:spcBef>
              <a:spcAft>
                <a:spcPts val="1200"/>
              </a:spcAft>
              <a:buNone/>
            </a:pPr>
            <a:r>
              <a:rPr lang="en-US" dirty="0"/>
              <a:t>Once it receives the requested file, it will process the file</a:t>
            </a:r>
          </a:p>
          <a:p>
            <a:pPr marL="457200" lvl="1" indent="0">
              <a:spcBef>
                <a:spcPts val="600"/>
              </a:spcBef>
              <a:spcAft>
                <a:spcPts val="1200"/>
              </a:spcAft>
              <a:buNone/>
            </a:pPr>
            <a:r>
              <a:rPr lang="en-US" dirty="0"/>
              <a:t>It may also execute any client side “scripts” (i.e. JavaScript)</a:t>
            </a:r>
          </a:p>
          <a:p>
            <a:pPr marL="457200" lvl="1" indent="0">
              <a:spcBef>
                <a:spcPts val="600"/>
              </a:spcBef>
              <a:spcAft>
                <a:spcPts val="1200"/>
              </a:spcAft>
              <a:buNone/>
            </a:pPr>
            <a:r>
              <a:rPr lang="en-US" dirty="0"/>
              <a:t>Display the file for the user to view</a:t>
            </a:r>
          </a:p>
          <a:p>
            <a:pPr marL="0" indent="0">
              <a:spcBef>
                <a:spcPts val="600"/>
              </a:spcBef>
              <a:spcAft>
                <a:spcPts val="1200"/>
              </a:spcAft>
              <a:buNone/>
            </a:pPr>
            <a:r>
              <a:rPr lang="en-US" dirty="0"/>
              <a:t>Examples include Internet Explorer, Google Chrome, Mozilla Firefox, Opera, Apple Safari, etc</a:t>
            </a:r>
          </a:p>
        </p:txBody>
      </p:sp>
    </p:spTree>
    <p:extLst>
      <p:ext uri="{BB962C8B-B14F-4D97-AF65-F5344CB8AC3E}">
        <p14:creationId xmlns:p14="http://schemas.microsoft.com/office/powerpoint/2010/main" val="4040782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Terms (sigh)</a:t>
            </a:r>
          </a:p>
        </p:txBody>
      </p:sp>
      <p:sp>
        <p:nvSpPr>
          <p:cNvPr id="3" name="Content Placeholder 2"/>
          <p:cNvSpPr>
            <a:spLocks noGrp="1"/>
          </p:cNvSpPr>
          <p:nvPr>
            <p:ph idx="1"/>
          </p:nvPr>
        </p:nvSpPr>
        <p:spPr>
          <a:xfrm>
            <a:off x="838200" y="1690688"/>
            <a:ext cx="10993916" cy="4487863"/>
          </a:xfrm>
        </p:spPr>
        <p:txBody>
          <a:bodyPr/>
          <a:lstStyle/>
          <a:p>
            <a:pPr marL="0" indent="0">
              <a:spcBef>
                <a:spcPts val="600"/>
              </a:spcBef>
              <a:spcAft>
                <a:spcPts val="1200"/>
              </a:spcAft>
              <a:buNone/>
            </a:pPr>
            <a:r>
              <a:rPr lang="en-US" b="1" dirty="0">
                <a:solidFill>
                  <a:srgbClr val="FF0000"/>
                </a:solidFill>
              </a:rPr>
              <a:t>HTML</a:t>
            </a:r>
            <a:r>
              <a:rPr lang="en-US" dirty="0"/>
              <a:t> (Hypertext Markup Language) – HTML is considered the language of the web</a:t>
            </a:r>
          </a:p>
          <a:p>
            <a:pPr marL="457200" lvl="1" indent="0">
              <a:spcBef>
                <a:spcPts val="600"/>
              </a:spcBef>
              <a:spcAft>
                <a:spcPts val="1200"/>
              </a:spcAft>
              <a:buNone/>
            </a:pPr>
            <a:r>
              <a:rPr lang="en-US" dirty="0"/>
              <a:t>It is the language used to create the structure of web pages utilizing “tags” or “elements.”  These elements are interpreted by the browser and displayed on the screen for end users</a:t>
            </a:r>
          </a:p>
          <a:p>
            <a:pPr marL="0" indent="0">
              <a:spcBef>
                <a:spcPts val="600"/>
              </a:spcBef>
              <a:spcAft>
                <a:spcPts val="1200"/>
              </a:spcAft>
              <a:buNone/>
            </a:pPr>
            <a:r>
              <a:rPr lang="en-US" b="1" dirty="0">
                <a:solidFill>
                  <a:srgbClr val="FF0000"/>
                </a:solidFill>
              </a:rPr>
              <a:t>CSS</a:t>
            </a:r>
            <a:r>
              <a:rPr lang="en-US" dirty="0"/>
              <a:t> (Cascading Style Sheets) – CSS is the way we add style (color, layout, fonts, etc) to our web pages</a:t>
            </a:r>
          </a:p>
        </p:txBody>
      </p:sp>
    </p:spTree>
    <p:extLst>
      <p:ext uri="{BB962C8B-B14F-4D97-AF65-F5344CB8AC3E}">
        <p14:creationId xmlns:p14="http://schemas.microsoft.com/office/powerpoint/2010/main" val="725842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673" y="253997"/>
            <a:ext cx="5181600" cy="739775"/>
          </a:xfrm>
        </p:spPr>
        <p:txBody>
          <a:bodyPr/>
          <a:lstStyle/>
          <a:p>
            <a:r>
              <a:rPr lang="en-US" dirty="0"/>
              <a:t>Summary of Terms</a:t>
            </a:r>
          </a:p>
        </p:txBody>
      </p:sp>
      <p:sp>
        <p:nvSpPr>
          <p:cNvPr id="3" name="Content Placeholder 2"/>
          <p:cNvSpPr>
            <a:spLocks noGrp="1"/>
          </p:cNvSpPr>
          <p:nvPr>
            <p:ph idx="1"/>
          </p:nvPr>
        </p:nvSpPr>
        <p:spPr>
          <a:xfrm>
            <a:off x="7019393" y="1042985"/>
            <a:ext cx="4673934" cy="5072063"/>
          </a:xfrm>
        </p:spPr>
        <p:txBody>
          <a:bodyPr>
            <a:noAutofit/>
          </a:bodyPr>
          <a:lstStyle/>
          <a:p>
            <a:pPr marL="0" indent="0">
              <a:buNone/>
            </a:pPr>
            <a:r>
              <a:rPr lang="en-US" sz="2400" b="1" dirty="0"/>
              <a:t>Hypertext</a:t>
            </a:r>
          </a:p>
          <a:p>
            <a:pPr marL="0" indent="0">
              <a:buNone/>
            </a:pPr>
            <a:r>
              <a:rPr lang="en-US" sz="2400" b="1" dirty="0"/>
              <a:t>Server</a:t>
            </a:r>
          </a:p>
          <a:p>
            <a:pPr marL="0" indent="0">
              <a:buNone/>
            </a:pPr>
            <a:r>
              <a:rPr lang="en-US" sz="2400" b="1" dirty="0"/>
              <a:t>Client</a:t>
            </a:r>
          </a:p>
          <a:p>
            <a:pPr marL="0" indent="0">
              <a:buNone/>
            </a:pPr>
            <a:r>
              <a:rPr lang="en-US" sz="2400" b="1" dirty="0"/>
              <a:t>Client/Server Architecture</a:t>
            </a:r>
          </a:p>
          <a:p>
            <a:pPr marL="0" indent="0">
              <a:buNone/>
            </a:pPr>
            <a:r>
              <a:rPr lang="en-US" sz="2400" b="1" dirty="0"/>
              <a:t>Browser</a:t>
            </a:r>
          </a:p>
          <a:p>
            <a:pPr marL="0" indent="0">
              <a:buNone/>
            </a:pPr>
            <a:r>
              <a:rPr lang="en-US" sz="2400" b="1" dirty="0"/>
              <a:t>Hypertext Markup Language (HTML)</a:t>
            </a:r>
          </a:p>
          <a:p>
            <a:pPr marL="0" indent="0">
              <a:buNone/>
            </a:pPr>
            <a:r>
              <a:rPr lang="en-US" sz="2400" b="1" dirty="0"/>
              <a:t>Cascading Stylesheets (CSS)</a:t>
            </a:r>
          </a:p>
          <a:p>
            <a:pPr marL="0" indent="0">
              <a:buNone/>
            </a:pPr>
            <a:r>
              <a:rPr lang="en-US" sz="2400" b="1" dirty="0"/>
              <a:t>Directory</a:t>
            </a:r>
          </a:p>
          <a:p>
            <a:pPr marL="0" indent="0">
              <a:buNone/>
            </a:pPr>
            <a:r>
              <a:rPr lang="en-US" sz="2400" b="1" dirty="0"/>
              <a:t>Document root directory</a:t>
            </a:r>
          </a:p>
          <a:p>
            <a:pPr marL="0" indent="0">
              <a:buNone/>
            </a:pPr>
            <a:r>
              <a:rPr lang="en-US" sz="2400" b="1" dirty="0"/>
              <a:t>Path</a:t>
            </a:r>
          </a:p>
          <a:p>
            <a:pPr marL="0" indent="0">
              <a:buNone/>
            </a:pPr>
            <a:r>
              <a:rPr lang="en-US" sz="2400" b="1" dirty="0"/>
              <a:t>Bug / Debug</a:t>
            </a:r>
          </a:p>
        </p:txBody>
      </p:sp>
      <p:sp>
        <p:nvSpPr>
          <p:cNvPr id="4" name="Content Placeholder 2">
            <a:extLst>
              <a:ext uri="{FF2B5EF4-FFF2-40B4-BE49-F238E27FC236}">
                <a16:creationId xmlns:a16="http://schemas.microsoft.com/office/drawing/2014/main" id="{E1CC4231-867E-43AF-936A-AD5AFADD31D1}"/>
              </a:ext>
            </a:extLst>
          </p:cNvPr>
          <p:cNvSpPr txBox="1">
            <a:spLocks/>
          </p:cNvSpPr>
          <p:nvPr/>
        </p:nvSpPr>
        <p:spPr>
          <a:xfrm>
            <a:off x="370852" y="1042985"/>
            <a:ext cx="6648541" cy="468225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Internet</a:t>
            </a:r>
          </a:p>
          <a:p>
            <a:pPr marL="0" indent="0">
              <a:buFont typeface="Arial" panose="020B0604020202020204" pitchFamily="34" charset="0"/>
              <a:buNone/>
            </a:pPr>
            <a:r>
              <a:rPr lang="en-US" sz="2400" dirty="0"/>
              <a:t>World Wide Web</a:t>
            </a:r>
          </a:p>
          <a:p>
            <a:pPr marL="0" indent="0">
              <a:buFont typeface="Arial" panose="020B0604020202020204" pitchFamily="34" charset="0"/>
              <a:buNone/>
            </a:pPr>
            <a:r>
              <a:rPr lang="en-US" sz="2400" dirty="0"/>
              <a:t>Protocol</a:t>
            </a:r>
          </a:p>
          <a:p>
            <a:pPr marL="0" indent="0">
              <a:buNone/>
            </a:pPr>
            <a:r>
              <a:rPr lang="en-US" sz="2400" dirty="0"/>
              <a:t>Hypertext Transfer Protocol (HTTP)</a:t>
            </a:r>
          </a:p>
          <a:p>
            <a:pPr marL="0" indent="0">
              <a:buNone/>
            </a:pPr>
            <a:r>
              <a:rPr lang="en-US" sz="2400" dirty="0"/>
              <a:t>Hypertext Transfer Protocol Secured (HTTPS)</a:t>
            </a:r>
          </a:p>
          <a:p>
            <a:pPr marL="0" indent="0">
              <a:buNone/>
            </a:pPr>
            <a:r>
              <a:rPr lang="en-US" sz="2400" dirty="0"/>
              <a:t>File Transfer Protocol (FTP)</a:t>
            </a:r>
          </a:p>
          <a:p>
            <a:pPr marL="0" indent="0">
              <a:buFont typeface="Arial" panose="020B0604020202020204" pitchFamily="34" charset="0"/>
              <a:buNone/>
            </a:pPr>
            <a:r>
              <a:rPr lang="en-US" sz="2400" dirty="0"/>
              <a:t>Uniform Resource Locator (URL)</a:t>
            </a:r>
          </a:p>
          <a:p>
            <a:pPr marL="0" indent="0">
              <a:buFont typeface="Arial" panose="020B0604020202020204" pitchFamily="34" charset="0"/>
              <a:buNone/>
            </a:pPr>
            <a:r>
              <a:rPr lang="en-US" sz="2400" dirty="0"/>
              <a:t>Internet Protocol (IP)</a:t>
            </a:r>
          </a:p>
          <a:p>
            <a:pPr marL="0" indent="0">
              <a:buFont typeface="Arial" panose="020B0604020202020204" pitchFamily="34" charset="0"/>
              <a:buNone/>
            </a:pPr>
            <a:r>
              <a:rPr lang="en-US" sz="2400" dirty="0"/>
              <a:t>Domain Names</a:t>
            </a:r>
          </a:p>
          <a:p>
            <a:pPr marL="0" indent="0">
              <a:buFont typeface="Arial" panose="020B0604020202020204" pitchFamily="34" charset="0"/>
              <a:buNone/>
            </a:pPr>
            <a:r>
              <a:rPr lang="en-US" sz="2400" dirty="0"/>
              <a:t>Domain Name System</a:t>
            </a:r>
          </a:p>
          <a:p>
            <a:pPr marL="0" indent="0">
              <a:buFont typeface="Arial" panose="020B0604020202020204" pitchFamily="34" charset="0"/>
              <a:buNone/>
            </a:pPr>
            <a:r>
              <a:rPr lang="en-US" sz="2400" dirty="0"/>
              <a:t>Top Level Domains (TLDs)</a:t>
            </a:r>
          </a:p>
        </p:txBody>
      </p:sp>
    </p:spTree>
    <p:extLst>
      <p:ext uri="{BB962C8B-B14F-4D97-AF65-F5344CB8AC3E}">
        <p14:creationId xmlns:p14="http://schemas.microsoft.com/office/powerpoint/2010/main" val="3225496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Effect transition="in" filter="fade">
                                      <p:cBhvr>
                                        <p:cTn id="41" dur="500"/>
                                        <p:tgtEl>
                                          <p:spTgt spid="4">
                                            <p:txEl>
                                              <p:pRg st="7" end="7"/>
                                            </p:txEl>
                                          </p:spTgt>
                                        </p:tgtEl>
                                      </p:cBhvr>
                                    </p:animEffect>
                                  </p:childTnLst>
                                </p:cTn>
                              </p:par>
                            </p:childTnLst>
                          </p:cTn>
                        </p:par>
                        <p:par>
                          <p:cTn id="42" fill="hold">
                            <p:stCondLst>
                              <p:cond delay="1000"/>
                            </p:stCondLst>
                            <p:childTnLst>
                              <p:par>
                                <p:cTn id="43" presetID="10" presetClass="entr" presetSubtype="0" fill="hold" grpId="0" nodeType="afterEffect">
                                  <p:stCondLst>
                                    <p:cond delay="0"/>
                                  </p:stCondLst>
                                  <p:childTnLst>
                                    <p:set>
                                      <p:cBhvr>
                                        <p:cTn id="44" dur="1" fill="hold">
                                          <p:stCondLst>
                                            <p:cond delay="0"/>
                                          </p:stCondLst>
                                        </p:cTn>
                                        <p:tgtEl>
                                          <p:spTgt spid="4">
                                            <p:txEl>
                                              <p:pRg st="8" end="8"/>
                                            </p:txEl>
                                          </p:spTgt>
                                        </p:tgtEl>
                                        <p:attrNameLst>
                                          <p:attrName>style.visibility</p:attrName>
                                        </p:attrNameLst>
                                      </p:cBhvr>
                                      <p:to>
                                        <p:strVal val="visible"/>
                                      </p:to>
                                    </p:set>
                                    <p:animEffect transition="in" filter="fade">
                                      <p:cBhvr>
                                        <p:cTn id="45" dur="500"/>
                                        <p:tgtEl>
                                          <p:spTgt spid="4">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
                                            <p:txEl>
                                              <p:pRg st="9" end="9"/>
                                            </p:txEl>
                                          </p:spTgt>
                                        </p:tgtEl>
                                        <p:attrNameLst>
                                          <p:attrName>style.visibility</p:attrName>
                                        </p:attrNameLst>
                                      </p:cBhvr>
                                      <p:to>
                                        <p:strVal val="visible"/>
                                      </p:to>
                                    </p:set>
                                    <p:animEffect transition="in" filter="fade">
                                      <p:cBhvr>
                                        <p:cTn id="50" dur="500"/>
                                        <p:tgtEl>
                                          <p:spTgt spid="4">
                                            <p:txEl>
                                              <p:pRg st="9" end="9"/>
                                            </p:txEl>
                                          </p:spTgt>
                                        </p:tgtEl>
                                      </p:cBhvr>
                                    </p:animEffec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4">
                                            <p:txEl>
                                              <p:pRg st="10" end="10"/>
                                            </p:txEl>
                                          </p:spTgt>
                                        </p:tgtEl>
                                        <p:attrNameLst>
                                          <p:attrName>style.visibility</p:attrName>
                                        </p:attrNameLst>
                                      </p:cBhvr>
                                      <p:to>
                                        <p:strVal val="visible"/>
                                      </p:to>
                                    </p:set>
                                    <p:animEffect transition="in" filter="fade">
                                      <p:cBhvr>
                                        <p:cTn id="54" dur="500"/>
                                        <p:tgtEl>
                                          <p:spTgt spid="4">
                                            <p:txEl>
                                              <p:pRg st="10" end="10"/>
                                            </p:txEl>
                                          </p:spTgt>
                                        </p:tgtEl>
                                      </p:cBhvr>
                                    </p:animEffect>
                                  </p:childTnLst>
                                </p:cTn>
                              </p:par>
                            </p:childTnLst>
                          </p:cTn>
                        </p:par>
                        <p:par>
                          <p:cTn id="55" fill="hold">
                            <p:stCondLst>
                              <p:cond delay="1000"/>
                            </p:stCondLst>
                            <p:childTnLst>
                              <p:par>
                                <p:cTn id="56" presetID="10" presetClass="entr" presetSubtype="0" fill="hold" grpId="0" nodeType="afterEffect">
                                  <p:stCondLst>
                                    <p:cond delay="0"/>
                                  </p:stCondLst>
                                  <p:childTnLst>
                                    <p:set>
                                      <p:cBhvr>
                                        <p:cTn id="57" dur="1" fill="hold">
                                          <p:stCondLst>
                                            <p:cond delay="0"/>
                                          </p:stCondLst>
                                        </p:cTn>
                                        <p:tgtEl>
                                          <p:spTgt spid="3">
                                            <p:txEl>
                                              <p:pRg st="0" end="0"/>
                                            </p:txEl>
                                          </p:spTgt>
                                        </p:tgtEl>
                                        <p:attrNameLst>
                                          <p:attrName>style.visibility</p:attrName>
                                        </p:attrNameLst>
                                      </p:cBhvr>
                                      <p:to>
                                        <p:strVal val="visible"/>
                                      </p:to>
                                    </p:set>
                                    <p:animEffect transition="in" filter="fade">
                                      <p:cBhvr>
                                        <p:cTn id="58" dur="500"/>
                                        <p:tgtEl>
                                          <p:spTgt spid="3">
                                            <p:txEl>
                                              <p:pRg st="0" end="0"/>
                                            </p:txEl>
                                          </p:spTgt>
                                        </p:tgtEl>
                                      </p:cBhvr>
                                    </p:animEffect>
                                  </p:childTnLst>
                                </p:cTn>
                              </p:par>
                            </p:childTnLst>
                          </p:cTn>
                        </p:par>
                        <p:par>
                          <p:cTn id="59" fill="hold">
                            <p:stCondLst>
                              <p:cond delay="1500"/>
                            </p:stCondLst>
                            <p:childTnLst>
                              <p:par>
                                <p:cTn id="60" presetID="10" presetClass="entr" presetSubtype="0" fill="hold" grpId="0" nodeType="afterEffect">
                                  <p:stCondLst>
                                    <p:cond delay="0"/>
                                  </p:stCondLst>
                                  <p:childTnLst>
                                    <p:set>
                                      <p:cBhvr>
                                        <p:cTn id="61" dur="1" fill="hold">
                                          <p:stCondLst>
                                            <p:cond delay="0"/>
                                          </p:stCondLst>
                                        </p:cTn>
                                        <p:tgtEl>
                                          <p:spTgt spid="3">
                                            <p:txEl>
                                              <p:pRg st="1" end="1"/>
                                            </p:txEl>
                                          </p:spTgt>
                                        </p:tgtEl>
                                        <p:attrNameLst>
                                          <p:attrName>style.visibility</p:attrName>
                                        </p:attrNameLst>
                                      </p:cBhvr>
                                      <p:to>
                                        <p:strVal val="visible"/>
                                      </p:to>
                                    </p:set>
                                    <p:animEffect transition="in" filter="fade">
                                      <p:cBhvr>
                                        <p:cTn id="62" dur="500"/>
                                        <p:tgtEl>
                                          <p:spTgt spid="3">
                                            <p:txEl>
                                              <p:pRg st="1" end="1"/>
                                            </p:txEl>
                                          </p:spTgt>
                                        </p:tgtEl>
                                      </p:cBhvr>
                                    </p:animEffect>
                                  </p:childTnLst>
                                </p:cTn>
                              </p:par>
                            </p:childTnLst>
                          </p:cTn>
                        </p:par>
                        <p:par>
                          <p:cTn id="63" fill="hold">
                            <p:stCondLst>
                              <p:cond delay="2000"/>
                            </p:stCondLst>
                            <p:childTnLst>
                              <p:par>
                                <p:cTn id="64" presetID="10" presetClass="entr" presetSubtype="0" fill="hold" grpId="0" nodeType="afterEffect">
                                  <p:stCondLst>
                                    <p:cond delay="0"/>
                                  </p:stCondLst>
                                  <p:childTnLst>
                                    <p:set>
                                      <p:cBhvr>
                                        <p:cTn id="65" dur="1" fill="hold">
                                          <p:stCondLst>
                                            <p:cond delay="0"/>
                                          </p:stCondLst>
                                        </p:cTn>
                                        <p:tgtEl>
                                          <p:spTgt spid="3">
                                            <p:txEl>
                                              <p:pRg st="2" end="2"/>
                                            </p:txEl>
                                          </p:spTgt>
                                        </p:tgtEl>
                                        <p:attrNameLst>
                                          <p:attrName>style.visibility</p:attrName>
                                        </p:attrNameLst>
                                      </p:cBhvr>
                                      <p:to>
                                        <p:strVal val="visible"/>
                                      </p:to>
                                    </p:set>
                                    <p:animEffect transition="in" filter="fade">
                                      <p:cBhvr>
                                        <p:cTn id="66" dur="500"/>
                                        <p:tgtEl>
                                          <p:spTgt spid="3">
                                            <p:txEl>
                                              <p:pRg st="2" end="2"/>
                                            </p:txEl>
                                          </p:spTgt>
                                        </p:tgtEl>
                                      </p:cBhvr>
                                    </p:animEffect>
                                  </p:childTnLst>
                                </p:cTn>
                              </p:par>
                            </p:childTnLst>
                          </p:cTn>
                        </p:par>
                        <p:par>
                          <p:cTn id="67" fill="hold">
                            <p:stCondLst>
                              <p:cond delay="2500"/>
                            </p:stCondLst>
                            <p:childTnLst>
                              <p:par>
                                <p:cTn id="68" presetID="10" presetClass="entr" presetSubtype="0" fill="hold" grpId="0" nodeType="afterEffect">
                                  <p:stCondLst>
                                    <p:cond delay="0"/>
                                  </p:stCondLst>
                                  <p:childTnLst>
                                    <p:set>
                                      <p:cBhvr>
                                        <p:cTn id="69" dur="1" fill="hold">
                                          <p:stCondLst>
                                            <p:cond delay="0"/>
                                          </p:stCondLst>
                                        </p:cTn>
                                        <p:tgtEl>
                                          <p:spTgt spid="3">
                                            <p:txEl>
                                              <p:pRg st="3" end="3"/>
                                            </p:txEl>
                                          </p:spTgt>
                                        </p:tgtEl>
                                        <p:attrNameLst>
                                          <p:attrName>style.visibility</p:attrName>
                                        </p:attrNameLst>
                                      </p:cBhvr>
                                      <p:to>
                                        <p:strVal val="visible"/>
                                      </p:to>
                                    </p:set>
                                    <p:animEffect transition="in" filter="fade">
                                      <p:cBhvr>
                                        <p:cTn id="70" dur="500"/>
                                        <p:tgtEl>
                                          <p:spTgt spid="3">
                                            <p:txEl>
                                              <p:pRg st="3" end="3"/>
                                            </p:txEl>
                                          </p:spTgt>
                                        </p:tgtEl>
                                      </p:cBhvr>
                                    </p:animEffect>
                                  </p:childTnLst>
                                </p:cTn>
                              </p:par>
                            </p:childTnLst>
                          </p:cTn>
                        </p:par>
                        <p:par>
                          <p:cTn id="71" fill="hold">
                            <p:stCondLst>
                              <p:cond delay="3000"/>
                            </p:stCondLst>
                            <p:childTnLst>
                              <p:par>
                                <p:cTn id="72" presetID="10" presetClass="entr" presetSubtype="0" fill="hold" grpId="0" nodeType="afterEffect">
                                  <p:stCondLst>
                                    <p:cond delay="0"/>
                                  </p:stCondLst>
                                  <p:childTnLst>
                                    <p:set>
                                      <p:cBhvr>
                                        <p:cTn id="73" dur="1" fill="hold">
                                          <p:stCondLst>
                                            <p:cond delay="0"/>
                                          </p:stCondLst>
                                        </p:cTn>
                                        <p:tgtEl>
                                          <p:spTgt spid="3">
                                            <p:txEl>
                                              <p:pRg st="4" end="4"/>
                                            </p:txEl>
                                          </p:spTgt>
                                        </p:tgtEl>
                                        <p:attrNameLst>
                                          <p:attrName>style.visibility</p:attrName>
                                        </p:attrNameLst>
                                      </p:cBhvr>
                                      <p:to>
                                        <p:strVal val="visible"/>
                                      </p:to>
                                    </p:set>
                                    <p:animEffect transition="in" filter="fade">
                                      <p:cBhvr>
                                        <p:cTn id="74" dur="500"/>
                                        <p:tgtEl>
                                          <p:spTgt spid="3">
                                            <p:txEl>
                                              <p:pRg st="4" end="4"/>
                                            </p:txEl>
                                          </p:spTgt>
                                        </p:tgtEl>
                                      </p:cBhvr>
                                    </p:animEffect>
                                  </p:childTnLst>
                                </p:cTn>
                              </p:par>
                            </p:childTnLst>
                          </p:cTn>
                        </p:par>
                        <p:par>
                          <p:cTn id="75" fill="hold">
                            <p:stCondLst>
                              <p:cond delay="3500"/>
                            </p:stCondLst>
                            <p:childTnLst>
                              <p:par>
                                <p:cTn id="76" presetID="10" presetClass="entr" presetSubtype="0" fill="hold" grpId="0" nodeType="afterEffect">
                                  <p:stCondLst>
                                    <p:cond delay="0"/>
                                  </p:stCondLst>
                                  <p:childTnLst>
                                    <p:set>
                                      <p:cBhvr>
                                        <p:cTn id="77" dur="1" fill="hold">
                                          <p:stCondLst>
                                            <p:cond delay="0"/>
                                          </p:stCondLst>
                                        </p:cTn>
                                        <p:tgtEl>
                                          <p:spTgt spid="3">
                                            <p:txEl>
                                              <p:pRg st="5" end="5"/>
                                            </p:txEl>
                                          </p:spTgt>
                                        </p:tgtEl>
                                        <p:attrNameLst>
                                          <p:attrName>style.visibility</p:attrName>
                                        </p:attrNameLst>
                                      </p:cBhvr>
                                      <p:to>
                                        <p:strVal val="visible"/>
                                      </p:to>
                                    </p:set>
                                    <p:animEffect transition="in" filter="fade">
                                      <p:cBhvr>
                                        <p:cTn id="78" dur="500"/>
                                        <p:tgtEl>
                                          <p:spTgt spid="3">
                                            <p:txEl>
                                              <p:pRg st="5" end="5"/>
                                            </p:txEl>
                                          </p:spTgt>
                                        </p:tgtEl>
                                      </p:cBhvr>
                                    </p:animEffect>
                                  </p:childTnLst>
                                </p:cTn>
                              </p:par>
                            </p:childTnLst>
                          </p:cTn>
                        </p:par>
                        <p:par>
                          <p:cTn id="79" fill="hold">
                            <p:stCondLst>
                              <p:cond delay="4000"/>
                            </p:stCondLst>
                            <p:childTnLst>
                              <p:par>
                                <p:cTn id="80" presetID="10" presetClass="entr" presetSubtype="0" fill="hold" grpId="0" nodeType="afterEffect">
                                  <p:stCondLst>
                                    <p:cond delay="0"/>
                                  </p:stCondLst>
                                  <p:childTnLst>
                                    <p:set>
                                      <p:cBhvr>
                                        <p:cTn id="81" dur="1" fill="hold">
                                          <p:stCondLst>
                                            <p:cond delay="0"/>
                                          </p:stCondLst>
                                        </p:cTn>
                                        <p:tgtEl>
                                          <p:spTgt spid="3">
                                            <p:txEl>
                                              <p:pRg st="6" end="6"/>
                                            </p:txEl>
                                          </p:spTgt>
                                        </p:tgtEl>
                                        <p:attrNameLst>
                                          <p:attrName>style.visibility</p:attrName>
                                        </p:attrNameLst>
                                      </p:cBhvr>
                                      <p:to>
                                        <p:strVal val="visible"/>
                                      </p:to>
                                    </p:set>
                                    <p:animEffect transition="in" filter="fade">
                                      <p:cBhvr>
                                        <p:cTn id="82" dur="500"/>
                                        <p:tgtEl>
                                          <p:spTgt spid="3">
                                            <p:txEl>
                                              <p:pRg st="6" end="6"/>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
                                            <p:txEl>
                                              <p:pRg st="7" end="7"/>
                                            </p:txEl>
                                          </p:spTgt>
                                        </p:tgtEl>
                                        <p:attrNameLst>
                                          <p:attrName>style.visibility</p:attrName>
                                        </p:attrNameLst>
                                      </p:cBhvr>
                                      <p:to>
                                        <p:strVal val="visible"/>
                                      </p:to>
                                    </p:set>
                                    <p:animEffect transition="in" filter="fade">
                                      <p:cBhvr>
                                        <p:cTn id="87" dur="500"/>
                                        <p:tgtEl>
                                          <p:spTgt spid="3">
                                            <p:txEl>
                                              <p:pRg st="7" end="7"/>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
                                            <p:txEl>
                                              <p:pRg st="8" end="8"/>
                                            </p:txEl>
                                          </p:spTgt>
                                        </p:tgtEl>
                                        <p:attrNameLst>
                                          <p:attrName>style.visibility</p:attrName>
                                        </p:attrNameLst>
                                      </p:cBhvr>
                                      <p:to>
                                        <p:strVal val="visible"/>
                                      </p:to>
                                    </p:set>
                                    <p:animEffect transition="in" filter="fade">
                                      <p:cBhvr>
                                        <p:cTn id="92" dur="500"/>
                                        <p:tgtEl>
                                          <p:spTgt spid="3">
                                            <p:txEl>
                                              <p:pRg st="8" end="8"/>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
                                            <p:txEl>
                                              <p:pRg st="9" end="9"/>
                                            </p:txEl>
                                          </p:spTgt>
                                        </p:tgtEl>
                                        <p:attrNameLst>
                                          <p:attrName>style.visibility</p:attrName>
                                        </p:attrNameLst>
                                      </p:cBhvr>
                                      <p:to>
                                        <p:strVal val="visible"/>
                                      </p:to>
                                    </p:set>
                                    <p:animEffect transition="in" filter="fade">
                                      <p:cBhvr>
                                        <p:cTn id="97" dur="500"/>
                                        <p:tgtEl>
                                          <p:spTgt spid="3">
                                            <p:txEl>
                                              <p:pRg st="9" end="9"/>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3">
                                            <p:txEl>
                                              <p:pRg st="10" end="10"/>
                                            </p:txEl>
                                          </p:spTgt>
                                        </p:tgtEl>
                                        <p:attrNameLst>
                                          <p:attrName>style.visibility</p:attrName>
                                        </p:attrNameLst>
                                      </p:cBhvr>
                                      <p:to>
                                        <p:strVal val="visible"/>
                                      </p:to>
                                    </p:set>
                                    <p:animEffect transition="in" filter="fade">
                                      <p:cBhvr>
                                        <p:cTn id="10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t>
            </a:r>
            <a:r>
              <a:rPr lang="en-US" dirty="0" err="1"/>
              <a:t>Summary</a:t>
            </a:r>
            <a:endParaRPr lang="en-US" dirty="0"/>
          </a:p>
        </p:txBody>
      </p:sp>
      <p:sp>
        <p:nvSpPr>
          <p:cNvPr id="3" name="Content Placeholder 2"/>
          <p:cNvSpPr>
            <a:spLocks noGrp="1"/>
          </p:cNvSpPr>
          <p:nvPr>
            <p:ph idx="1"/>
          </p:nvPr>
        </p:nvSpPr>
        <p:spPr>
          <a:xfrm>
            <a:off x="838200" y="1690688"/>
            <a:ext cx="10790382" cy="4351338"/>
          </a:xfrm>
        </p:spPr>
        <p:txBody>
          <a:bodyPr>
            <a:normAutofit fontScale="85000" lnSpcReduction="10000"/>
          </a:bodyPr>
          <a:lstStyle/>
          <a:p>
            <a:pPr marL="457200" indent="-457200">
              <a:spcBef>
                <a:spcPts val="600"/>
              </a:spcBef>
              <a:spcAft>
                <a:spcPts val="1200"/>
              </a:spcAft>
              <a:buFont typeface="Wingdings" panose="05000000000000000000" pitchFamily="2" charset="2"/>
              <a:buChar char="ü"/>
            </a:pPr>
            <a:r>
              <a:rPr lang="en-US" dirty="0"/>
              <a:t>A web application uses an architecture that consists of clients, a web server, and a network. Clients use web browsers to request web pages from the web server. The web server returns the requested pages</a:t>
            </a:r>
          </a:p>
          <a:p>
            <a:pPr marL="457200" indent="-457200">
              <a:spcBef>
                <a:spcPts val="600"/>
              </a:spcBef>
              <a:spcAft>
                <a:spcPts val="1200"/>
              </a:spcAft>
              <a:buFont typeface="Wingdings" panose="05000000000000000000" pitchFamily="2" charset="2"/>
              <a:buChar char="ü"/>
            </a:pPr>
            <a:r>
              <a:rPr lang="en-US" dirty="0"/>
              <a:t>To request a web page, the web browser sends an HTTP request to the web server that includes the name of the requested file. Then, the web server retrieves the HTML for the requested web page and sends it back to the browser in an HTTP response. Last, the browser renders the HTML into a web page</a:t>
            </a:r>
          </a:p>
          <a:p>
            <a:pPr marL="457200" indent="-457200">
              <a:spcBef>
                <a:spcPts val="600"/>
              </a:spcBef>
              <a:spcAft>
                <a:spcPts val="1200"/>
              </a:spcAft>
              <a:buFont typeface="Wingdings" panose="05000000000000000000" pitchFamily="2" charset="2"/>
              <a:buChar char="ü"/>
            </a:pPr>
            <a:r>
              <a:rPr lang="en-US" dirty="0"/>
              <a:t>A static web page is a page that is the same each time it’s retrieved. The file for a static web page has .html or .htm as its extension, and its HTML doesn’t change</a:t>
            </a:r>
          </a:p>
          <a:p>
            <a:pPr marL="457200" indent="-457200">
              <a:spcBef>
                <a:spcPts val="600"/>
              </a:spcBef>
              <a:spcAft>
                <a:spcPts val="1200"/>
              </a:spcAft>
              <a:buFont typeface="Wingdings" panose="05000000000000000000" pitchFamily="2" charset="2"/>
              <a:buChar char="ü"/>
            </a:pPr>
            <a:r>
              <a:rPr lang="en-US" dirty="0"/>
              <a:t>HTML (</a:t>
            </a:r>
            <a:r>
              <a:rPr lang="en-US" dirty="0" err="1"/>
              <a:t>HyperText</a:t>
            </a:r>
            <a:r>
              <a:rPr lang="en-US" dirty="0"/>
              <a:t> Markup Language) is the language that defines the structure and contents of a web page. CSS (Cascading Style Sheets) is used to control how the web pages are formatted (more on that later…)</a:t>
            </a:r>
          </a:p>
        </p:txBody>
      </p:sp>
    </p:spTree>
    <p:extLst>
      <p:ext uri="{BB962C8B-B14F-4D97-AF65-F5344CB8AC3E}">
        <p14:creationId xmlns:p14="http://schemas.microsoft.com/office/powerpoint/2010/main" val="2676465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We’re Here to Learn</a:t>
            </a:r>
          </a:p>
        </p:txBody>
      </p:sp>
      <p:sp>
        <p:nvSpPr>
          <p:cNvPr id="5" name="Text Placeholder 4"/>
          <p:cNvSpPr>
            <a:spLocks noGrp="1"/>
          </p:cNvSpPr>
          <p:nvPr>
            <p:ph type="body" idx="1"/>
          </p:nvPr>
        </p:nvSpPr>
        <p:spPr/>
        <p:txBody>
          <a:bodyPr/>
          <a:lstStyle/>
          <a:p>
            <a:pPr algn="ctr"/>
            <a:endParaRPr lang="en-US" dirty="0"/>
          </a:p>
        </p:txBody>
      </p:sp>
    </p:spTree>
    <p:extLst>
      <p:ext uri="{BB962C8B-B14F-4D97-AF65-F5344CB8AC3E}">
        <p14:creationId xmlns:p14="http://schemas.microsoft.com/office/powerpoint/2010/main" val="63908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t>
            </a:r>
            <a:r>
              <a:rPr lang="en-US" dirty="0" err="1"/>
              <a:t>Summary</a:t>
            </a:r>
            <a:endParaRPr lang="en-US" dirty="0"/>
          </a:p>
        </p:txBody>
      </p:sp>
      <p:sp>
        <p:nvSpPr>
          <p:cNvPr id="3" name="Content Placeholder 2"/>
          <p:cNvSpPr>
            <a:spLocks noGrp="1"/>
          </p:cNvSpPr>
          <p:nvPr>
            <p:ph idx="1"/>
          </p:nvPr>
        </p:nvSpPr>
        <p:spPr>
          <a:xfrm>
            <a:off x="838200" y="1690688"/>
            <a:ext cx="10790382" cy="4351338"/>
          </a:xfrm>
        </p:spPr>
        <p:txBody>
          <a:bodyPr>
            <a:normAutofit fontScale="85000" lnSpcReduction="10000"/>
          </a:bodyPr>
          <a:lstStyle/>
          <a:p>
            <a:pPr marL="457200" indent="-457200">
              <a:spcBef>
                <a:spcPts val="600"/>
              </a:spcBef>
              <a:spcAft>
                <a:spcPts val="1200"/>
              </a:spcAft>
              <a:buFont typeface="Wingdings" panose="05000000000000000000" pitchFamily="2" charset="2"/>
              <a:buChar char="ü"/>
            </a:pPr>
            <a:r>
              <a:rPr lang="en-US" dirty="0"/>
              <a:t>To deploy a website on the Internet, you need to transfer the directories and files from your computer web server with Internet access. To do that, you can use an FTP program that uses File Transfer Protocol</a:t>
            </a:r>
          </a:p>
          <a:p>
            <a:pPr marL="457200" indent="-457200">
              <a:spcBef>
                <a:spcPts val="600"/>
              </a:spcBef>
              <a:spcAft>
                <a:spcPts val="1200"/>
              </a:spcAft>
              <a:buFont typeface="Wingdings" panose="05000000000000000000" pitchFamily="2" charset="2"/>
              <a:buChar char="ü"/>
            </a:pPr>
            <a:r>
              <a:rPr lang="en-US" dirty="0"/>
              <a:t>To see a website, you can enter the URL (Uniform Resource Locator) of the site’s directory into a browser’s address bar. Then, the server looks for the default file in that directory and runs it. If it can’t find a default file, the server displays an index of the subdirectories (unless its sysadmin is smart and blocks it)</a:t>
            </a:r>
          </a:p>
          <a:p>
            <a:pPr marL="457200" indent="-457200">
              <a:spcBef>
                <a:spcPts val="600"/>
              </a:spcBef>
              <a:spcAft>
                <a:spcPts val="1200"/>
              </a:spcAft>
              <a:buFont typeface="Wingdings" panose="05000000000000000000" pitchFamily="2" charset="2"/>
              <a:buChar char="ü"/>
            </a:pPr>
            <a:r>
              <a:rPr lang="en-US" dirty="0"/>
              <a:t>To view the HTML for a web page, you can use your browser’s </a:t>
            </a:r>
            <a:r>
              <a:rPr lang="en-US" b="1" dirty="0"/>
              <a:t>View Page Source </a:t>
            </a:r>
            <a:r>
              <a:rPr lang="en-US" dirty="0"/>
              <a:t>or </a:t>
            </a:r>
            <a:r>
              <a:rPr lang="en-US" b="1" dirty="0"/>
              <a:t>View Source </a:t>
            </a:r>
            <a:r>
              <a:rPr lang="en-US" dirty="0"/>
              <a:t>command. This can be useful when you want to see whether the PHP application generated the correct HTML</a:t>
            </a:r>
          </a:p>
          <a:p>
            <a:pPr marL="457200" indent="-457200">
              <a:spcBef>
                <a:spcPts val="600"/>
              </a:spcBef>
              <a:spcAft>
                <a:spcPts val="1200"/>
              </a:spcAft>
              <a:buFont typeface="Wingdings" panose="05000000000000000000" pitchFamily="2" charset="2"/>
              <a:buChar char="ü"/>
            </a:pPr>
            <a:r>
              <a:rPr lang="en-US" dirty="0"/>
              <a:t>To develop web pages, you only need a text editor like Notepad++, Brackets, Sublime, or </a:t>
            </a:r>
            <a:r>
              <a:rPr lang="en-US" dirty="0" err="1"/>
              <a:t>TextWrangler</a:t>
            </a:r>
            <a:endParaRPr lang="en-US" dirty="0"/>
          </a:p>
        </p:txBody>
      </p:sp>
    </p:spTree>
    <p:extLst>
      <p:ext uri="{BB962C8B-B14F-4D97-AF65-F5344CB8AC3E}">
        <p14:creationId xmlns:p14="http://schemas.microsoft.com/office/powerpoint/2010/main" val="1696565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ctrTitle"/>
          </p:nvPr>
        </p:nvSpPr>
        <p:spPr>
          <a:custGeom>
            <a:avLst/>
            <a:gdLst>
              <a:gd name="connsiteX0" fmla="*/ 0 w 9144000"/>
              <a:gd name="connsiteY0" fmla="*/ 0 h 2387600"/>
              <a:gd name="connsiteX1" fmla="*/ 297180 w 9144000"/>
              <a:gd name="connsiteY1" fmla="*/ 0 h 2387600"/>
              <a:gd name="connsiteX2" fmla="*/ 960120 w 9144000"/>
              <a:gd name="connsiteY2" fmla="*/ 0 h 2387600"/>
              <a:gd name="connsiteX3" fmla="*/ 1714500 w 9144000"/>
              <a:gd name="connsiteY3" fmla="*/ 0 h 2387600"/>
              <a:gd name="connsiteX4" fmla="*/ 2103120 w 9144000"/>
              <a:gd name="connsiteY4" fmla="*/ 0 h 2387600"/>
              <a:gd name="connsiteX5" fmla="*/ 2857500 w 9144000"/>
              <a:gd name="connsiteY5" fmla="*/ 0 h 2387600"/>
              <a:gd name="connsiteX6" fmla="*/ 3429000 w 9144000"/>
              <a:gd name="connsiteY6" fmla="*/ 0 h 2387600"/>
              <a:gd name="connsiteX7" fmla="*/ 4000500 w 9144000"/>
              <a:gd name="connsiteY7" fmla="*/ 0 h 2387600"/>
              <a:gd name="connsiteX8" fmla="*/ 4754880 w 9144000"/>
              <a:gd name="connsiteY8" fmla="*/ 0 h 2387600"/>
              <a:gd name="connsiteX9" fmla="*/ 5326380 w 9144000"/>
              <a:gd name="connsiteY9" fmla="*/ 0 h 2387600"/>
              <a:gd name="connsiteX10" fmla="*/ 5806440 w 9144000"/>
              <a:gd name="connsiteY10" fmla="*/ 0 h 2387600"/>
              <a:gd name="connsiteX11" fmla="*/ 6195060 w 9144000"/>
              <a:gd name="connsiteY11" fmla="*/ 0 h 2387600"/>
              <a:gd name="connsiteX12" fmla="*/ 6949440 w 9144000"/>
              <a:gd name="connsiteY12" fmla="*/ 0 h 2387600"/>
              <a:gd name="connsiteX13" fmla="*/ 7338060 w 9144000"/>
              <a:gd name="connsiteY13" fmla="*/ 0 h 2387600"/>
              <a:gd name="connsiteX14" fmla="*/ 7818120 w 9144000"/>
              <a:gd name="connsiteY14" fmla="*/ 0 h 2387600"/>
              <a:gd name="connsiteX15" fmla="*/ 8115300 w 9144000"/>
              <a:gd name="connsiteY15" fmla="*/ 0 h 2387600"/>
              <a:gd name="connsiteX16" fmla="*/ 9144000 w 9144000"/>
              <a:gd name="connsiteY16" fmla="*/ 0 h 2387600"/>
              <a:gd name="connsiteX17" fmla="*/ 9144000 w 9144000"/>
              <a:gd name="connsiteY17" fmla="*/ 525272 h 2387600"/>
              <a:gd name="connsiteX18" fmla="*/ 9144000 w 9144000"/>
              <a:gd name="connsiteY18" fmla="*/ 1122172 h 2387600"/>
              <a:gd name="connsiteX19" fmla="*/ 9144000 w 9144000"/>
              <a:gd name="connsiteY19" fmla="*/ 1647444 h 2387600"/>
              <a:gd name="connsiteX20" fmla="*/ 9144000 w 9144000"/>
              <a:gd name="connsiteY20" fmla="*/ 2387600 h 2387600"/>
              <a:gd name="connsiteX21" fmla="*/ 8481060 w 9144000"/>
              <a:gd name="connsiteY21" fmla="*/ 2387600 h 2387600"/>
              <a:gd name="connsiteX22" fmla="*/ 7726680 w 9144000"/>
              <a:gd name="connsiteY22" fmla="*/ 2387600 h 2387600"/>
              <a:gd name="connsiteX23" fmla="*/ 6972300 w 9144000"/>
              <a:gd name="connsiteY23" fmla="*/ 2387600 h 2387600"/>
              <a:gd name="connsiteX24" fmla="*/ 6400800 w 9144000"/>
              <a:gd name="connsiteY24" fmla="*/ 2387600 h 2387600"/>
              <a:gd name="connsiteX25" fmla="*/ 6012180 w 9144000"/>
              <a:gd name="connsiteY25" fmla="*/ 2387600 h 2387600"/>
              <a:gd name="connsiteX26" fmla="*/ 5349240 w 9144000"/>
              <a:gd name="connsiteY26" fmla="*/ 2387600 h 2387600"/>
              <a:gd name="connsiteX27" fmla="*/ 4686300 w 9144000"/>
              <a:gd name="connsiteY27" fmla="*/ 2387600 h 2387600"/>
              <a:gd name="connsiteX28" fmla="*/ 4297680 w 9144000"/>
              <a:gd name="connsiteY28" fmla="*/ 2387600 h 2387600"/>
              <a:gd name="connsiteX29" fmla="*/ 3817620 w 9144000"/>
              <a:gd name="connsiteY29" fmla="*/ 2387600 h 2387600"/>
              <a:gd name="connsiteX30" fmla="*/ 3154680 w 9144000"/>
              <a:gd name="connsiteY30" fmla="*/ 2387600 h 2387600"/>
              <a:gd name="connsiteX31" fmla="*/ 2857500 w 9144000"/>
              <a:gd name="connsiteY31" fmla="*/ 2387600 h 2387600"/>
              <a:gd name="connsiteX32" fmla="*/ 2286000 w 9144000"/>
              <a:gd name="connsiteY32" fmla="*/ 2387600 h 2387600"/>
              <a:gd name="connsiteX33" fmla="*/ 1531620 w 9144000"/>
              <a:gd name="connsiteY33" fmla="*/ 2387600 h 2387600"/>
              <a:gd name="connsiteX34" fmla="*/ 777240 w 9144000"/>
              <a:gd name="connsiteY34" fmla="*/ 2387600 h 2387600"/>
              <a:gd name="connsiteX35" fmla="*/ 0 w 9144000"/>
              <a:gd name="connsiteY35" fmla="*/ 2387600 h 2387600"/>
              <a:gd name="connsiteX36" fmla="*/ 0 w 9144000"/>
              <a:gd name="connsiteY36" fmla="*/ 1814576 h 2387600"/>
              <a:gd name="connsiteX37" fmla="*/ 0 w 9144000"/>
              <a:gd name="connsiteY37" fmla="*/ 1289304 h 2387600"/>
              <a:gd name="connsiteX38" fmla="*/ 0 w 9144000"/>
              <a:gd name="connsiteY38" fmla="*/ 740156 h 2387600"/>
              <a:gd name="connsiteX39" fmla="*/ 0 w 9144000"/>
              <a:gd name="connsiteY39" fmla="*/ 0 h 238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144000" h="2387600" fill="none" extrusionOk="0">
                <a:moveTo>
                  <a:pt x="0" y="0"/>
                </a:moveTo>
                <a:cubicBezTo>
                  <a:pt x="89907" y="-15745"/>
                  <a:pt x="235306" y="28968"/>
                  <a:pt x="297180" y="0"/>
                </a:cubicBezTo>
                <a:cubicBezTo>
                  <a:pt x="359054" y="-28968"/>
                  <a:pt x="674950" y="63408"/>
                  <a:pt x="960120" y="0"/>
                </a:cubicBezTo>
                <a:cubicBezTo>
                  <a:pt x="1245290" y="-63408"/>
                  <a:pt x="1428413" y="76709"/>
                  <a:pt x="1714500" y="0"/>
                </a:cubicBezTo>
                <a:cubicBezTo>
                  <a:pt x="2000587" y="-76709"/>
                  <a:pt x="1976957" y="17614"/>
                  <a:pt x="2103120" y="0"/>
                </a:cubicBezTo>
                <a:cubicBezTo>
                  <a:pt x="2229283" y="-17614"/>
                  <a:pt x="2704446" y="25032"/>
                  <a:pt x="2857500" y="0"/>
                </a:cubicBezTo>
                <a:cubicBezTo>
                  <a:pt x="3010554" y="-25032"/>
                  <a:pt x="3260862" y="50876"/>
                  <a:pt x="3429000" y="0"/>
                </a:cubicBezTo>
                <a:cubicBezTo>
                  <a:pt x="3597138" y="-50876"/>
                  <a:pt x="3824310" y="53622"/>
                  <a:pt x="4000500" y="0"/>
                </a:cubicBezTo>
                <a:cubicBezTo>
                  <a:pt x="4176690" y="-53622"/>
                  <a:pt x="4505811" y="76718"/>
                  <a:pt x="4754880" y="0"/>
                </a:cubicBezTo>
                <a:cubicBezTo>
                  <a:pt x="5003949" y="-76718"/>
                  <a:pt x="5070312" y="48650"/>
                  <a:pt x="5326380" y="0"/>
                </a:cubicBezTo>
                <a:cubicBezTo>
                  <a:pt x="5582448" y="-48650"/>
                  <a:pt x="5669288" y="31324"/>
                  <a:pt x="5806440" y="0"/>
                </a:cubicBezTo>
                <a:cubicBezTo>
                  <a:pt x="5943592" y="-31324"/>
                  <a:pt x="6051417" y="3918"/>
                  <a:pt x="6195060" y="0"/>
                </a:cubicBezTo>
                <a:cubicBezTo>
                  <a:pt x="6338703" y="-3918"/>
                  <a:pt x="6588135" y="40728"/>
                  <a:pt x="6949440" y="0"/>
                </a:cubicBezTo>
                <a:cubicBezTo>
                  <a:pt x="7310745" y="-40728"/>
                  <a:pt x="7174291" y="8582"/>
                  <a:pt x="7338060" y="0"/>
                </a:cubicBezTo>
                <a:cubicBezTo>
                  <a:pt x="7501829" y="-8582"/>
                  <a:pt x="7583783" y="52295"/>
                  <a:pt x="7818120" y="0"/>
                </a:cubicBezTo>
                <a:cubicBezTo>
                  <a:pt x="8052457" y="-52295"/>
                  <a:pt x="8003363" y="7157"/>
                  <a:pt x="8115300" y="0"/>
                </a:cubicBezTo>
                <a:cubicBezTo>
                  <a:pt x="8227237" y="-7157"/>
                  <a:pt x="8824325" y="6581"/>
                  <a:pt x="9144000" y="0"/>
                </a:cubicBezTo>
                <a:cubicBezTo>
                  <a:pt x="9194207" y="184496"/>
                  <a:pt x="9112622" y="286452"/>
                  <a:pt x="9144000" y="525272"/>
                </a:cubicBezTo>
                <a:cubicBezTo>
                  <a:pt x="9175378" y="764092"/>
                  <a:pt x="9128931" y="863596"/>
                  <a:pt x="9144000" y="1122172"/>
                </a:cubicBezTo>
                <a:cubicBezTo>
                  <a:pt x="9159069" y="1380748"/>
                  <a:pt x="9125876" y="1448324"/>
                  <a:pt x="9144000" y="1647444"/>
                </a:cubicBezTo>
                <a:cubicBezTo>
                  <a:pt x="9162124" y="1846564"/>
                  <a:pt x="9067402" y="2018943"/>
                  <a:pt x="9144000" y="2387600"/>
                </a:cubicBezTo>
                <a:cubicBezTo>
                  <a:pt x="8940109" y="2464592"/>
                  <a:pt x="8783582" y="2378452"/>
                  <a:pt x="8481060" y="2387600"/>
                </a:cubicBezTo>
                <a:cubicBezTo>
                  <a:pt x="8178538" y="2396748"/>
                  <a:pt x="8090896" y="2380787"/>
                  <a:pt x="7726680" y="2387600"/>
                </a:cubicBezTo>
                <a:cubicBezTo>
                  <a:pt x="7362464" y="2394413"/>
                  <a:pt x="7274428" y="2370411"/>
                  <a:pt x="6972300" y="2387600"/>
                </a:cubicBezTo>
                <a:cubicBezTo>
                  <a:pt x="6670172" y="2404789"/>
                  <a:pt x="6622802" y="2346386"/>
                  <a:pt x="6400800" y="2387600"/>
                </a:cubicBezTo>
                <a:cubicBezTo>
                  <a:pt x="6178798" y="2428814"/>
                  <a:pt x="6158616" y="2359144"/>
                  <a:pt x="6012180" y="2387600"/>
                </a:cubicBezTo>
                <a:cubicBezTo>
                  <a:pt x="5865744" y="2416056"/>
                  <a:pt x="5582852" y="2370700"/>
                  <a:pt x="5349240" y="2387600"/>
                </a:cubicBezTo>
                <a:cubicBezTo>
                  <a:pt x="5115628" y="2404500"/>
                  <a:pt x="4844508" y="2359855"/>
                  <a:pt x="4686300" y="2387600"/>
                </a:cubicBezTo>
                <a:cubicBezTo>
                  <a:pt x="4528092" y="2415345"/>
                  <a:pt x="4390664" y="2372589"/>
                  <a:pt x="4297680" y="2387600"/>
                </a:cubicBezTo>
                <a:cubicBezTo>
                  <a:pt x="4204696" y="2402611"/>
                  <a:pt x="4045609" y="2353542"/>
                  <a:pt x="3817620" y="2387600"/>
                </a:cubicBezTo>
                <a:cubicBezTo>
                  <a:pt x="3589631" y="2421658"/>
                  <a:pt x="3289161" y="2343581"/>
                  <a:pt x="3154680" y="2387600"/>
                </a:cubicBezTo>
                <a:cubicBezTo>
                  <a:pt x="3020199" y="2431619"/>
                  <a:pt x="2926212" y="2382372"/>
                  <a:pt x="2857500" y="2387600"/>
                </a:cubicBezTo>
                <a:cubicBezTo>
                  <a:pt x="2788788" y="2392828"/>
                  <a:pt x="2565002" y="2360136"/>
                  <a:pt x="2286000" y="2387600"/>
                </a:cubicBezTo>
                <a:cubicBezTo>
                  <a:pt x="2006998" y="2415064"/>
                  <a:pt x="1811340" y="2386428"/>
                  <a:pt x="1531620" y="2387600"/>
                </a:cubicBezTo>
                <a:cubicBezTo>
                  <a:pt x="1251900" y="2388772"/>
                  <a:pt x="987783" y="2366505"/>
                  <a:pt x="777240" y="2387600"/>
                </a:cubicBezTo>
                <a:cubicBezTo>
                  <a:pt x="566697" y="2408695"/>
                  <a:pt x="380621" y="2340972"/>
                  <a:pt x="0" y="2387600"/>
                </a:cubicBezTo>
                <a:cubicBezTo>
                  <a:pt x="-11553" y="2143129"/>
                  <a:pt x="50285" y="2012117"/>
                  <a:pt x="0" y="1814576"/>
                </a:cubicBezTo>
                <a:cubicBezTo>
                  <a:pt x="-50285" y="1617035"/>
                  <a:pt x="8088" y="1470118"/>
                  <a:pt x="0" y="1289304"/>
                </a:cubicBezTo>
                <a:cubicBezTo>
                  <a:pt x="-8088" y="1108490"/>
                  <a:pt x="62041" y="944161"/>
                  <a:pt x="0" y="740156"/>
                </a:cubicBezTo>
                <a:cubicBezTo>
                  <a:pt x="-62041" y="536151"/>
                  <a:pt x="88422" y="358291"/>
                  <a:pt x="0" y="0"/>
                </a:cubicBezTo>
                <a:close/>
              </a:path>
              <a:path w="9144000" h="2387600" stroke="0" extrusionOk="0">
                <a:moveTo>
                  <a:pt x="0" y="0"/>
                </a:moveTo>
                <a:cubicBezTo>
                  <a:pt x="272917" y="-57542"/>
                  <a:pt x="304618" y="31630"/>
                  <a:pt x="571500" y="0"/>
                </a:cubicBezTo>
                <a:cubicBezTo>
                  <a:pt x="838382" y="-31630"/>
                  <a:pt x="736990" y="33053"/>
                  <a:pt x="868680" y="0"/>
                </a:cubicBezTo>
                <a:cubicBezTo>
                  <a:pt x="1000370" y="-33053"/>
                  <a:pt x="1238713" y="21048"/>
                  <a:pt x="1348740" y="0"/>
                </a:cubicBezTo>
                <a:cubicBezTo>
                  <a:pt x="1458767" y="-21048"/>
                  <a:pt x="1777763" y="11223"/>
                  <a:pt x="1920240" y="0"/>
                </a:cubicBezTo>
                <a:cubicBezTo>
                  <a:pt x="2062717" y="-11223"/>
                  <a:pt x="2194289" y="35769"/>
                  <a:pt x="2400300" y="0"/>
                </a:cubicBezTo>
                <a:cubicBezTo>
                  <a:pt x="2606311" y="-35769"/>
                  <a:pt x="2716659" y="8450"/>
                  <a:pt x="2880360" y="0"/>
                </a:cubicBezTo>
                <a:cubicBezTo>
                  <a:pt x="3044061" y="-8450"/>
                  <a:pt x="3390083" y="28055"/>
                  <a:pt x="3634740" y="0"/>
                </a:cubicBezTo>
                <a:cubicBezTo>
                  <a:pt x="3879397" y="-28055"/>
                  <a:pt x="4132738" y="4182"/>
                  <a:pt x="4297680" y="0"/>
                </a:cubicBezTo>
                <a:cubicBezTo>
                  <a:pt x="4462622" y="-4182"/>
                  <a:pt x="4546476" y="32873"/>
                  <a:pt x="4686300" y="0"/>
                </a:cubicBezTo>
                <a:cubicBezTo>
                  <a:pt x="4826124" y="-32873"/>
                  <a:pt x="4960480" y="47419"/>
                  <a:pt x="5166360" y="0"/>
                </a:cubicBezTo>
                <a:cubicBezTo>
                  <a:pt x="5372240" y="-47419"/>
                  <a:pt x="5578620" y="47485"/>
                  <a:pt x="5920740" y="0"/>
                </a:cubicBezTo>
                <a:cubicBezTo>
                  <a:pt x="6262860" y="-47485"/>
                  <a:pt x="6174224" y="15427"/>
                  <a:pt x="6309360" y="0"/>
                </a:cubicBezTo>
                <a:cubicBezTo>
                  <a:pt x="6444496" y="-15427"/>
                  <a:pt x="6485093" y="35226"/>
                  <a:pt x="6606540" y="0"/>
                </a:cubicBezTo>
                <a:cubicBezTo>
                  <a:pt x="6727987" y="-35226"/>
                  <a:pt x="6812512" y="6008"/>
                  <a:pt x="6903720" y="0"/>
                </a:cubicBezTo>
                <a:cubicBezTo>
                  <a:pt x="6994928" y="-6008"/>
                  <a:pt x="7358161" y="4990"/>
                  <a:pt x="7475220" y="0"/>
                </a:cubicBezTo>
                <a:cubicBezTo>
                  <a:pt x="7592279" y="-4990"/>
                  <a:pt x="8035784" y="46336"/>
                  <a:pt x="8229600" y="0"/>
                </a:cubicBezTo>
                <a:cubicBezTo>
                  <a:pt x="8423416" y="-46336"/>
                  <a:pt x="8507243" y="33054"/>
                  <a:pt x="8618220" y="0"/>
                </a:cubicBezTo>
                <a:cubicBezTo>
                  <a:pt x="8729197" y="-33054"/>
                  <a:pt x="8976618" y="24131"/>
                  <a:pt x="9144000" y="0"/>
                </a:cubicBezTo>
                <a:cubicBezTo>
                  <a:pt x="9189216" y="181223"/>
                  <a:pt x="9118945" y="321186"/>
                  <a:pt x="9144000" y="549148"/>
                </a:cubicBezTo>
                <a:cubicBezTo>
                  <a:pt x="9169055" y="777110"/>
                  <a:pt x="9087622" y="923335"/>
                  <a:pt x="9144000" y="1074420"/>
                </a:cubicBezTo>
                <a:cubicBezTo>
                  <a:pt x="9200378" y="1225505"/>
                  <a:pt x="9114372" y="1544395"/>
                  <a:pt x="9144000" y="1695196"/>
                </a:cubicBezTo>
                <a:cubicBezTo>
                  <a:pt x="9173628" y="1845997"/>
                  <a:pt x="9125217" y="2135000"/>
                  <a:pt x="9144000" y="2387600"/>
                </a:cubicBezTo>
                <a:cubicBezTo>
                  <a:pt x="8929593" y="2427249"/>
                  <a:pt x="8680217" y="2330891"/>
                  <a:pt x="8389620" y="2387600"/>
                </a:cubicBezTo>
                <a:cubicBezTo>
                  <a:pt x="8099023" y="2444309"/>
                  <a:pt x="8177126" y="2346383"/>
                  <a:pt x="8001000" y="2387600"/>
                </a:cubicBezTo>
                <a:cubicBezTo>
                  <a:pt x="7824874" y="2428817"/>
                  <a:pt x="7823116" y="2360180"/>
                  <a:pt x="7703820" y="2387600"/>
                </a:cubicBezTo>
                <a:cubicBezTo>
                  <a:pt x="7584524" y="2415020"/>
                  <a:pt x="7176943" y="2352996"/>
                  <a:pt x="7040880" y="2387600"/>
                </a:cubicBezTo>
                <a:cubicBezTo>
                  <a:pt x="6904817" y="2422204"/>
                  <a:pt x="6567963" y="2352044"/>
                  <a:pt x="6286500" y="2387600"/>
                </a:cubicBezTo>
                <a:cubicBezTo>
                  <a:pt x="6005037" y="2423156"/>
                  <a:pt x="6126955" y="2360387"/>
                  <a:pt x="5989320" y="2387600"/>
                </a:cubicBezTo>
                <a:cubicBezTo>
                  <a:pt x="5851685" y="2414813"/>
                  <a:pt x="5589482" y="2326987"/>
                  <a:pt x="5417820" y="2387600"/>
                </a:cubicBezTo>
                <a:cubicBezTo>
                  <a:pt x="5246158" y="2448213"/>
                  <a:pt x="4903241" y="2374961"/>
                  <a:pt x="4754880" y="2387600"/>
                </a:cubicBezTo>
                <a:cubicBezTo>
                  <a:pt x="4606519" y="2400239"/>
                  <a:pt x="4573515" y="2381202"/>
                  <a:pt x="4457700" y="2387600"/>
                </a:cubicBezTo>
                <a:cubicBezTo>
                  <a:pt x="4341885" y="2393998"/>
                  <a:pt x="4132533" y="2351274"/>
                  <a:pt x="3886200" y="2387600"/>
                </a:cubicBezTo>
                <a:cubicBezTo>
                  <a:pt x="3639867" y="2423926"/>
                  <a:pt x="3640620" y="2371968"/>
                  <a:pt x="3406140" y="2387600"/>
                </a:cubicBezTo>
                <a:cubicBezTo>
                  <a:pt x="3171660" y="2403232"/>
                  <a:pt x="3066507" y="2324404"/>
                  <a:pt x="2834640" y="2387600"/>
                </a:cubicBezTo>
                <a:cubicBezTo>
                  <a:pt x="2602773" y="2450796"/>
                  <a:pt x="2486795" y="2360639"/>
                  <a:pt x="2171700" y="2387600"/>
                </a:cubicBezTo>
                <a:cubicBezTo>
                  <a:pt x="1856605" y="2414561"/>
                  <a:pt x="1914945" y="2345401"/>
                  <a:pt x="1783080" y="2387600"/>
                </a:cubicBezTo>
                <a:cubicBezTo>
                  <a:pt x="1651215" y="2429799"/>
                  <a:pt x="1287339" y="2324765"/>
                  <a:pt x="1120140" y="2387600"/>
                </a:cubicBezTo>
                <a:cubicBezTo>
                  <a:pt x="952941" y="2450435"/>
                  <a:pt x="334945" y="2368732"/>
                  <a:pt x="0" y="2387600"/>
                </a:cubicBezTo>
                <a:cubicBezTo>
                  <a:pt x="-39803" y="2112754"/>
                  <a:pt x="24445" y="2070497"/>
                  <a:pt x="0" y="1814576"/>
                </a:cubicBezTo>
                <a:cubicBezTo>
                  <a:pt x="-24445" y="1558655"/>
                  <a:pt x="6100" y="1386530"/>
                  <a:pt x="0" y="1241552"/>
                </a:cubicBezTo>
                <a:cubicBezTo>
                  <a:pt x="-6100" y="1096574"/>
                  <a:pt x="61413" y="844078"/>
                  <a:pt x="0" y="644652"/>
                </a:cubicBezTo>
                <a:cubicBezTo>
                  <a:pt x="-61413" y="445226"/>
                  <a:pt x="72401" y="247585"/>
                  <a:pt x="0" y="0"/>
                </a:cubicBezTo>
                <a:close/>
              </a:path>
            </a:pathLst>
          </a:custGeom>
          <a:ln>
            <a:noFill/>
            <a:extLst>
              <a:ext uri="{C807C97D-BFC1-408E-A445-0C87EB9F89A2}">
                <ask:lineSketchStyleProps xmlns:ask="http://schemas.microsoft.com/office/drawing/2018/sketchyshapes" sd="2050792700">
                  <ask:type>
                    <ask:lineSketchScribble/>
                  </ask:type>
                </ask:lineSketchStyleProps>
              </a:ext>
            </a:extLst>
          </a:ln>
        </p:spPr>
        <p:txBody>
          <a:bodyPr anchor="ctr"/>
          <a:lstStyle/>
          <a:p>
            <a:pPr eaLnBrk="1" hangingPunct="1"/>
            <a:r>
              <a:rPr lang="en-US" dirty="0">
                <a:latin typeface="Britannic Bold" panose="020B0903060703020204" pitchFamily="34" charset="0"/>
              </a:rPr>
              <a:t>INTERMISSION</a:t>
            </a:r>
          </a:p>
        </p:txBody>
      </p:sp>
      <p:sp>
        <p:nvSpPr>
          <p:cNvPr id="4099" name="Rectangle 5"/>
          <p:cNvSpPr>
            <a:spLocks noGrp="1" noChangeArrowheads="1"/>
          </p:cNvSpPr>
          <p:nvPr>
            <p:ph type="subTitle" idx="1"/>
          </p:nvPr>
        </p:nvSpPr>
        <p:spPr>
          <a:xfrm>
            <a:off x="1524000" y="3879128"/>
            <a:ext cx="9144000" cy="1655762"/>
          </a:xfrm>
        </p:spPr>
        <p:txBody>
          <a:bodyPr>
            <a:normAutofit/>
          </a:bodyPr>
          <a:lstStyle/>
          <a:p>
            <a:pPr eaLnBrk="1" hangingPunct="1"/>
            <a:r>
              <a:rPr lang="en-US" sz="2800" dirty="0">
                <a:latin typeface="Britannic Bold" panose="020B0903060703020204" pitchFamily="34" charset="0"/>
              </a:rPr>
              <a:t>Next Up: What is Web Design?</a:t>
            </a:r>
          </a:p>
        </p:txBody>
      </p:sp>
    </p:spTree>
    <p:extLst>
      <p:ext uri="{BB962C8B-B14F-4D97-AF65-F5344CB8AC3E}">
        <p14:creationId xmlns:p14="http://schemas.microsoft.com/office/powerpoint/2010/main" val="3053372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ctrTitle"/>
          </p:nvPr>
        </p:nvSpPr>
        <p:spPr/>
        <p:txBody>
          <a:bodyPr/>
          <a:lstStyle/>
          <a:p>
            <a:pPr eaLnBrk="1" hangingPunct="1"/>
            <a:r>
              <a:rPr lang="en-US"/>
              <a:t>What is Web Design?</a:t>
            </a:r>
          </a:p>
        </p:txBody>
      </p:sp>
      <p:sp>
        <p:nvSpPr>
          <p:cNvPr id="4099" name="Rectangle 5"/>
          <p:cNvSpPr>
            <a:spLocks noGrp="1" noChangeArrowheads="1"/>
          </p:cNvSpPr>
          <p:nvPr>
            <p:ph type="subTitle" idx="1"/>
          </p:nvPr>
        </p:nvSpPr>
        <p:spPr/>
        <p:txBody>
          <a:bodyPr/>
          <a:lstStyle/>
          <a:p>
            <a:pPr eaLnBrk="1" hangingPunct="1"/>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21745" y="662849"/>
            <a:ext cx="8229600" cy="650875"/>
          </a:xfrm>
        </p:spPr>
        <p:txBody>
          <a:bodyPr>
            <a:normAutofit fontScale="90000"/>
          </a:bodyPr>
          <a:lstStyle/>
          <a:p>
            <a:pPr eaLnBrk="1" hangingPunct="1"/>
            <a:r>
              <a:rPr lang="en-US" dirty="0"/>
              <a:t>What is web design?</a:t>
            </a:r>
          </a:p>
        </p:txBody>
      </p:sp>
      <p:sp>
        <p:nvSpPr>
          <p:cNvPr id="5123" name="Rectangle 3"/>
          <p:cNvSpPr>
            <a:spLocks noGrp="1" noChangeArrowheads="1"/>
          </p:cNvSpPr>
          <p:nvPr>
            <p:ph idx="1"/>
          </p:nvPr>
        </p:nvSpPr>
        <p:spPr>
          <a:xfrm>
            <a:off x="921744" y="1514475"/>
            <a:ext cx="10403595" cy="4622802"/>
          </a:xfrm>
        </p:spPr>
        <p:txBody>
          <a:bodyPr/>
          <a:lstStyle/>
          <a:p>
            <a:pPr marL="0" indent="0" eaLnBrk="1" hangingPunct="1">
              <a:lnSpc>
                <a:spcPct val="80000"/>
              </a:lnSpc>
              <a:spcBef>
                <a:spcPts val="600"/>
              </a:spcBef>
              <a:spcAft>
                <a:spcPts val="1200"/>
              </a:spcAft>
              <a:buNone/>
            </a:pPr>
            <a:r>
              <a:rPr lang="en-US" sz="3200" dirty="0"/>
              <a:t>Effective and successful websites don’t just happen</a:t>
            </a:r>
          </a:p>
          <a:p>
            <a:pPr marL="0" indent="0" eaLnBrk="1" hangingPunct="1">
              <a:lnSpc>
                <a:spcPct val="80000"/>
              </a:lnSpc>
              <a:spcBef>
                <a:spcPts val="600"/>
              </a:spcBef>
              <a:spcAft>
                <a:spcPts val="1200"/>
              </a:spcAft>
              <a:buNone/>
            </a:pPr>
            <a:r>
              <a:rPr lang="en-US" sz="3200" dirty="0"/>
              <a:t>In order to better ensure success, a methodological approach, based on research and experience is required</a:t>
            </a:r>
          </a:p>
          <a:p>
            <a:pPr marL="0" indent="0" eaLnBrk="1" hangingPunct="1">
              <a:lnSpc>
                <a:spcPct val="80000"/>
              </a:lnSpc>
              <a:spcBef>
                <a:spcPts val="600"/>
              </a:spcBef>
              <a:spcAft>
                <a:spcPts val="1200"/>
              </a:spcAft>
              <a:buNone/>
            </a:pPr>
            <a:r>
              <a:rPr lang="en-US" sz="3200" dirty="0"/>
              <a:t>Modern web development is highly competitive</a:t>
            </a:r>
          </a:p>
          <a:p>
            <a:pPr marL="0" indent="0" eaLnBrk="1" hangingPunct="1">
              <a:lnSpc>
                <a:spcPct val="80000"/>
              </a:lnSpc>
              <a:spcBef>
                <a:spcPts val="600"/>
              </a:spcBef>
              <a:spcAft>
                <a:spcPts val="1200"/>
              </a:spcAft>
              <a:buNone/>
            </a:pPr>
            <a:r>
              <a:rPr lang="en-US" sz="3200" dirty="0"/>
              <a:t>An effective website can make or break an organization </a:t>
            </a:r>
          </a:p>
          <a:p>
            <a:pPr marL="0" indent="0" eaLnBrk="1" hangingPunct="1">
              <a:lnSpc>
                <a:spcPct val="80000"/>
              </a:lnSpc>
              <a:buNone/>
            </a:pPr>
            <a:endParaRPr lang="en-US" sz="2200" dirty="0"/>
          </a:p>
          <a:p>
            <a:pPr marL="0" indent="0" eaLnBrk="1" hangingPunct="1">
              <a:lnSpc>
                <a:spcPct val="80000"/>
              </a:lnSpc>
              <a:buNone/>
            </a:pPr>
            <a:endParaRPr lang="en-US" sz="22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123">
                                            <p:txEl>
                                              <p:pRg st="0" end="0"/>
                                            </p:txEl>
                                          </p:spTgt>
                                        </p:tgtEl>
                                        <p:attrNameLst>
                                          <p:attrName>style.visibility</p:attrName>
                                        </p:attrNameLst>
                                      </p:cBhvr>
                                      <p:to>
                                        <p:strVal val="visible"/>
                                      </p:to>
                                    </p:set>
                                    <p:animEffect transition="in" filter="fade">
                                      <p:cBhvr>
                                        <p:cTn id="11" dur="500"/>
                                        <p:tgtEl>
                                          <p:spTgt spid="512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123">
                                            <p:txEl>
                                              <p:pRg st="1" end="1"/>
                                            </p:txEl>
                                          </p:spTgt>
                                        </p:tgtEl>
                                        <p:attrNameLst>
                                          <p:attrName>style.visibility</p:attrName>
                                        </p:attrNameLst>
                                      </p:cBhvr>
                                      <p:to>
                                        <p:strVal val="visible"/>
                                      </p:to>
                                    </p:set>
                                    <p:animEffect transition="in" filter="fade">
                                      <p:cBhvr>
                                        <p:cTn id="16" dur="500"/>
                                        <p:tgtEl>
                                          <p:spTgt spid="512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123">
                                            <p:txEl>
                                              <p:pRg st="2" end="2"/>
                                            </p:txEl>
                                          </p:spTgt>
                                        </p:tgtEl>
                                        <p:attrNameLst>
                                          <p:attrName>style.visibility</p:attrName>
                                        </p:attrNameLst>
                                      </p:cBhvr>
                                      <p:to>
                                        <p:strVal val="visible"/>
                                      </p:to>
                                    </p:set>
                                    <p:animEffect transition="in" filter="fade">
                                      <p:cBhvr>
                                        <p:cTn id="21" dur="500"/>
                                        <p:tgtEl>
                                          <p:spTgt spid="512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123">
                                            <p:txEl>
                                              <p:pRg st="3" end="3"/>
                                            </p:txEl>
                                          </p:spTgt>
                                        </p:tgtEl>
                                        <p:attrNameLst>
                                          <p:attrName>style.visibility</p:attrName>
                                        </p:attrNameLst>
                                      </p:cBhvr>
                                      <p:to>
                                        <p:strVal val="visible"/>
                                      </p:to>
                                    </p:set>
                                    <p:animEffect transition="in" filter="fade">
                                      <p:cBhvr>
                                        <p:cTn id="26" dur="500"/>
                                        <p:tgtEl>
                                          <p:spTgt spid="5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uiExpand="1" build="p" bldLvl="2"/>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21745" y="662849"/>
            <a:ext cx="8229600" cy="650875"/>
          </a:xfrm>
        </p:spPr>
        <p:txBody>
          <a:bodyPr>
            <a:normAutofit fontScale="90000"/>
          </a:bodyPr>
          <a:lstStyle/>
          <a:p>
            <a:pPr eaLnBrk="1" hangingPunct="1"/>
            <a:r>
              <a:rPr lang="en-US" dirty="0"/>
              <a:t>What is web design?</a:t>
            </a:r>
          </a:p>
        </p:txBody>
      </p:sp>
      <p:sp>
        <p:nvSpPr>
          <p:cNvPr id="5123" name="Rectangle 3"/>
          <p:cNvSpPr>
            <a:spLocks noGrp="1" noChangeArrowheads="1"/>
          </p:cNvSpPr>
          <p:nvPr>
            <p:ph idx="1"/>
          </p:nvPr>
        </p:nvSpPr>
        <p:spPr>
          <a:xfrm>
            <a:off x="921744" y="1412877"/>
            <a:ext cx="10403595" cy="4724400"/>
          </a:xfrm>
        </p:spPr>
        <p:txBody>
          <a:bodyPr/>
          <a:lstStyle/>
          <a:p>
            <a:pPr marL="0" indent="0" eaLnBrk="1" hangingPunct="1">
              <a:lnSpc>
                <a:spcPct val="80000"/>
              </a:lnSpc>
              <a:buNone/>
            </a:pPr>
            <a:r>
              <a:rPr lang="en-US" sz="3200" dirty="0"/>
              <a:t>Web design is a bit of…</a:t>
            </a:r>
          </a:p>
          <a:p>
            <a:pPr marL="0" indent="0" eaLnBrk="1" hangingPunct="1">
              <a:lnSpc>
                <a:spcPct val="80000"/>
              </a:lnSpc>
              <a:buNone/>
            </a:pPr>
            <a:endParaRPr lang="en-US" sz="3200" dirty="0"/>
          </a:p>
          <a:p>
            <a:pPr marL="914400" indent="0">
              <a:lnSpc>
                <a:spcPct val="80000"/>
              </a:lnSpc>
              <a:spcBef>
                <a:spcPts val="600"/>
              </a:spcBef>
              <a:spcAft>
                <a:spcPts val="1200"/>
              </a:spcAft>
              <a:buNone/>
            </a:pPr>
            <a:r>
              <a:rPr lang="en-US" sz="3200" b="1" dirty="0"/>
              <a:t>Graphic design </a:t>
            </a:r>
          </a:p>
          <a:p>
            <a:pPr marL="914400" lvl="1" indent="0">
              <a:lnSpc>
                <a:spcPct val="80000"/>
              </a:lnSpc>
              <a:spcBef>
                <a:spcPts val="600"/>
              </a:spcBef>
              <a:spcAft>
                <a:spcPts val="1200"/>
              </a:spcAft>
              <a:buNone/>
            </a:pPr>
            <a:r>
              <a:rPr lang="en-US" dirty="0"/>
              <a:t>	“how the page looks”</a:t>
            </a:r>
          </a:p>
          <a:p>
            <a:pPr marL="914400" indent="0">
              <a:lnSpc>
                <a:spcPct val="80000"/>
              </a:lnSpc>
              <a:spcBef>
                <a:spcPts val="600"/>
              </a:spcBef>
              <a:spcAft>
                <a:spcPts val="1200"/>
              </a:spcAft>
              <a:buNone/>
            </a:pPr>
            <a:r>
              <a:rPr lang="en-US" sz="3200" b="1" dirty="0"/>
              <a:t>Interface design </a:t>
            </a:r>
          </a:p>
          <a:p>
            <a:pPr marL="914400" lvl="1" indent="0">
              <a:lnSpc>
                <a:spcPct val="80000"/>
              </a:lnSpc>
              <a:spcBef>
                <a:spcPts val="600"/>
              </a:spcBef>
              <a:spcAft>
                <a:spcPts val="1200"/>
              </a:spcAft>
              <a:buNone/>
            </a:pPr>
            <a:r>
              <a:rPr lang="en-US" dirty="0"/>
              <a:t>	“how the page works”, method for doing things – links, buttons, etc.</a:t>
            </a:r>
          </a:p>
          <a:p>
            <a:pPr marL="914400" indent="0">
              <a:lnSpc>
                <a:spcPct val="80000"/>
              </a:lnSpc>
              <a:spcBef>
                <a:spcPts val="600"/>
              </a:spcBef>
              <a:spcAft>
                <a:spcPts val="1200"/>
              </a:spcAft>
              <a:buNone/>
            </a:pPr>
            <a:r>
              <a:rPr lang="en-US" sz="3200" b="1" dirty="0"/>
              <a:t>Information design </a:t>
            </a:r>
          </a:p>
          <a:p>
            <a:pPr marL="914400" lvl="1" indent="0">
              <a:lnSpc>
                <a:spcPct val="80000"/>
              </a:lnSpc>
              <a:spcBef>
                <a:spcPts val="600"/>
              </a:spcBef>
              <a:spcAft>
                <a:spcPts val="1200"/>
              </a:spcAft>
              <a:buNone/>
            </a:pPr>
            <a:r>
              <a:rPr lang="en-US" dirty="0"/>
              <a:t>	“organization of the content, how you get to it”</a:t>
            </a:r>
          </a:p>
        </p:txBody>
      </p:sp>
    </p:spTree>
    <p:extLst>
      <p:ext uri="{BB962C8B-B14F-4D97-AF65-F5344CB8AC3E}">
        <p14:creationId xmlns:p14="http://schemas.microsoft.com/office/powerpoint/2010/main" val="3110818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123">
                                            <p:txEl>
                                              <p:pRg st="0" end="0"/>
                                            </p:txEl>
                                          </p:spTgt>
                                        </p:tgtEl>
                                        <p:attrNameLst>
                                          <p:attrName>style.visibility</p:attrName>
                                        </p:attrNameLst>
                                      </p:cBhvr>
                                      <p:to>
                                        <p:strVal val="visible"/>
                                      </p:to>
                                    </p:set>
                                    <p:animEffect transition="in" filter="fade">
                                      <p:cBhvr>
                                        <p:cTn id="11" dur="500"/>
                                        <p:tgtEl>
                                          <p:spTgt spid="512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123">
                                            <p:txEl>
                                              <p:pRg st="2" end="2"/>
                                            </p:txEl>
                                          </p:spTgt>
                                        </p:tgtEl>
                                        <p:attrNameLst>
                                          <p:attrName>style.visibility</p:attrName>
                                        </p:attrNameLst>
                                      </p:cBhvr>
                                      <p:to>
                                        <p:strVal val="visible"/>
                                      </p:to>
                                    </p:set>
                                    <p:animEffect transition="in" filter="fade">
                                      <p:cBhvr>
                                        <p:cTn id="16" dur="500"/>
                                        <p:tgtEl>
                                          <p:spTgt spid="512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animEffect transition="in" filter="fade">
                                      <p:cBhvr>
                                        <p:cTn id="19" dur="500"/>
                                        <p:tgtEl>
                                          <p:spTgt spid="512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123">
                                            <p:txEl>
                                              <p:pRg st="4" end="4"/>
                                            </p:txEl>
                                          </p:spTgt>
                                        </p:tgtEl>
                                        <p:attrNameLst>
                                          <p:attrName>style.visibility</p:attrName>
                                        </p:attrNameLst>
                                      </p:cBhvr>
                                      <p:to>
                                        <p:strVal val="visible"/>
                                      </p:to>
                                    </p:set>
                                    <p:animEffect transition="in" filter="fade">
                                      <p:cBhvr>
                                        <p:cTn id="24" dur="500"/>
                                        <p:tgtEl>
                                          <p:spTgt spid="5123">
                                            <p:txEl>
                                              <p:pRg st="4" end="4"/>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123">
                                            <p:txEl>
                                              <p:pRg st="5" end="5"/>
                                            </p:txEl>
                                          </p:spTgt>
                                        </p:tgtEl>
                                        <p:attrNameLst>
                                          <p:attrName>style.visibility</p:attrName>
                                        </p:attrNameLst>
                                      </p:cBhvr>
                                      <p:to>
                                        <p:strVal val="visible"/>
                                      </p:to>
                                    </p:set>
                                    <p:animEffect transition="in" filter="fade">
                                      <p:cBhvr>
                                        <p:cTn id="27" dur="500"/>
                                        <p:tgtEl>
                                          <p:spTgt spid="512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6" end="6"/>
                                            </p:txEl>
                                          </p:spTgt>
                                        </p:tgtEl>
                                        <p:attrNameLst>
                                          <p:attrName>style.visibility</p:attrName>
                                        </p:attrNameLst>
                                      </p:cBhvr>
                                      <p:to>
                                        <p:strVal val="visible"/>
                                      </p:to>
                                    </p:set>
                                    <p:animEffect transition="in" filter="fade">
                                      <p:cBhvr>
                                        <p:cTn id="32" dur="500"/>
                                        <p:tgtEl>
                                          <p:spTgt spid="5123">
                                            <p:txEl>
                                              <p:pRg st="6" end="6"/>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123">
                                            <p:txEl>
                                              <p:pRg st="7" end="7"/>
                                            </p:txEl>
                                          </p:spTgt>
                                        </p:tgtEl>
                                        <p:attrNameLst>
                                          <p:attrName>style.visibility</p:attrName>
                                        </p:attrNameLst>
                                      </p:cBhvr>
                                      <p:to>
                                        <p:strVal val="visible"/>
                                      </p:to>
                                    </p:set>
                                    <p:animEffect transition="in" filter="fade">
                                      <p:cBhvr>
                                        <p:cTn id="35" dur="500"/>
                                        <p:tgtEl>
                                          <p:spTgt spid="51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uiExpand="1" build="p" bldLvl="2"/>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921745" y="1413831"/>
            <a:ext cx="10932404" cy="4724400"/>
          </a:xfrm>
        </p:spPr>
        <p:txBody>
          <a:bodyPr>
            <a:normAutofit lnSpcReduction="10000"/>
          </a:bodyPr>
          <a:lstStyle/>
          <a:p>
            <a:pPr marL="0" indent="0" eaLnBrk="1" hangingPunct="1">
              <a:lnSpc>
                <a:spcPct val="80000"/>
              </a:lnSpc>
              <a:buNone/>
            </a:pPr>
            <a:r>
              <a:rPr lang="en-US" sz="3200" dirty="0"/>
              <a:t>Web design is a bit of…</a:t>
            </a:r>
          </a:p>
          <a:p>
            <a:pPr marL="0" indent="0" eaLnBrk="1" hangingPunct="1">
              <a:lnSpc>
                <a:spcPct val="80000"/>
              </a:lnSpc>
              <a:buNone/>
            </a:pPr>
            <a:endParaRPr lang="en-US" sz="3200" dirty="0"/>
          </a:p>
          <a:p>
            <a:pPr marL="914400" indent="0">
              <a:lnSpc>
                <a:spcPct val="80000"/>
              </a:lnSpc>
              <a:spcBef>
                <a:spcPts val="600"/>
              </a:spcBef>
              <a:spcAft>
                <a:spcPts val="1200"/>
              </a:spcAft>
              <a:buNone/>
            </a:pPr>
            <a:r>
              <a:rPr lang="en-US" sz="3200" b="1" dirty="0"/>
              <a:t>Code production </a:t>
            </a:r>
          </a:p>
          <a:p>
            <a:pPr marL="914400" lvl="1" indent="0">
              <a:lnSpc>
                <a:spcPct val="80000"/>
              </a:lnSpc>
              <a:spcBef>
                <a:spcPts val="600"/>
              </a:spcBef>
              <a:spcAft>
                <a:spcPts val="1200"/>
              </a:spcAft>
              <a:buNone/>
            </a:pPr>
            <a:r>
              <a:rPr lang="en-US" dirty="0"/>
              <a:t>	“HTML coding”, using editors/editing software</a:t>
            </a:r>
          </a:p>
          <a:p>
            <a:pPr marL="914400" lvl="1" indent="0">
              <a:lnSpc>
                <a:spcPct val="80000"/>
              </a:lnSpc>
              <a:spcBef>
                <a:spcPts val="600"/>
              </a:spcBef>
              <a:spcAft>
                <a:spcPts val="1200"/>
              </a:spcAft>
              <a:buNone/>
            </a:pPr>
            <a:r>
              <a:rPr lang="en-US" dirty="0"/>
              <a:t>	* note on IDEs</a:t>
            </a:r>
          </a:p>
          <a:p>
            <a:pPr marL="914400" indent="0">
              <a:lnSpc>
                <a:spcPct val="80000"/>
              </a:lnSpc>
              <a:spcBef>
                <a:spcPts val="600"/>
              </a:spcBef>
              <a:spcAft>
                <a:spcPts val="1200"/>
              </a:spcAft>
              <a:buNone/>
            </a:pPr>
            <a:r>
              <a:rPr lang="en-US" sz="3200" b="1" dirty="0"/>
              <a:t>Programming</a:t>
            </a:r>
            <a:r>
              <a:rPr lang="en-US" sz="3200" dirty="0"/>
              <a:t> </a:t>
            </a:r>
          </a:p>
          <a:p>
            <a:pPr marL="914400" lvl="1" indent="0">
              <a:lnSpc>
                <a:spcPct val="80000"/>
              </a:lnSpc>
              <a:spcBef>
                <a:spcPts val="600"/>
              </a:spcBef>
              <a:spcAft>
                <a:spcPts val="1200"/>
              </a:spcAft>
              <a:buNone/>
            </a:pPr>
            <a:r>
              <a:rPr lang="en-US" dirty="0"/>
              <a:t>	advanced web functionality, forms, interactivity, working w/databases</a:t>
            </a:r>
          </a:p>
          <a:p>
            <a:pPr marL="914400" indent="0">
              <a:lnSpc>
                <a:spcPct val="80000"/>
              </a:lnSpc>
              <a:spcBef>
                <a:spcPts val="600"/>
              </a:spcBef>
              <a:spcAft>
                <a:spcPts val="1200"/>
              </a:spcAft>
              <a:buNone/>
            </a:pPr>
            <a:r>
              <a:rPr lang="en-US" sz="3200" b="1" dirty="0"/>
              <a:t>Multimedia</a:t>
            </a:r>
            <a:r>
              <a:rPr lang="en-US" sz="3200" dirty="0"/>
              <a:t> </a:t>
            </a:r>
          </a:p>
          <a:p>
            <a:pPr marL="914400" lvl="1" indent="0">
              <a:lnSpc>
                <a:spcPct val="80000"/>
              </a:lnSpc>
              <a:spcBef>
                <a:spcPts val="600"/>
              </a:spcBef>
              <a:spcAft>
                <a:spcPts val="1200"/>
              </a:spcAft>
              <a:buNone/>
            </a:pPr>
            <a:r>
              <a:rPr lang="en-US" dirty="0"/>
              <a:t>	producing/adding sound, video and animation to a site</a:t>
            </a:r>
          </a:p>
        </p:txBody>
      </p:sp>
      <p:sp>
        <p:nvSpPr>
          <p:cNvPr id="6" name="Rectangle 2"/>
          <p:cNvSpPr txBox="1">
            <a:spLocks noChangeArrowheads="1"/>
          </p:cNvSpPr>
          <p:nvPr/>
        </p:nvSpPr>
        <p:spPr>
          <a:xfrm>
            <a:off x="921745" y="662849"/>
            <a:ext cx="8229600" cy="65087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100" dirty="0"/>
              <a:t>What</a:t>
            </a:r>
            <a:r>
              <a:rPr lang="en-US" sz="4000" dirty="0"/>
              <a:t> is web design?</a:t>
            </a:r>
          </a:p>
        </p:txBody>
      </p:sp>
    </p:spTree>
    <p:extLst>
      <p:ext uri="{BB962C8B-B14F-4D97-AF65-F5344CB8AC3E}">
        <p14:creationId xmlns:p14="http://schemas.microsoft.com/office/powerpoint/2010/main" val="234376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animEffect transition="in" filter="fade">
                                      <p:cBhvr>
                                        <p:cTn id="7" dur="500"/>
                                        <p:tgtEl>
                                          <p:spTgt spid="5123">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23">
                                            <p:txEl>
                                              <p:pRg st="3" end="3"/>
                                            </p:txEl>
                                          </p:spTgt>
                                        </p:tgtEl>
                                        <p:attrNameLst>
                                          <p:attrName>style.visibility</p:attrName>
                                        </p:attrNameLst>
                                      </p:cBhvr>
                                      <p:to>
                                        <p:strVal val="visible"/>
                                      </p:to>
                                    </p:set>
                                    <p:animEffect transition="in" filter="fade">
                                      <p:cBhvr>
                                        <p:cTn id="10" dur="500"/>
                                        <p:tgtEl>
                                          <p:spTgt spid="512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123">
                                            <p:txEl>
                                              <p:pRg st="4" end="4"/>
                                            </p:txEl>
                                          </p:spTgt>
                                        </p:tgtEl>
                                        <p:attrNameLst>
                                          <p:attrName>style.visibility</p:attrName>
                                        </p:attrNameLst>
                                      </p:cBhvr>
                                      <p:to>
                                        <p:strVal val="visible"/>
                                      </p:to>
                                    </p:set>
                                    <p:animEffect transition="in" filter="fade">
                                      <p:cBhvr>
                                        <p:cTn id="15" dur="500"/>
                                        <p:tgtEl>
                                          <p:spTgt spid="512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123">
                                            <p:txEl>
                                              <p:pRg st="5" end="5"/>
                                            </p:txEl>
                                          </p:spTgt>
                                        </p:tgtEl>
                                        <p:attrNameLst>
                                          <p:attrName>style.visibility</p:attrName>
                                        </p:attrNameLst>
                                      </p:cBhvr>
                                      <p:to>
                                        <p:strVal val="visible"/>
                                      </p:to>
                                    </p:set>
                                    <p:animEffect transition="in" filter="fade">
                                      <p:cBhvr>
                                        <p:cTn id="20" dur="500"/>
                                        <p:tgtEl>
                                          <p:spTgt spid="5123">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123">
                                            <p:txEl>
                                              <p:pRg st="6" end="6"/>
                                            </p:txEl>
                                          </p:spTgt>
                                        </p:tgtEl>
                                        <p:attrNameLst>
                                          <p:attrName>style.visibility</p:attrName>
                                        </p:attrNameLst>
                                      </p:cBhvr>
                                      <p:to>
                                        <p:strVal val="visible"/>
                                      </p:to>
                                    </p:set>
                                    <p:animEffect transition="in" filter="fade">
                                      <p:cBhvr>
                                        <p:cTn id="23" dur="500"/>
                                        <p:tgtEl>
                                          <p:spTgt spid="512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123">
                                            <p:txEl>
                                              <p:pRg st="7" end="7"/>
                                            </p:txEl>
                                          </p:spTgt>
                                        </p:tgtEl>
                                        <p:attrNameLst>
                                          <p:attrName>style.visibility</p:attrName>
                                        </p:attrNameLst>
                                      </p:cBhvr>
                                      <p:to>
                                        <p:strVal val="visible"/>
                                      </p:to>
                                    </p:set>
                                    <p:animEffect transition="in" filter="fade">
                                      <p:cBhvr>
                                        <p:cTn id="28" dur="500"/>
                                        <p:tgtEl>
                                          <p:spTgt spid="5123">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123">
                                            <p:txEl>
                                              <p:pRg st="8" end="8"/>
                                            </p:txEl>
                                          </p:spTgt>
                                        </p:tgtEl>
                                        <p:attrNameLst>
                                          <p:attrName>style.visibility</p:attrName>
                                        </p:attrNameLst>
                                      </p:cBhvr>
                                      <p:to>
                                        <p:strVal val="visible"/>
                                      </p:to>
                                    </p:set>
                                    <p:animEffect transition="in" filter="fade">
                                      <p:cBhvr>
                                        <p:cTn id="31" dur="500"/>
                                        <p:tgtEl>
                                          <p:spTgt spid="51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uiExpand="1" build="p" bldLvl="2"/>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921745" y="1413831"/>
            <a:ext cx="10932404" cy="4724400"/>
          </a:xfrm>
        </p:spPr>
        <p:txBody>
          <a:bodyPr>
            <a:normAutofit lnSpcReduction="10000"/>
          </a:bodyPr>
          <a:lstStyle/>
          <a:p>
            <a:pPr marL="0" indent="0" eaLnBrk="1" hangingPunct="1">
              <a:lnSpc>
                <a:spcPct val="80000"/>
              </a:lnSpc>
              <a:buNone/>
            </a:pPr>
            <a:r>
              <a:rPr lang="en-US" sz="3200" dirty="0"/>
              <a:t>Web design is a bit of…</a:t>
            </a:r>
          </a:p>
          <a:p>
            <a:pPr marL="0" indent="0" eaLnBrk="1" hangingPunct="1">
              <a:lnSpc>
                <a:spcPct val="80000"/>
              </a:lnSpc>
              <a:buNone/>
            </a:pPr>
            <a:endParaRPr lang="en-US" sz="3200" dirty="0"/>
          </a:p>
          <a:p>
            <a:pPr marL="914400" indent="0">
              <a:lnSpc>
                <a:spcPct val="80000"/>
              </a:lnSpc>
              <a:spcBef>
                <a:spcPts val="600"/>
              </a:spcBef>
              <a:spcAft>
                <a:spcPts val="1200"/>
              </a:spcAft>
              <a:buNone/>
            </a:pPr>
            <a:r>
              <a:rPr lang="en-US" sz="3200" b="1" dirty="0"/>
              <a:t>Testing</a:t>
            </a:r>
          </a:p>
          <a:p>
            <a:pPr marL="914400" lvl="1" indent="0">
              <a:lnSpc>
                <a:spcPct val="80000"/>
              </a:lnSpc>
              <a:spcBef>
                <a:spcPts val="600"/>
              </a:spcBef>
              <a:spcAft>
                <a:spcPts val="1200"/>
              </a:spcAft>
              <a:buNone/>
            </a:pPr>
            <a:r>
              <a:rPr lang="en-US" dirty="0"/>
              <a:t>	Ensuring the final product meets the clients’ and users’ needs</a:t>
            </a:r>
          </a:p>
          <a:p>
            <a:pPr marL="914400" indent="0">
              <a:lnSpc>
                <a:spcPct val="80000"/>
              </a:lnSpc>
              <a:spcBef>
                <a:spcPts val="600"/>
              </a:spcBef>
              <a:spcAft>
                <a:spcPts val="1200"/>
              </a:spcAft>
              <a:buNone/>
            </a:pPr>
            <a:r>
              <a:rPr lang="en-US" sz="3200" b="1" dirty="0"/>
              <a:t>Promotion / Marketing</a:t>
            </a:r>
            <a:r>
              <a:rPr lang="en-US" sz="3200" dirty="0"/>
              <a:t> </a:t>
            </a:r>
          </a:p>
          <a:p>
            <a:pPr marL="914400" lvl="1" indent="0">
              <a:lnSpc>
                <a:spcPct val="80000"/>
              </a:lnSpc>
              <a:spcBef>
                <a:spcPts val="600"/>
              </a:spcBef>
              <a:spcAft>
                <a:spcPts val="1200"/>
              </a:spcAft>
              <a:buNone/>
            </a:pPr>
            <a:r>
              <a:rPr lang="en-US" dirty="0"/>
              <a:t>	Attracting users to the site; ‘selling’ the site</a:t>
            </a:r>
          </a:p>
          <a:p>
            <a:pPr marL="914400" indent="0">
              <a:lnSpc>
                <a:spcPct val="80000"/>
              </a:lnSpc>
              <a:spcBef>
                <a:spcPts val="600"/>
              </a:spcBef>
              <a:spcAft>
                <a:spcPts val="1200"/>
              </a:spcAft>
              <a:buNone/>
            </a:pPr>
            <a:r>
              <a:rPr lang="en-US" sz="3200" b="1" dirty="0"/>
              <a:t>Search Engine Optimization</a:t>
            </a:r>
          </a:p>
          <a:p>
            <a:pPr marL="914400" indent="0">
              <a:lnSpc>
                <a:spcPct val="80000"/>
              </a:lnSpc>
              <a:spcBef>
                <a:spcPts val="600"/>
              </a:spcBef>
              <a:spcAft>
                <a:spcPts val="1200"/>
              </a:spcAft>
              <a:buNone/>
            </a:pPr>
            <a:r>
              <a:rPr lang="en-US" sz="3200" b="1" dirty="0"/>
              <a:t>	</a:t>
            </a:r>
            <a:r>
              <a:rPr lang="en-US" sz="2400" dirty="0"/>
              <a:t>Designing the site so that it will rank high in search engine results </a:t>
            </a:r>
          </a:p>
          <a:p>
            <a:pPr marL="914400" lvl="1" indent="0">
              <a:lnSpc>
                <a:spcPct val="80000"/>
              </a:lnSpc>
              <a:buNone/>
            </a:pPr>
            <a:r>
              <a:rPr lang="en-US" dirty="0"/>
              <a:t>	</a:t>
            </a:r>
          </a:p>
        </p:txBody>
      </p:sp>
      <p:sp>
        <p:nvSpPr>
          <p:cNvPr id="6" name="Rectangle 2"/>
          <p:cNvSpPr txBox="1">
            <a:spLocks noChangeArrowheads="1"/>
          </p:cNvSpPr>
          <p:nvPr/>
        </p:nvSpPr>
        <p:spPr>
          <a:xfrm>
            <a:off x="921745" y="662849"/>
            <a:ext cx="8229600" cy="65087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100" dirty="0"/>
              <a:t>What</a:t>
            </a:r>
            <a:r>
              <a:rPr lang="en-US" sz="4000" dirty="0"/>
              <a:t> is web design?</a:t>
            </a:r>
          </a:p>
        </p:txBody>
      </p:sp>
    </p:spTree>
    <p:extLst>
      <p:ext uri="{BB962C8B-B14F-4D97-AF65-F5344CB8AC3E}">
        <p14:creationId xmlns:p14="http://schemas.microsoft.com/office/powerpoint/2010/main" val="4253391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animEffect transition="in" filter="fade">
                                      <p:cBhvr>
                                        <p:cTn id="7" dur="500"/>
                                        <p:tgtEl>
                                          <p:spTgt spid="5123">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23">
                                            <p:txEl>
                                              <p:pRg st="3" end="3"/>
                                            </p:txEl>
                                          </p:spTgt>
                                        </p:tgtEl>
                                        <p:attrNameLst>
                                          <p:attrName>style.visibility</p:attrName>
                                        </p:attrNameLst>
                                      </p:cBhvr>
                                      <p:to>
                                        <p:strVal val="visible"/>
                                      </p:to>
                                    </p:set>
                                    <p:animEffect transition="in" filter="fade">
                                      <p:cBhvr>
                                        <p:cTn id="10" dur="500"/>
                                        <p:tgtEl>
                                          <p:spTgt spid="512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123">
                                            <p:txEl>
                                              <p:pRg st="4" end="4"/>
                                            </p:txEl>
                                          </p:spTgt>
                                        </p:tgtEl>
                                        <p:attrNameLst>
                                          <p:attrName>style.visibility</p:attrName>
                                        </p:attrNameLst>
                                      </p:cBhvr>
                                      <p:to>
                                        <p:strVal val="visible"/>
                                      </p:to>
                                    </p:set>
                                    <p:animEffect transition="in" filter="fade">
                                      <p:cBhvr>
                                        <p:cTn id="15" dur="500"/>
                                        <p:tgtEl>
                                          <p:spTgt spid="5123">
                                            <p:txEl>
                                              <p:pRg st="4" end="4"/>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123">
                                            <p:txEl>
                                              <p:pRg st="5" end="5"/>
                                            </p:txEl>
                                          </p:spTgt>
                                        </p:tgtEl>
                                        <p:attrNameLst>
                                          <p:attrName>style.visibility</p:attrName>
                                        </p:attrNameLst>
                                      </p:cBhvr>
                                      <p:to>
                                        <p:strVal val="visible"/>
                                      </p:to>
                                    </p:set>
                                    <p:animEffect transition="in" filter="fade">
                                      <p:cBhvr>
                                        <p:cTn id="18" dur="500"/>
                                        <p:tgtEl>
                                          <p:spTgt spid="512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123">
                                            <p:txEl>
                                              <p:pRg st="6" end="6"/>
                                            </p:txEl>
                                          </p:spTgt>
                                        </p:tgtEl>
                                        <p:attrNameLst>
                                          <p:attrName>style.visibility</p:attrName>
                                        </p:attrNameLst>
                                      </p:cBhvr>
                                      <p:to>
                                        <p:strVal val="visible"/>
                                      </p:to>
                                    </p:set>
                                    <p:animEffect transition="in" filter="fade">
                                      <p:cBhvr>
                                        <p:cTn id="23" dur="500"/>
                                        <p:tgtEl>
                                          <p:spTgt spid="512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123">
                                            <p:txEl>
                                              <p:pRg st="7" end="7"/>
                                            </p:txEl>
                                          </p:spTgt>
                                        </p:tgtEl>
                                        <p:attrNameLst>
                                          <p:attrName>style.visibility</p:attrName>
                                        </p:attrNameLst>
                                      </p:cBhvr>
                                      <p:to>
                                        <p:strVal val="visible"/>
                                      </p:to>
                                    </p:set>
                                    <p:animEffect transition="in" filter="fade">
                                      <p:cBhvr>
                                        <p:cTn id="28" dur="500"/>
                                        <p:tgtEl>
                                          <p:spTgt spid="5123">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123">
                                            <p:txEl>
                                              <p:pRg st="8" end="8"/>
                                            </p:txEl>
                                          </p:spTgt>
                                        </p:tgtEl>
                                        <p:attrNameLst>
                                          <p:attrName>style.visibility</p:attrName>
                                        </p:attrNameLst>
                                      </p:cBhvr>
                                      <p:to>
                                        <p:strVal val="visible"/>
                                      </p:to>
                                    </p:set>
                                    <p:animEffect transition="in" filter="fade">
                                      <p:cBhvr>
                                        <p:cTn id="31" dur="500"/>
                                        <p:tgtEl>
                                          <p:spTgt spid="51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uiExpand="1" build="p" bldLvl="2"/>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921745" y="1413831"/>
            <a:ext cx="10932404" cy="4724400"/>
          </a:xfrm>
        </p:spPr>
        <p:txBody>
          <a:bodyPr/>
          <a:lstStyle/>
          <a:p>
            <a:pPr marL="0" indent="0" eaLnBrk="1" hangingPunct="1">
              <a:lnSpc>
                <a:spcPct val="80000"/>
              </a:lnSpc>
              <a:buNone/>
            </a:pPr>
            <a:r>
              <a:rPr lang="en-US" sz="3200" dirty="0"/>
              <a:t>Web design is a bit of…</a:t>
            </a:r>
          </a:p>
          <a:p>
            <a:pPr marL="0" indent="0" eaLnBrk="1" hangingPunct="1">
              <a:lnSpc>
                <a:spcPct val="80000"/>
              </a:lnSpc>
              <a:buNone/>
            </a:pPr>
            <a:endParaRPr lang="en-US" sz="3200" dirty="0"/>
          </a:p>
          <a:p>
            <a:pPr marL="914400" indent="0">
              <a:lnSpc>
                <a:spcPct val="80000"/>
              </a:lnSpc>
              <a:spcBef>
                <a:spcPts val="600"/>
              </a:spcBef>
              <a:spcAft>
                <a:spcPts val="1200"/>
              </a:spcAft>
              <a:buNone/>
            </a:pPr>
            <a:r>
              <a:rPr lang="en-US" sz="3200" b="1" dirty="0"/>
              <a:t>Maintenance design</a:t>
            </a:r>
          </a:p>
          <a:p>
            <a:pPr marL="914400" lvl="1" indent="0">
              <a:lnSpc>
                <a:spcPct val="80000"/>
              </a:lnSpc>
              <a:spcBef>
                <a:spcPts val="600"/>
              </a:spcBef>
              <a:spcAft>
                <a:spcPts val="1200"/>
              </a:spcAft>
              <a:buNone/>
            </a:pPr>
            <a:r>
              <a:rPr lang="en-US" dirty="0"/>
              <a:t>	Designing so that the site can be easily updated</a:t>
            </a:r>
          </a:p>
          <a:p>
            <a:pPr marL="914400" lvl="1" indent="0">
              <a:lnSpc>
                <a:spcPct val="80000"/>
              </a:lnSpc>
              <a:spcBef>
                <a:spcPts val="600"/>
              </a:spcBef>
              <a:spcAft>
                <a:spcPts val="1200"/>
              </a:spcAft>
              <a:buNone/>
            </a:pPr>
            <a:r>
              <a:rPr lang="en-US" dirty="0"/>
              <a:t>	Errors can be quickly addressed and rectified</a:t>
            </a:r>
          </a:p>
          <a:p>
            <a:pPr marL="914400" indent="0">
              <a:lnSpc>
                <a:spcPct val="80000"/>
              </a:lnSpc>
              <a:spcBef>
                <a:spcPts val="600"/>
              </a:spcBef>
              <a:spcAft>
                <a:spcPts val="1200"/>
              </a:spcAft>
              <a:buNone/>
            </a:pPr>
            <a:r>
              <a:rPr lang="en-US" sz="3200" b="1" dirty="0"/>
              <a:t>Others?</a:t>
            </a:r>
          </a:p>
          <a:p>
            <a:pPr marL="914400" lvl="1" indent="0">
              <a:lnSpc>
                <a:spcPct val="80000"/>
              </a:lnSpc>
              <a:spcBef>
                <a:spcPts val="600"/>
              </a:spcBef>
              <a:spcAft>
                <a:spcPts val="1200"/>
              </a:spcAft>
              <a:buNone/>
            </a:pPr>
            <a:r>
              <a:rPr lang="en-US" dirty="0"/>
              <a:t>	Can you think of other concerns that come into play when designing a website?</a:t>
            </a:r>
          </a:p>
        </p:txBody>
      </p:sp>
      <p:sp>
        <p:nvSpPr>
          <p:cNvPr id="6" name="Rectangle 2"/>
          <p:cNvSpPr txBox="1">
            <a:spLocks noChangeArrowheads="1"/>
          </p:cNvSpPr>
          <p:nvPr/>
        </p:nvSpPr>
        <p:spPr>
          <a:xfrm>
            <a:off x="921745" y="662849"/>
            <a:ext cx="8229600" cy="65087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100" dirty="0"/>
              <a:t>What</a:t>
            </a:r>
            <a:r>
              <a:rPr lang="en-US" sz="4000" dirty="0"/>
              <a:t> is web design?</a:t>
            </a:r>
          </a:p>
        </p:txBody>
      </p:sp>
    </p:spTree>
    <p:extLst>
      <p:ext uri="{BB962C8B-B14F-4D97-AF65-F5344CB8AC3E}">
        <p14:creationId xmlns:p14="http://schemas.microsoft.com/office/powerpoint/2010/main" val="3403650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animEffect transition="in" filter="fade">
                                      <p:cBhvr>
                                        <p:cTn id="7" dur="500"/>
                                        <p:tgtEl>
                                          <p:spTgt spid="5123">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23">
                                            <p:txEl>
                                              <p:pRg st="3" end="3"/>
                                            </p:txEl>
                                          </p:spTgt>
                                        </p:tgtEl>
                                        <p:attrNameLst>
                                          <p:attrName>style.visibility</p:attrName>
                                        </p:attrNameLst>
                                      </p:cBhvr>
                                      <p:to>
                                        <p:strVal val="visible"/>
                                      </p:to>
                                    </p:set>
                                    <p:animEffect transition="in" filter="fade">
                                      <p:cBhvr>
                                        <p:cTn id="10" dur="500"/>
                                        <p:tgtEl>
                                          <p:spTgt spid="512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123">
                                            <p:txEl>
                                              <p:pRg st="4" end="4"/>
                                            </p:txEl>
                                          </p:spTgt>
                                        </p:tgtEl>
                                        <p:attrNameLst>
                                          <p:attrName>style.visibility</p:attrName>
                                        </p:attrNameLst>
                                      </p:cBhvr>
                                      <p:to>
                                        <p:strVal val="visible"/>
                                      </p:to>
                                    </p:set>
                                    <p:animEffect transition="in" filter="fade">
                                      <p:cBhvr>
                                        <p:cTn id="15" dur="500"/>
                                        <p:tgtEl>
                                          <p:spTgt spid="512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123">
                                            <p:txEl>
                                              <p:pRg st="5" end="5"/>
                                            </p:txEl>
                                          </p:spTgt>
                                        </p:tgtEl>
                                        <p:attrNameLst>
                                          <p:attrName>style.visibility</p:attrName>
                                        </p:attrNameLst>
                                      </p:cBhvr>
                                      <p:to>
                                        <p:strVal val="visible"/>
                                      </p:to>
                                    </p:set>
                                    <p:animEffect transition="in" filter="fade">
                                      <p:cBhvr>
                                        <p:cTn id="20" dur="500"/>
                                        <p:tgtEl>
                                          <p:spTgt spid="512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123">
                                            <p:txEl>
                                              <p:pRg st="6" end="6"/>
                                            </p:txEl>
                                          </p:spTgt>
                                        </p:tgtEl>
                                        <p:attrNameLst>
                                          <p:attrName>style.visibility</p:attrName>
                                        </p:attrNameLst>
                                      </p:cBhvr>
                                      <p:to>
                                        <p:strVal val="visible"/>
                                      </p:to>
                                    </p:set>
                                    <p:animEffect transition="in" filter="fade">
                                      <p:cBhvr>
                                        <p:cTn id="25" dur="500"/>
                                        <p:tgtEl>
                                          <p:spTgt spid="51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uiExpand="1" build="p" bldLvl="2"/>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chor="ctr"/>
          <a:lstStyle/>
          <a:p>
            <a:pPr eaLnBrk="1" hangingPunct="1"/>
            <a:r>
              <a:rPr lang="en-US" sz="4000" dirty="0"/>
              <a:t>Need for Design </a:t>
            </a:r>
            <a:r>
              <a:rPr lang="en-US" sz="4000" dirty="0" err="1"/>
              <a:t>Methadology</a:t>
            </a:r>
            <a:endParaRPr lang="en-US" sz="4000" dirty="0"/>
          </a:p>
        </p:txBody>
      </p:sp>
      <p:sp>
        <p:nvSpPr>
          <p:cNvPr id="6147" name="Rectangle 3"/>
          <p:cNvSpPr>
            <a:spLocks noGrp="1" noChangeArrowheads="1"/>
          </p:cNvSpPr>
          <p:nvPr>
            <p:ph idx="1"/>
          </p:nvPr>
        </p:nvSpPr>
        <p:spPr>
          <a:xfrm>
            <a:off x="838200" y="1792722"/>
            <a:ext cx="10515600" cy="4351338"/>
          </a:xfrm>
        </p:spPr>
        <p:txBody>
          <a:bodyPr>
            <a:normAutofit/>
          </a:bodyPr>
          <a:lstStyle/>
          <a:p>
            <a:pPr eaLnBrk="1" hangingPunct="1">
              <a:spcBef>
                <a:spcPts val="600"/>
              </a:spcBef>
              <a:spcAft>
                <a:spcPts val="1200"/>
              </a:spcAft>
              <a:buFont typeface="Wingdings" pitchFamily="2" charset="2"/>
              <a:buNone/>
            </a:pPr>
            <a:r>
              <a:rPr lang="en-US" dirty="0"/>
              <a:t>Web sites exist to be used by people</a:t>
            </a:r>
          </a:p>
          <a:p>
            <a:pPr marL="349250" lvl="1" indent="0">
              <a:spcBef>
                <a:spcPts val="600"/>
              </a:spcBef>
              <a:spcAft>
                <a:spcPts val="1200"/>
              </a:spcAft>
              <a:buNone/>
            </a:pPr>
            <a:r>
              <a:rPr lang="en-US" dirty="0"/>
              <a:t>Not all people have same goals, abilities, equipment, </a:t>
            </a:r>
            <a:r>
              <a:rPr lang="en-US" dirty="0" err="1"/>
              <a:t>etc</a:t>
            </a:r>
            <a:endParaRPr lang="en-US" dirty="0"/>
          </a:p>
          <a:p>
            <a:pPr marL="349250" lvl="1" indent="0">
              <a:spcBef>
                <a:spcPts val="600"/>
              </a:spcBef>
              <a:spcAft>
                <a:spcPts val="1200"/>
              </a:spcAft>
              <a:buNone/>
            </a:pPr>
            <a:r>
              <a:rPr lang="en-US" dirty="0"/>
              <a:t>Sites that are not used are not effective</a:t>
            </a:r>
          </a:p>
          <a:p>
            <a:pPr eaLnBrk="1" hangingPunct="1">
              <a:spcBef>
                <a:spcPts val="600"/>
              </a:spcBef>
              <a:spcAft>
                <a:spcPts val="1200"/>
              </a:spcAft>
              <a:buFont typeface="Wingdings" pitchFamily="2" charset="2"/>
              <a:buNone/>
            </a:pPr>
            <a:r>
              <a:rPr lang="en-US" dirty="0"/>
              <a:t>To promote use, web sites must be, well, </a:t>
            </a:r>
            <a:r>
              <a:rPr lang="en-US" b="1" dirty="0">
                <a:solidFill>
                  <a:schemeClr val="tx2">
                    <a:lumMod val="90000"/>
                  </a:schemeClr>
                </a:solidFill>
              </a:rPr>
              <a:t>usable</a:t>
            </a:r>
            <a:endParaRPr lang="en-US" dirty="0"/>
          </a:p>
          <a:p>
            <a:pPr marL="349250" lvl="1" indent="0">
              <a:spcBef>
                <a:spcPts val="600"/>
              </a:spcBef>
              <a:spcAft>
                <a:spcPts val="1200"/>
              </a:spcAft>
              <a:buNone/>
            </a:pPr>
            <a:r>
              <a:rPr lang="en-US" dirty="0"/>
              <a:t>Usable web sites are designed to </a:t>
            </a:r>
            <a:r>
              <a:rPr lang="en-US" i="1" dirty="0"/>
              <a:t>meet the needs of targeted site users</a:t>
            </a:r>
            <a:endParaRPr lang="en-US" dirty="0"/>
          </a:p>
          <a:p>
            <a:pPr eaLnBrk="1" hangingPunct="1">
              <a:spcBef>
                <a:spcPts val="600"/>
              </a:spcBef>
              <a:spcAft>
                <a:spcPts val="1200"/>
              </a:spcAft>
              <a:buFont typeface="Wingdings" pitchFamily="2" charset="2"/>
              <a:buNone/>
            </a:pPr>
            <a:r>
              <a:rPr lang="en-US" dirty="0"/>
              <a:t>By understanding our </a:t>
            </a:r>
            <a:r>
              <a:rPr lang="en-US" b="1" i="1" dirty="0">
                <a:solidFill>
                  <a:schemeClr val="tx2">
                    <a:lumMod val="90000"/>
                  </a:schemeClr>
                </a:solidFill>
              </a:rPr>
              <a:t>site users</a:t>
            </a:r>
            <a:r>
              <a:rPr lang="en-US" dirty="0"/>
              <a:t>, the </a:t>
            </a:r>
            <a:r>
              <a:rPr lang="en-US" b="1" i="1" dirty="0">
                <a:solidFill>
                  <a:schemeClr val="tx2">
                    <a:lumMod val="90000"/>
                  </a:schemeClr>
                </a:solidFill>
              </a:rPr>
              <a:t>principles of usability</a:t>
            </a:r>
            <a:r>
              <a:rPr lang="en-US" dirty="0"/>
              <a:t>, and </a:t>
            </a:r>
            <a:r>
              <a:rPr lang="en-US" b="1" i="1" dirty="0">
                <a:solidFill>
                  <a:schemeClr val="tx2">
                    <a:lumMod val="90000"/>
                  </a:schemeClr>
                </a:solidFill>
              </a:rPr>
              <a:t>how to use technology</a:t>
            </a:r>
            <a:r>
              <a:rPr lang="en-US" dirty="0"/>
              <a:t>, we can create an attractive, usable, commercial web site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147">
                                            <p:txEl>
                                              <p:pRg st="0" end="0"/>
                                            </p:txEl>
                                          </p:spTgt>
                                        </p:tgtEl>
                                        <p:attrNameLst>
                                          <p:attrName>style.visibility</p:attrName>
                                        </p:attrNameLst>
                                      </p:cBhvr>
                                      <p:to>
                                        <p:strVal val="visible"/>
                                      </p:to>
                                    </p:set>
                                    <p:animEffect transition="in" filter="fade">
                                      <p:cBhvr>
                                        <p:cTn id="11" dur="500"/>
                                        <p:tgtEl>
                                          <p:spTgt spid="614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147">
                                            <p:txEl>
                                              <p:pRg st="1" end="1"/>
                                            </p:txEl>
                                          </p:spTgt>
                                        </p:tgtEl>
                                        <p:attrNameLst>
                                          <p:attrName>style.visibility</p:attrName>
                                        </p:attrNameLst>
                                      </p:cBhvr>
                                      <p:to>
                                        <p:strVal val="visible"/>
                                      </p:to>
                                    </p:set>
                                    <p:animEffect transition="in" filter="fade">
                                      <p:cBhvr>
                                        <p:cTn id="16" dur="500"/>
                                        <p:tgtEl>
                                          <p:spTgt spid="614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147">
                                            <p:txEl>
                                              <p:pRg st="2" end="2"/>
                                            </p:txEl>
                                          </p:spTgt>
                                        </p:tgtEl>
                                        <p:attrNameLst>
                                          <p:attrName>style.visibility</p:attrName>
                                        </p:attrNameLst>
                                      </p:cBhvr>
                                      <p:to>
                                        <p:strVal val="visible"/>
                                      </p:to>
                                    </p:set>
                                    <p:animEffect transition="in" filter="fade">
                                      <p:cBhvr>
                                        <p:cTn id="21" dur="500"/>
                                        <p:tgtEl>
                                          <p:spTgt spid="614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147">
                                            <p:txEl>
                                              <p:pRg st="3" end="3"/>
                                            </p:txEl>
                                          </p:spTgt>
                                        </p:tgtEl>
                                        <p:attrNameLst>
                                          <p:attrName>style.visibility</p:attrName>
                                        </p:attrNameLst>
                                      </p:cBhvr>
                                      <p:to>
                                        <p:strVal val="visible"/>
                                      </p:to>
                                    </p:set>
                                    <p:animEffect transition="in" filter="fade">
                                      <p:cBhvr>
                                        <p:cTn id="26" dur="500"/>
                                        <p:tgtEl>
                                          <p:spTgt spid="6147">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147">
                                            <p:txEl>
                                              <p:pRg st="4" end="4"/>
                                            </p:txEl>
                                          </p:spTgt>
                                        </p:tgtEl>
                                        <p:attrNameLst>
                                          <p:attrName>style.visibility</p:attrName>
                                        </p:attrNameLst>
                                      </p:cBhvr>
                                      <p:to>
                                        <p:strVal val="visible"/>
                                      </p:to>
                                    </p:set>
                                    <p:animEffect transition="in" filter="fade">
                                      <p:cBhvr>
                                        <p:cTn id="31" dur="500"/>
                                        <p:tgtEl>
                                          <p:spTgt spid="6147">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147">
                                            <p:txEl>
                                              <p:pRg st="5" end="5"/>
                                            </p:txEl>
                                          </p:spTgt>
                                        </p:tgtEl>
                                        <p:attrNameLst>
                                          <p:attrName>style.visibility</p:attrName>
                                        </p:attrNameLst>
                                      </p:cBhvr>
                                      <p:to>
                                        <p:strVal val="visible"/>
                                      </p:to>
                                    </p:set>
                                    <p:animEffect transition="in" filter="fade">
                                      <p:cBhvr>
                                        <p:cTn id="36" dur="500"/>
                                        <p:tgtEl>
                                          <p:spTgt spid="61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bldLvl="2"/>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chor="ctr"/>
          <a:lstStyle/>
          <a:p>
            <a:pPr eaLnBrk="1" hangingPunct="1"/>
            <a:r>
              <a:rPr lang="en-US" sz="4000" dirty="0"/>
              <a:t>Usefulness and Usability</a:t>
            </a:r>
          </a:p>
        </p:txBody>
      </p:sp>
      <p:sp>
        <p:nvSpPr>
          <p:cNvPr id="7171" name="Rectangle 3"/>
          <p:cNvSpPr>
            <a:spLocks noGrp="1" noChangeArrowheads="1"/>
          </p:cNvSpPr>
          <p:nvPr>
            <p:ph idx="1"/>
          </p:nvPr>
        </p:nvSpPr>
        <p:spPr>
          <a:xfrm>
            <a:off x="838200" y="1690688"/>
            <a:ext cx="10515600" cy="4351338"/>
          </a:xfrm>
        </p:spPr>
        <p:txBody>
          <a:bodyPr>
            <a:normAutofit lnSpcReduction="10000"/>
          </a:bodyPr>
          <a:lstStyle/>
          <a:p>
            <a:pPr eaLnBrk="1" hangingPunct="1">
              <a:spcBef>
                <a:spcPts val="600"/>
              </a:spcBef>
              <a:spcAft>
                <a:spcPts val="1200"/>
              </a:spcAft>
              <a:buFont typeface="Wingdings" pitchFamily="2" charset="2"/>
              <a:buNone/>
            </a:pPr>
            <a:r>
              <a:rPr lang="en-US" dirty="0"/>
              <a:t>A </a:t>
            </a:r>
            <a:r>
              <a:rPr lang="en-US" b="1" dirty="0">
                <a:solidFill>
                  <a:srgbClr val="FF0000"/>
                </a:solidFill>
              </a:rPr>
              <a:t>useful</a:t>
            </a:r>
            <a:r>
              <a:rPr lang="en-US" dirty="0"/>
              <a:t> system can be </a:t>
            </a:r>
            <a:r>
              <a:rPr lang="en-US" b="1" dirty="0">
                <a:solidFill>
                  <a:srgbClr val="FF0000"/>
                </a:solidFill>
              </a:rPr>
              <a:t>used by a real person</a:t>
            </a:r>
            <a:r>
              <a:rPr lang="en-US" dirty="0">
                <a:solidFill>
                  <a:srgbClr val="FF0000"/>
                </a:solidFill>
              </a:rPr>
              <a:t> </a:t>
            </a:r>
            <a:r>
              <a:rPr lang="en-US" dirty="0"/>
              <a:t>to achieve a </a:t>
            </a:r>
            <a:r>
              <a:rPr lang="en-US" b="1" dirty="0">
                <a:solidFill>
                  <a:srgbClr val="FF0000"/>
                </a:solidFill>
              </a:rPr>
              <a:t>desired</a:t>
            </a:r>
            <a:r>
              <a:rPr lang="en-US" dirty="0">
                <a:solidFill>
                  <a:srgbClr val="FF0000"/>
                </a:solidFill>
              </a:rPr>
              <a:t> </a:t>
            </a:r>
            <a:r>
              <a:rPr lang="en-US" b="1" dirty="0">
                <a:solidFill>
                  <a:srgbClr val="FF0000"/>
                </a:solidFill>
              </a:rPr>
              <a:t>goal</a:t>
            </a:r>
            <a:br>
              <a:rPr lang="en-US" dirty="0"/>
            </a:br>
            <a:endParaRPr lang="en-US" dirty="0"/>
          </a:p>
          <a:p>
            <a:pPr eaLnBrk="1" hangingPunct="1">
              <a:spcBef>
                <a:spcPts val="600"/>
              </a:spcBef>
              <a:spcAft>
                <a:spcPts val="1200"/>
              </a:spcAft>
              <a:buFont typeface="Wingdings" pitchFamily="2" charset="2"/>
              <a:buNone/>
            </a:pPr>
            <a:r>
              <a:rPr lang="en-US" dirty="0"/>
              <a:t>Usefulness has two facets:</a:t>
            </a:r>
          </a:p>
          <a:p>
            <a:pPr lvl="1" indent="-336550">
              <a:spcBef>
                <a:spcPts val="600"/>
              </a:spcBef>
              <a:spcAft>
                <a:spcPts val="1200"/>
              </a:spcAft>
              <a:buNone/>
            </a:pPr>
            <a:r>
              <a:rPr lang="en-US" b="1" dirty="0">
                <a:solidFill>
                  <a:schemeClr val="tx2">
                    <a:lumMod val="90000"/>
                  </a:schemeClr>
                </a:solidFill>
              </a:rPr>
              <a:t>Utility</a:t>
            </a:r>
            <a:r>
              <a:rPr lang="en-US" dirty="0"/>
              <a:t>:  can the desired goal be accomplished? is the outcome correct?</a:t>
            </a:r>
          </a:p>
          <a:p>
            <a:pPr lvl="1" indent="-336550">
              <a:spcBef>
                <a:spcPts val="600"/>
              </a:spcBef>
              <a:spcAft>
                <a:spcPts val="1200"/>
              </a:spcAft>
              <a:buNone/>
            </a:pPr>
            <a:r>
              <a:rPr lang="en-US" b="1" dirty="0">
                <a:solidFill>
                  <a:schemeClr val="tx2">
                    <a:lumMod val="90000"/>
                  </a:schemeClr>
                </a:solidFill>
              </a:rPr>
              <a:t>Usability</a:t>
            </a:r>
            <a:r>
              <a:rPr lang="en-US" dirty="0"/>
              <a:t>:  how well can users use the system? is it confusing? frustrating? unclear? ugly?</a:t>
            </a:r>
            <a:br>
              <a:rPr lang="en-US" dirty="0"/>
            </a:br>
            <a:endParaRPr lang="en-US" dirty="0"/>
          </a:p>
          <a:p>
            <a:pPr eaLnBrk="1" hangingPunct="1">
              <a:spcBef>
                <a:spcPts val="600"/>
              </a:spcBef>
              <a:spcAft>
                <a:spcPts val="1200"/>
              </a:spcAft>
              <a:buFont typeface="Wingdings" pitchFamily="2" charset="2"/>
              <a:buNone/>
            </a:pPr>
            <a:r>
              <a:rPr lang="en-US" dirty="0"/>
              <a:t>Useful does not mean </a:t>
            </a:r>
            <a:r>
              <a:rPr lang="en-US" i="1" dirty="0"/>
              <a:t>boring</a:t>
            </a:r>
            <a:r>
              <a:rPr lang="en-US" dirty="0"/>
              <a:t>.  Useful means it is fit for the purpose it was intended</a:t>
            </a:r>
          </a:p>
          <a:p>
            <a:pPr eaLnBrk="1" hangingPunct="1">
              <a:buFont typeface="Wingdings" pitchFamily="2" charset="2"/>
              <a:buNone/>
            </a:pPr>
            <a:endParaRPr lang="en-US" dirty="0"/>
          </a:p>
        </p:txBody>
      </p:sp>
      <p:cxnSp>
        <p:nvCxnSpPr>
          <p:cNvPr id="3" name="Straight Arrow Connector 2"/>
          <p:cNvCxnSpPr/>
          <p:nvPr/>
        </p:nvCxnSpPr>
        <p:spPr>
          <a:xfrm flipH="1">
            <a:off x="1465243" y="2049137"/>
            <a:ext cx="242371" cy="627962"/>
          </a:xfrm>
          <a:prstGeom prst="straightConnector1">
            <a:avLst/>
          </a:prstGeom>
          <a:ln w="285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171">
                                            <p:txEl>
                                              <p:pRg st="0" end="0"/>
                                            </p:txEl>
                                          </p:spTgt>
                                        </p:tgtEl>
                                        <p:attrNameLst>
                                          <p:attrName>style.visibility</p:attrName>
                                        </p:attrNameLst>
                                      </p:cBhvr>
                                      <p:to>
                                        <p:strVal val="visible"/>
                                      </p:to>
                                    </p:set>
                                    <p:animEffect transition="in" filter="fade">
                                      <p:cBhvr>
                                        <p:cTn id="11" dur="500"/>
                                        <p:tgtEl>
                                          <p:spTgt spid="717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7171">
                                            <p:txEl>
                                              <p:pRg st="1" end="1"/>
                                            </p:txEl>
                                          </p:spTgt>
                                        </p:tgtEl>
                                        <p:attrNameLst>
                                          <p:attrName>style.visibility</p:attrName>
                                        </p:attrNameLst>
                                      </p:cBhvr>
                                      <p:to>
                                        <p:strVal val="visible"/>
                                      </p:to>
                                    </p:set>
                                    <p:animEffect transition="in" filter="fade">
                                      <p:cBhvr>
                                        <p:cTn id="20" dur="500"/>
                                        <p:tgtEl>
                                          <p:spTgt spid="7171">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171">
                                            <p:txEl>
                                              <p:pRg st="2" end="2"/>
                                            </p:txEl>
                                          </p:spTgt>
                                        </p:tgtEl>
                                        <p:attrNameLst>
                                          <p:attrName>style.visibility</p:attrName>
                                        </p:attrNameLst>
                                      </p:cBhvr>
                                      <p:to>
                                        <p:strVal val="visible"/>
                                      </p:to>
                                    </p:set>
                                    <p:animEffect transition="in" filter="fade">
                                      <p:cBhvr>
                                        <p:cTn id="25" dur="500"/>
                                        <p:tgtEl>
                                          <p:spTgt spid="7171">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171">
                                            <p:txEl>
                                              <p:pRg st="3" end="3"/>
                                            </p:txEl>
                                          </p:spTgt>
                                        </p:tgtEl>
                                        <p:attrNameLst>
                                          <p:attrName>style.visibility</p:attrName>
                                        </p:attrNameLst>
                                      </p:cBhvr>
                                      <p:to>
                                        <p:strVal val="visible"/>
                                      </p:to>
                                    </p:set>
                                    <p:animEffect transition="in" filter="fade">
                                      <p:cBhvr>
                                        <p:cTn id="30" dur="500"/>
                                        <p:tgtEl>
                                          <p:spTgt spid="7171">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171">
                                            <p:txEl>
                                              <p:pRg st="4" end="4"/>
                                            </p:txEl>
                                          </p:spTgt>
                                        </p:tgtEl>
                                        <p:attrNameLst>
                                          <p:attrName>style.visibility</p:attrName>
                                        </p:attrNameLst>
                                      </p:cBhvr>
                                      <p:to>
                                        <p:strVal val="visible"/>
                                      </p:to>
                                    </p:set>
                                    <p:animEffect transition="in" filter="fade">
                                      <p:cBhvr>
                                        <p:cTn id="35" dur="500"/>
                                        <p:tgtEl>
                                          <p:spTgt spid="7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uiExpand="1"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a:t>
            </a:r>
          </a:p>
        </p:txBody>
      </p:sp>
      <p:sp>
        <p:nvSpPr>
          <p:cNvPr id="3" name="Content Placeholder 2"/>
          <p:cNvSpPr>
            <a:spLocks noGrp="1"/>
          </p:cNvSpPr>
          <p:nvPr>
            <p:ph idx="1"/>
          </p:nvPr>
        </p:nvSpPr>
        <p:spPr>
          <a:xfrm>
            <a:off x="1044023" y="1690689"/>
            <a:ext cx="10103954" cy="4138612"/>
          </a:xfrm>
        </p:spPr>
        <p:txBody>
          <a:bodyPr>
            <a:normAutofit/>
          </a:bodyPr>
          <a:lstStyle/>
          <a:p>
            <a:pPr marL="0" indent="0">
              <a:buNone/>
            </a:pPr>
            <a:r>
              <a:rPr lang="en-US" sz="2400" dirty="0"/>
              <a:t>Technology ("science of craft") …is the sum of any techniques, skills, methods, and processes used in the production of goods or services or in the accomplishment of objectives, such as scientific investigation</a:t>
            </a:r>
          </a:p>
          <a:p>
            <a:pPr marL="0" indent="0">
              <a:buNone/>
            </a:pPr>
            <a:r>
              <a:rPr lang="en-US" sz="2400" dirty="0"/>
              <a:t> Technology can be the knowledge of techniques, processes, and the like, or it can be embedded in machines to allow for operation without detailed knowledge of their workings</a:t>
            </a:r>
          </a:p>
          <a:p>
            <a:pPr marL="0" indent="0">
              <a:buNone/>
            </a:pPr>
            <a:r>
              <a:rPr lang="en-US" sz="2400" dirty="0"/>
              <a:t>Systems (e.g., machines) applying technology by taking an input, changing it according to the system's use, and then producing an outcome are referred to as technology systems or technological systems</a:t>
            </a:r>
          </a:p>
        </p:txBody>
      </p:sp>
      <p:sp>
        <p:nvSpPr>
          <p:cNvPr id="5" name="TextBox 4">
            <a:extLst>
              <a:ext uri="{FF2B5EF4-FFF2-40B4-BE49-F238E27FC236}">
                <a16:creationId xmlns:a16="http://schemas.microsoft.com/office/drawing/2014/main" id="{EE85521D-B625-4068-9127-CF5A90F3E9FA}"/>
              </a:ext>
            </a:extLst>
          </p:cNvPr>
          <p:cNvSpPr txBox="1"/>
          <p:nvPr/>
        </p:nvSpPr>
        <p:spPr>
          <a:xfrm>
            <a:off x="6563485" y="5581767"/>
            <a:ext cx="5576157" cy="400110"/>
          </a:xfrm>
          <a:prstGeom prst="rect">
            <a:avLst/>
          </a:prstGeom>
          <a:noFill/>
        </p:spPr>
        <p:txBody>
          <a:bodyPr wrap="square" rtlCol="0">
            <a:spAutoFit/>
          </a:bodyPr>
          <a:lstStyle/>
          <a:p>
            <a:r>
              <a:rPr lang="en-US" sz="2000" dirty="0">
                <a:latin typeface="Corbel Light" panose="020B0303020204020204" pitchFamily="34" charset="0"/>
                <a:hlinkClick r:id="rId3"/>
              </a:rPr>
              <a:t>https://en.wikipedia.org/wiki/Technology</a:t>
            </a:r>
            <a:endParaRPr lang="en-US" sz="2000" dirty="0">
              <a:latin typeface="Corbel Light" panose="020B0303020204020204" pitchFamily="34" charset="0"/>
            </a:endParaRPr>
          </a:p>
        </p:txBody>
      </p:sp>
    </p:spTree>
    <p:extLst>
      <p:ext uri="{BB962C8B-B14F-4D97-AF65-F5344CB8AC3E}">
        <p14:creationId xmlns:p14="http://schemas.microsoft.com/office/powerpoint/2010/main" val="2660404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chor="ctr"/>
          <a:lstStyle/>
          <a:p>
            <a:pPr eaLnBrk="1" hangingPunct="1"/>
            <a:r>
              <a:rPr lang="en-US" sz="4000" dirty="0"/>
              <a:t>Content</a:t>
            </a:r>
          </a:p>
        </p:txBody>
      </p:sp>
      <p:sp>
        <p:nvSpPr>
          <p:cNvPr id="8195" name="Rectangle 3"/>
          <p:cNvSpPr>
            <a:spLocks noGrp="1" noChangeArrowheads="1"/>
          </p:cNvSpPr>
          <p:nvPr>
            <p:ph idx="1"/>
          </p:nvPr>
        </p:nvSpPr>
        <p:spPr>
          <a:xfrm>
            <a:off x="861362" y="1550148"/>
            <a:ext cx="10515600" cy="4679202"/>
          </a:xfrm>
        </p:spPr>
        <p:txBody>
          <a:bodyPr>
            <a:normAutofit/>
          </a:bodyPr>
          <a:lstStyle/>
          <a:p>
            <a:pPr lvl="1">
              <a:spcBef>
                <a:spcPts val="600"/>
              </a:spcBef>
              <a:spcAft>
                <a:spcPts val="1200"/>
              </a:spcAft>
              <a:buFont typeface="Wingdings" pitchFamily="2" charset="2"/>
              <a:buNone/>
            </a:pPr>
            <a:r>
              <a:rPr lang="en-US" sz="3200" dirty="0"/>
              <a:t>Is it suitable for the targeted audience?</a:t>
            </a:r>
          </a:p>
          <a:p>
            <a:pPr lvl="1">
              <a:spcBef>
                <a:spcPts val="600"/>
              </a:spcBef>
              <a:spcAft>
                <a:spcPts val="1200"/>
              </a:spcAft>
              <a:buFont typeface="Wingdings" pitchFamily="2" charset="2"/>
              <a:buNone/>
            </a:pPr>
            <a:r>
              <a:rPr lang="en-US" sz="3200" dirty="0"/>
              <a:t>Use of graphics/sound/multimedia appropriate?</a:t>
            </a:r>
          </a:p>
          <a:p>
            <a:pPr lvl="1">
              <a:spcBef>
                <a:spcPts val="600"/>
              </a:spcBef>
              <a:spcAft>
                <a:spcPts val="1200"/>
              </a:spcAft>
              <a:buFont typeface="Wingdings" pitchFamily="2" charset="2"/>
              <a:buNone/>
            </a:pPr>
            <a:r>
              <a:rPr lang="en-US" sz="3200" dirty="0"/>
              <a:t>Structured appropriately?</a:t>
            </a:r>
          </a:p>
          <a:p>
            <a:pPr lvl="1">
              <a:buFont typeface="Wingdings" pitchFamily="2" charset="2"/>
              <a:buNone/>
            </a:pPr>
            <a:endParaRPr lang="en-US" sz="2000" dirty="0"/>
          </a:p>
          <a:p>
            <a:pPr lvl="1">
              <a:buFont typeface="Wingdings" pitchFamily="2" charset="2"/>
              <a:buNone/>
            </a:pPr>
            <a:r>
              <a:rPr lang="en-US" sz="3200" dirty="0"/>
              <a:t>* Ongoing process – must be considered throughout the process</a:t>
            </a:r>
          </a:p>
        </p:txBody>
      </p:sp>
    </p:spTree>
    <p:extLst>
      <p:ext uri="{BB962C8B-B14F-4D97-AF65-F5344CB8AC3E}">
        <p14:creationId xmlns:p14="http://schemas.microsoft.com/office/powerpoint/2010/main" val="239050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195">
                                            <p:txEl>
                                              <p:pRg st="0" end="0"/>
                                            </p:txEl>
                                          </p:spTgt>
                                        </p:tgtEl>
                                        <p:attrNameLst>
                                          <p:attrName>style.visibility</p:attrName>
                                        </p:attrNameLst>
                                      </p:cBhvr>
                                      <p:to>
                                        <p:strVal val="visible"/>
                                      </p:to>
                                    </p:set>
                                    <p:animEffect transition="in" filter="fade">
                                      <p:cBhvr>
                                        <p:cTn id="11" dur="500"/>
                                        <p:tgtEl>
                                          <p:spTgt spid="819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195">
                                            <p:txEl>
                                              <p:pRg st="1" end="1"/>
                                            </p:txEl>
                                          </p:spTgt>
                                        </p:tgtEl>
                                        <p:attrNameLst>
                                          <p:attrName>style.visibility</p:attrName>
                                        </p:attrNameLst>
                                      </p:cBhvr>
                                      <p:to>
                                        <p:strVal val="visible"/>
                                      </p:to>
                                    </p:set>
                                    <p:animEffect transition="in" filter="fade">
                                      <p:cBhvr>
                                        <p:cTn id="16" dur="500"/>
                                        <p:tgtEl>
                                          <p:spTgt spid="819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195">
                                            <p:txEl>
                                              <p:pRg st="2" end="2"/>
                                            </p:txEl>
                                          </p:spTgt>
                                        </p:tgtEl>
                                        <p:attrNameLst>
                                          <p:attrName>style.visibility</p:attrName>
                                        </p:attrNameLst>
                                      </p:cBhvr>
                                      <p:to>
                                        <p:strVal val="visible"/>
                                      </p:to>
                                    </p:set>
                                    <p:animEffect transition="in" filter="fade">
                                      <p:cBhvr>
                                        <p:cTn id="21" dur="500"/>
                                        <p:tgtEl>
                                          <p:spTgt spid="819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195">
                                            <p:txEl>
                                              <p:pRg st="4" end="4"/>
                                            </p:txEl>
                                          </p:spTgt>
                                        </p:tgtEl>
                                        <p:attrNameLst>
                                          <p:attrName>style.visibility</p:attrName>
                                        </p:attrNameLst>
                                      </p:cBhvr>
                                      <p:to>
                                        <p:strVal val="visible"/>
                                      </p:to>
                                    </p:set>
                                    <p:animEffect transition="in" filter="fade">
                                      <p:cBhvr>
                                        <p:cTn id="26" dur="500"/>
                                        <p:tgtEl>
                                          <p:spTgt spid="81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uiExpand="1" build="p" bldLvl="2"/>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chor="ctr"/>
          <a:lstStyle/>
          <a:p>
            <a:r>
              <a:rPr lang="en-US" sz="4000" dirty="0"/>
              <a:t>Usability Elements</a:t>
            </a:r>
          </a:p>
        </p:txBody>
      </p:sp>
      <p:sp>
        <p:nvSpPr>
          <p:cNvPr id="8195" name="Rectangle 3"/>
          <p:cNvSpPr>
            <a:spLocks noGrp="1" noChangeArrowheads="1"/>
          </p:cNvSpPr>
          <p:nvPr>
            <p:ph idx="1"/>
          </p:nvPr>
        </p:nvSpPr>
        <p:spPr>
          <a:xfrm>
            <a:off x="861362" y="1550149"/>
            <a:ext cx="10515600" cy="4351338"/>
          </a:xfrm>
        </p:spPr>
        <p:txBody>
          <a:bodyPr>
            <a:normAutofit/>
          </a:bodyPr>
          <a:lstStyle/>
          <a:p>
            <a:pPr lvl="1" indent="-336550">
              <a:spcBef>
                <a:spcPts val="600"/>
              </a:spcBef>
              <a:spcAft>
                <a:spcPts val="1200"/>
              </a:spcAft>
              <a:buNone/>
            </a:pPr>
            <a:r>
              <a:rPr lang="en-US" sz="3200" b="1" dirty="0"/>
              <a:t>Functionally correct</a:t>
            </a:r>
            <a:endParaRPr lang="en-US" sz="2800" dirty="0"/>
          </a:p>
          <a:p>
            <a:pPr lvl="1" indent="-336550">
              <a:spcBef>
                <a:spcPts val="600"/>
              </a:spcBef>
              <a:spcAft>
                <a:spcPts val="1200"/>
              </a:spcAft>
              <a:buNone/>
            </a:pPr>
            <a:r>
              <a:rPr lang="en-US" sz="3200" b="1" dirty="0"/>
              <a:t>Efficient to use</a:t>
            </a:r>
          </a:p>
          <a:p>
            <a:pPr lvl="1" indent="-336550">
              <a:spcBef>
                <a:spcPts val="600"/>
              </a:spcBef>
              <a:spcAft>
                <a:spcPts val="1200"/>
              </a:spcAft>
              <a:buNone/>
            </a:pPr>
            <a:r>
              <a:rPr lang="en-US" sz="3200" b="1" dirty="0"/>
              <a:t>Easy to learn</a:t>
            </a:r>
            <a:br>
              <a:rPr lang="en-US" sz="2400" dirty="0"/>
            </a:br>
            <a:endParaRPr lang="en-US" sz="2400" dirty="0"/>
          </a:p>
        </p:txBody>
      </p:sp>
      <p:sp>
        <p:nvSpPr>
          <p:cNvPr id="3" name="TextBox 2"/>
          <p:cNvSpPr txBox="1"/>
          <p:nvPr/>
        </p:nvSpPr>
        <p:spPr>
          <a:xfrm>
            <a:off x="6436365" y="1550149"/>
            <a:ext cx="3530134" cy="2031325"/>
          </a:xfrm>
          <a:prstGeom prst="rect">
            <a:avLst/>
          </a:prstGeom>
          <a:noFill/>
        </p:spPr>
        <p:txBody>
          <a:bodyPr wrap="none" rtlCol="0">
            <a:spAutoFit/>
          </a:bodyPr>
          <a:lstStyle/>
          <a:p>
            <a:pPr marL="0" lvl="1">
              <a:spcBef>
                <a:spcPts val="600"/>
              </a:spcBef>
              <a:spcAft>
                <a:spcPts val="1200"/>
              </a:spcAft>
            </a:pPr>
            <a:r>
              <a:rPr lang="en-US" sz="3200" b="1" dirty="0">
                <a:latin typeface="Corbel Light" panose="020B0303020204020204" pitchFamily="34" charset="0"/>
              </a:rPr>
              <a:t>Easy to remember</a:t>
            </a:r>
          </a:p>
          <a:p>
            <a:pPr marL="0" lvl="1">
              <a:spcBef>
                <a:spcPts val="600"/>
              </a:spcBef>
              <a:spcAft>
                <a:spcPts val="1200"/>
              </a:spcAft>
            </a:pPr>
            <a:r>
              <a:rPr lang="en-US" sz="3200" b="1" dirty="0">
                <a:latin typeface="Corbel Light" panose="020B0303020204020204" pitchFamily="34" charset="0"/>
              </a:rPr>
              <a:t>Error tolerant</a:t>
            </a:r>
          </a:p>
          <a:p>
            <a:pPr marL="0" lvl="1">
              <a:spcBef>
                <a:spcPts val="600"/>
              </a:spcBef>
              <a:spcAft>
                <a:spcPts val="1200"/>
              </a:spcAft>
            </a:pPr>
            <a:r>
              <a:rPr lang="en-US" sz="3200" b="1" dirty="0">
                <a:latin typeface="Corbel Light" panose="020B0303020204020204" pitchFamily="34" charset="0"/>
              </a:rPr>
              <a:t>Subjectively pleasing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195">
                                            <p:txEl>
                                              <p:pRg st="0" end="0"/>
                                            </p:txEl>
                                          </p:spTgt>
                                        </p:tgtEl>
                                        <p:attrNameLst>
                                          <p:attrName>style.visibility</p:attrName>
                                        </p:attrNameLst>
                                      </p:cBhvr>
                                      <p:to>
                                        <p:strVal val="visible"/>
                                      </p:to>
                                    </p:set>
                                    <p:animEffect transition="in" filter="fade">
                                      <p:cBhvr>
                                        <p:cTn id="11" dur="500"/>
                                        <p:tgtEl>
                                          <p:spTgt spid="8195">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195">
                                            <p:txEl>
                                              <p:pRg st="1" end="1"/>
                                            </p:txEl>
                                          </p:spTgt>
                                        </p:tgtEl>
                                        <p:attrNameLst>
                                          <p:attrName>style.visibility</p:attrName>
                                        </p:attrNameLst>
                                      </p:cBhvr>
                                      <p:to>
                                        <p:strVal val="visible"/>
                                      </p:to>
                                    </p:set>
                                    <p:animEffect transition="in" filter="fade">
                                      <p:cBhvr>
                                        <p:cTn id="15" dur="500"/>
                                        <p:tgtEl>
                                          <p:spTgt spid="8195">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Effect transition="in" filter="fade">
                                      <p:cBhvr>
                                        <p:cTn id="19" dur="500"/>
                                        <p:tgtEl>
                                          <p:spTgt spid="8195">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uiExpand="1" build="p" bldLvl="2"/>
      <p:bldP spid="3" grpId="0" uiExpand="1" build="p" bldLvl="2"/>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chor="ctr"/>
          <a:lstStyle/>
          <a:p>
            <a:pPr eaLnBrk="1" hangingPunct="1"/>
            <a:r>
              <a:rPr lang="en-US" sz="4000" dirty="0"/>
              <a:t>Usability Elements</a:t>
            </a:r>
          </a:p>
        </p:txBody>
      </p:sp>
      <p:sp>
        <p:nvSpPr>
          <p:cNvPr id="8195" name="Rectangle 3"/>
          <p:cNvSpPr>
            <a:spLocks noGrp="1" noChangeArrowheads="1"/>
          </p:cNvSpPr>
          <p:nvPr>
            <p:ph idx="1"/>
          </p:nvPr>
        </p:nvSpPr>
        <p:spPr>
          <a:xfrm>
            <a:off x="838200" y="1690688"/>
            <a:ext cx="10515600" cy="4351338"/>
          </a:xfrm>
        </p:spPr>
        <p:txBody>
          <a:bodyPr>
            <a:normAutofit/>
          </a:bodyPr>
          <a:lstStyle/>
          <a:p>
            <a:pPr lvl="1" indent="-336550">
              <a:spcBef>
                <a:spcPts val="600"/>
              </a:spcBef>
              <a:spcAft>
                <a:spcPts val="1200"/>
              </a:spcAft>
              <a:buNone/>
            </a:pPr>
            <a:r>
              <a:rPr lang="en-US" sz="3200" b="1" dirty="0"/>
              <a:t>Functionally correct</a:t>
            </a:r>
          </a:p>
          <a:p>
            <a:pPr marL="1035050" lvl="2" indent="-349250">
              <a:spcBef>
                <a:spcPts val="600"/>
              </a:spcBef>
              <a:spcAft>
                <a:spcPts val="1200"/>
              </a:spcAft>
              <a:buNone/>
            </a:pPr>
            <a:r>
              <a:rPr lang="en-US" sz="2800" dirty="0"/>
              <a:t>Do the page controls work as intended</a:t>
            </a:r>
          </a:p>
          <a:p>
            <a:pPr marL="1035050" lvl="2" indent="-349250">
              <a:spcBef>
                <a:spcPts val="600"/>
              </a:spcBef>
              <a:spcAft>
                <a:spcPts val="1200"/>
              </a:spcAft>
              <a:buNone/>
            </a:pPr>
            <a:r>
              <a:rPr lang="en-US" sz="2800" dirty="0"/>
              <a:t>Do images display correctly?</a:t>
            </a:r>
          </a:p>
          <a:p>
            <a:pPr marL="1035050" lvl="2" indent="-349250">
              <a:spcBef>
                <a:spcPts val="600"/>
              </a:spcBef>
              <a:spcAft>
                <a:spcPts val="1200"/>
              </a:spcAft>
              <a:buNone/>
            </a:pPr>
            <a:r>
              <a:rPr lang="en-US" sz="2800" dirty="0"/>
              <a:t>Do links work? Are outside links still to active resources?</a:t>
            </a:r>
          </a:p>
          <a:p>
            <a:pPr marL="1035050" lvl="2" indent="-349250">
              <a:buNone/>
            </a:pPr>
            <a:r>
              <a:rPr lang="en-US" sz="2800" dirty="0"/>
              <a:t>If things don’t work, it is hard to establish </a:t>
            </a:r>
            <a:r>
              <a:rPr lang="en-US" sz="2800" dirty="0">
                <a:solidFill>
                  <a:srgbClr val="FF0000"/>
                </a:solidFill>
              </a:rPr>
              <a:t>trust</a:t>
            </a:r>
            <a:br>
              <a:rPr lang="en-US" sz="2400" dirty="0"/>
            </a:br>
            <a:endParaRPr lang="en-US" sz="2400" dirty="0"/>
          </a:p>
          <a:p>
            <a:pPr marL="577850" lvl="1" indent="-349250" algn="ctr">
              <a:buNone/>
            </a:pPr>
            <a:r>
              <a:rPr lang="en-US" sz="2800" dirty="0"/>
              <a:t>What do we mean by ‘trust?’ </a:t>
            </a:r>
          </a:p>
          <a:p>
            <a:pPr marL="577850" lvl="1" indent="-349250" algn="ctr">
              <a:buNone/>
            </a:pPr>
            <a:r>
              <a:rPr lang="en-US" sz="2800" dirty="0"/>
              <a:t>Why is trust important?</a:t>
            </a:r>
          </a:p>
          <a:p>
            <a:pPr marL="1035050" lvl="2" indent="-349250">
              <a:spcBef>
                <a:spcPts val="600"/>
              </a:spcBef>
              <a:spcAft>
                <a:spcPts val="1200"/>
              </a:spcAft>
              <a:buNone/>
            </a:pPr>
            <a:endParaRPr lang="en-US" sz="2800" dirty="0"/>
          </a:p>
        </p:txBody>
      </p:sp>
    </p:spTree>
    <p:extLst>
      <p:ext uri="{BB962C8B-B14F-4D97-AF65-F5344CB8AC3E}">
        <p14:creationId xmlns:p14="http://schemas.microsoft.com/office/powerpoint/2010/main" val="4249192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500"/>
                                        <p:tgtEl>
                                          <p:spTgt spid="819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animEffect transition="in" filter="fade">
                                      <p:cBhvr>
                                        <p:cTn id="11" dur="500"/>
                                        <p:tgtEl>
                                          <p:spTgt spid="8195">
                                            <p:txEl>
                                              <p:pRg st="1" end="1"/>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195">
                                            <p:txEl>
                                              <p:pRg st="2" end="2"/>
                                            </p:txEl>
                                          </p:spTgt>
                                        </p:tgtEl>
                                        <p:attrNameLst>
                                          <p:attrName>style.visibility</p:attrName>
                                        </p:attrNameLst>
                                      </p:cBhvr>
                                      <p:to>
                                        <p:strVal val="visible"/>
                                      </p:to>
                                    </p:set>
                                    <p:animEffect transition="in" filter="fade">
                                      <p:cBhvr>
                                        <p:cTn id="14" dur="500"/>
                                        <p:tgtEl>
                                          <p:spTgt spid="8195">
                                            <p:txEl>
                                              <p:pRg st="2" end="2"/>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195">
                                            <p:txEl>
                                              <p:pRg st="3" end="3"/>
                                            </p:txEl>
                                          </p:spTgt>
                                        </p:tgtEl>
                                        <p:attrNameLst>
                                          <p:attrName>style.visibility</p:attrName>
                                        </p:attrNameLst>
                                      </p:cBhvr>
                                      <p:to>
                                        <p:strVal val="visible"/>
                                      </p:to>
                                    </p:set>
                                    <p:animEffect transition="in" filter="fade">
                                      <p:cBhvr>
                                        <p:cTn id="17" dur="500"/>
                                        <p:tgtEl>
                                          <p:spTgt spid="8195">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195">
                                            <p:txEl>
                                              <p:pRg st="4" end="4"/>
                                            </p:txEl>
                                          </p:spTgt>
                                        </p:tgtEl>
                                        <p:attrNameLst>
                                          <p:attrName>style.visibility</p:attrName>
                                        </p:attrNameLst>
                                      </p:cBhvr>
                                      <p:to>
                                        <p:strVal val="visible"/>
                                      </p:to>
                                    </p:set>
                                    <p:animEffect transition="in" filter="fade">
                                      <p:cBhvr>
                                        <p:cTn id="20" dur="500"/>
                                        <p:tgtEl>
                                          <p:spTgt spid="8195">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195">
                                            <p:txEl>
                                              <p:pRg st="5" end="5"/>
                                            </p:txEl>
                                          </p:spTgt>
                                        </p:tgtEl>
                                        <p:attrNameLst>
                                          <p:attrName>style.visibility</p:attrName>
                                        </p:attrNameLst>
                                      </p:cBhvr>
                                      <p:to>
                                        <p:strVal val="visible"/>
                                      </p:to>
                                    </p:set>
                                    <p:animEffect transition="in" filter="fade">
                                      <p:cBhvr>
                                        <p:cTn id="25" dur="500"/>
                                        <p:tgtEl>
                                          <p:spTgt spid="8195">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195">
                                            <p:txEl>
                                              <p:pRg st="6" end="6"/>
                                            </p:txEl>
                                          </p:spTgt>
                                        </p:tgtEl>
                                        <p:attrNameLst>
                                          <p:attrName>style.visibility</p:attrName>
                                        </p:attrNameLst>
                                      </p:cBhvr>
                                      <p:to>
                                        <p:strVal val="visible"/>
                                      </p:to>
                                    </p:set>
                                    <p:animEffect transition="in" filter="fade">
                                      <p:cBhvr>
                                        <p:cTn id="30" dur="500"/>
                                        <p:tgtEl>
                                          <p:spTgt spid="81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bldLvl="2"/>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chor="ctr"/>
          <a:lstStyle/>
          <a:p>
            <a:pPr eaLnBrk="1" hangingPunct="1"/>
            <a:r>
              <a:rPr lang="en-US" sz="4000" dirty="0"/>
              <a:t>Usability Elements</a:t>
            </a:r>
          </a:p>
        </p:txBody>
      </p:sp>
      <p:sp>
        <p:nvSpPr>
          <p:cNvPr id="8195" name="Rectangle 3"/>
          <p:cNvSpPr>
            <a:spLocks noGrp="1" noChangeArrowheads="1"/>
          </p:cNvSpPr>
          <p:nvPr>
            <p:ph idx="1"/>
          </p:nvPr>
        </p:nvSpPr>
        <p:spPr>
          <a:xfrm>
            <a:off x="838200" y="3053080"/>
            <a:ext cx="10515600" cy="2988946"/>
          </a:xfrm>
        </p:spPr>
        <p:txBody>
          <a:bodyPr>
            <a:normAutofit/>
          </a:bodyPr>
          <a:lstStyle/>
          <a:p>
            <a:pPr lvl="1" indent="-336550">
              <a:spcBef>
                <a:spcPts val="600"/>
              </a:spcBef>
              <a:spcAft>
                <a:spcPts val="1200"/>
              </a:spcAft>
              <a:buNone/>
            </a:pPr>
            <a:r>
              <a:rPr lang="en-US" sz="3200" b="1" dirty="0"/>
              <a:t>Efficient to use</a:t>
            </a:r>
          </a:p>
          <a:p>
            <a:pPr marL="1035050" lvl="2" indent="-349250">
              <a:spcBef>
                <a:spcPts val="600"/>
              </a:spcBef>
              <a:spcAft>
                <a:spcPts val="1200"/>
              </a:spcAft>
              <a:buNone/>
            </a:pPr>
            <a:r>
              <a:rPr lang="en-US" sz="2800" dirty="0"/>
              <a:t>Can user easily find what they are looking for?</a:t>
            </a:r>
          </a:p>
          <a:p>
            <a:pPr marL="1035050" lvl="2" indent="-349250">
              <a:spcBef>
                <a:spcPts val="600"/>
              </a:spcBef>
              <a:spcAft>
                <a:spcPts val="1200"/>
              </a:spcAft>
              <a:buNone/>
            </a:pPr>
            <a:r>
              <a:rPr lang="en-US" sz="2800" dirty="0"/>
              <a:t>Can user accomplish desired tasks with ease?</a:t>
            </a:r>
          </a:p>
          <a:p>
            <a:pPr marL="0" lvl="2" indent="0">
              <a:spcBef>
                <a:spcPts val="600"/>
              </a:spcBef>
              <a:spcAft>
                <a:spcPts val="1200"/>
              </a:spcAft>
              <a:buNone/>
            </a:pPr>
            <a:r>
              <a:rPr lang="en-US" sz="2400" dirty="0"/>
              <a:t>Think of users as always being in a hurry. They don't want to have to figure things out and click repeatedly to find what they want</a:t>
            </a:r>
            <a:endParaRPr lang="en-US" sz="3200" dirty="0"/>
          </a:p>
        </p:txBody>
      </p:sp>
      <p:pic>
        <p:nvPicPr>
          <p:cNvPr id="3074" name="Picture 2" descr="efficient web site">
            <a:extLst>
              <a:ext uri="{FF2B5EF4-FFF2-40B4-BE49-F238E27FC236}">
                <a16:creationId xmlns:a16="http://schemas.microsoft.com/office/drawing/2014/main" id="{FD7D5386-4AB7-463A-8CF7-680876E2BA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6560" y="0"/>
            <a:ext cx="5425440" cy="3689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066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500"/>
                                        <p:tgtEl>
                                          <p:spTgt spid="819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animEffect transition="in" filter="fade">
                                      <p:cBhvr>
                                        <p:cTn id="11" dur="500"/>
                                        <p:tgtEl>
                                          <p:spTgt spid="8195">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animEffect transition="in" filter="fade">
                                      <p:cBhvr>
                                        <p:cTn id="15" dur="500"/>
                                        <p:tgtEl>
                                          <p:spTgt spid="819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195">
                                            <p:txEl>
                                              <p:pRg st="3" end="3"/>
                                            </p:txEl>
                                          </p:spTgt>
                                        </p:tgtEl>
                                        <p:attrNameLst>
                                          <p:attrName>style.visibility</p:attrName>
                                        </p:attrNameLst>
                                      </p:cBhvr>
                                      <p:to>
                                        <p:strVal val="visible"/>
                                      </p:to>
                                    </p:set>
                                    <p:animEffect transition="in" filter="fade">
                                      <p:cBhvr>
                                        <p:cTn id="18" dur="5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bldLvl="2"/>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chor="ctr"/>
          <a:lstStyle/>
          <a:p>
            <a:pPr eaLnBrk="1" hangingPunct="1"/>
            <a:r>
              <a:rPr lang="en-US" sz="4000" dirty="0"/>
              <a:t>Usability Elements</a:t>
            </a:r>
          </a:p>
        </p:txBody>
      </p:sp>
      <p:sp>
        <p:nvSpPr>
          <p:cNvPr id="8195" name="Rectangle 3"/>
          <p:cNvSpPr>
            <a:spLocks noGrp="1" noChangeArrowheads="1"/>
          </p:cNvSpPr>
          <p:nvPr>
            <p:ph idx="1"/>
          </p:nvPr>
        </p:nvSpPr>
        <p:spPr>
          <a:xfrm>
            <a:off x="838200" y="3159760"/>
            <a:ext cx="10515600" cy="2882266"/>
          </a:xfrm>
        </p:spPr>
        <p:txBody>
          <a:bodyPr>
            <a:normAutofit/>
          </a:bodyPr>
          <a:lstStyle/>
          <a:p>
            <a:pPr lvl="1" indent="-336550">
              <a:spcBef>
                <a:spcPts val="600"/>
              </a:spcBef>
              <a:spcAft>
                <a:spcPts val="1200"/>
              </a:spcAft>
              <a:buNone/>
            </a:pPr>
            <a:r>
              <a:rPr lang="en-US" sz="3200" b="1" dirty="0"/>
              <a:t>Easy to learn</a:t>
            </a:r>
          </a:p>
          <a:p>
            <a:pPr marL="1035050" lvl="2" indent="-349250">
              <a:spcBef>
                <a:spcPts val="600"/>
              </a:spcBef>
              <a:spcAft>
                <a:spcPts val="1200"/>
              </a:spcAft>
              <a:buNone/>
            </a:pPr>
            <a:r>
              <a:rPr lang="en-US" sz="2800" dirty="0"/>
              <a:t>Must be able to “instantly” discern functionality</a:t>
            </a:r>
          </a:p>
          <a:p>
            <a:pPr marL="1035050" lvl="2" indent="-349250">
              <a:spcBef>
                <a:spcPts val="600"/>
              </a:spcBef>
              <a:spcAft>
                <a:spcPts val="1200"/>
              </a:spcAft>
              <a:buNone/>
            </a:pPr>
            <a:r>
              <a:rPr lang="en-US" sz="2800" dirty="0"/>
              <a:t>Distinct from software that is learned over time</a:t>
            </a:r>
          </a:p>
        </p:txBody>
      </p:sp>
      <p:pic>
        <p:nvPicPr>
          <p:cNvPr id="4" name="Picture 2" descr="efficient web site">
            <a:extLst>
              <a:ext uri="{FF2B5EF4-FFF2-40B4-BE49-F238E27FC236}">
                <a16:creationId xmlns:a16="http://schemas.microsoft.com/office/drawing/2014/main" id="{31375F88-F470-4E9A-81EB-8C6806E140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6560" y="0"/>
            <a:ext cx="5425440" cy="3689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837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500"/>
                                        <p:tgtEl>
                                          <p:spTgt spid="819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animEffect transition="in" filter="fade">
                                      <p:cBhvr>
                                        <p:cTn id="11" dur="500"/>
                                        <p:tgtEl>
                                          <p:spTgt spid="8195">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animEffect transition="in" filter="fade">
                                      <p:cBhvr>
                                        <p:cTn id="15" dur="500"/>
                                        <p:tgtEl>
                                          <p:spTgt spid="8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bldLvl="2"/>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chor="ctr"/>
          <a:lstStyle/>
          <a:p>
            <a:pPr eaLnBrk="1" hangingPunct="1"/>
            <a:r>
              <a:rPr lang="en-US" sz="4000" dirty="0"/>
              <a:t>Usability Elements</a:t>
            </a:r>
          </a:p>
        </p:txBody>
      </p:sp>
      <p:sp>
        <p:nvSpPr>
          <p:cNvPr id="8195" name="Rectangle 3"/>
          <p:cNvSpPr>
            <a:spLocks noGrp="1" noChangeArrowheads="1"/>
          </p:cNvSpPr>
          <p:nvPr>
            <p:ph idx="1"/>
          </p:nvPr>
        </p:nvSpPr>
        <p:spPr>
          <a:xfrm>
            <a:off x="838200" y="3271520"/>
            <a:ext cx="10515600" cy="2770506"/>
          </a:xfrm>
        </p:spPr>
        <p:txBody>
          <a:bodyPr>
            <a:normAutofit/>
          </a:bodyPr>
          <a:lstStyle/>
          <a:p>
            <a:pPr lvl="1" indent="-336550">
              <a:spcBef>
                <a:spcPts val="600"/>
              </a:spcBef>
              <a:spcAft>
                <a:spcPts val="1200"/>
              </a:spcAft>
              <a:buNone/>
            </a:pPr>
            <a:r>
              <a:rPr lang="en-US" sz="3200" b="1" dirty="0"/>
              <a:t>Easy to remember</a:t>
            </a:r>
          </a:p>
          <a:p>
            <a:pPr marL="0" indent="0" fontAlgn="base">
              <a:spcBef>
                <a:spcPts val="600"/>
              </a:spcBef>
              <a:spcAft>
                <a:spcPts val="1200"/>
              </a:spcAft>
              <a:buNone/>
            </a:pPr>
            <a:r>
              <a:rPr lang="en-US" dirty="0"/>
              <a:t>"How can I find this quickly in the future?"</a:t>
            </a:r>
          </a:p>
          <a:p>
            <a:pPr marL="0" indent="0" fontAlgn="base">
              <a:spcBef>
                <a:spcPts val="600"/>
              </a:spcBef>
              <a:spcAft>
                <a:spcPts val="1200"/>
              </a:spcAft>
              <a:buNone/>
            </a:pPr>
            <a:r>
              <a:rPr lang="en-US" dirty="0"/>
              <a:t>"Where was that page that had the information I needed before?"</a:t>
            </a:r>
          </a:p>
          <a:p>
            <a:pPr marL="0" lvl="2" indent="0">
              <a:spcBef>
                <a:spcPts val="600"/>
              </a:spcBef>
              <a:spcAft>
                <a:spcPts val="1200"/>
              </a:spcAft>
              <a:buNone/>
            </a:pPr>
            <a:r>
              <a:rPr lang="en-US" sz="2400" dirty="0">
                <a:solidFill>
                  <a:schemeClr val="accent2">
                    <a:lumMod val="75000"/>
                  </a:schemeClr>
                </a:solidFill>
              </a:rPr>
              <a:t>Sure, users can bookmark pages for later retrieval, but you, the developer, can't count on them to remember to do that</a:t>
            </a:r>
            <a:endParaRPr lang="en-US" sz="3600" dirty="0">
              <a:solidFill>
                <a:schemeClr val="accent2">
                  <a:lumMod val="75000"/>
                </a:schemeClr>
              </a:solidFill>
            </a:endParaRPr>
          </a:p>
        </p:txBody>
      </p:sp>
      <p:pic>
        <p:nvPicPr>
          <p:cNvPr id="4" name="Picture 2" descr="efficient web site">
            <a:extLst>
              <a:ext uri="{FF2B5EF4-FFF2-40B4-BE49-F238E27FC236}">
                <a16:creationId xmlns:a16="http://schemas.microsoft.com/office/drawing/2014/main" id="{3CBE2491-23B7-486D-AC0B-5489066945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6560" y="0"/>
            <a:ext cx="5425440" cy="3689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894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500"/>
                                        <p:tgtEl>
                                          <p:spTgt spid="819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195">
                                            <p:txEl>
                                              <p:pRg st="3" end="3"/>
                                            </p:txEl>
                                          </p:spTgt>
                                        </p:tgtEl>
                                        <p:attrNameLst>
                                          <p:attrName>style.visibility</p:attrName>
                                        </p:attrNameLst>
                                      </p:cBhvr>
                                      <p:to>
                                        <p:strVal val="visible"/>
                                      </p:to>
                                    </p:set>
                                    <p:animEffect transition="in" filter="fade">
                                      <p:cBhvr>
                                        <p:cTn id="11" dur="500"/>
                                        <p:tgtEl>
                                          <p:spTgt spid="8195">
                                            <p:txEl>
                                              <p:pRg st="3" end="3"/>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195">
                                            <p:txEl>
                                              <p:pRg st="1" end="1"/>
                                            </p:txEl>
                                          </p:spTgt>
                                        </p:tgtEl>
                                        <p:attrNameLst>
                                          <p:attrName>style.visibility</p:attrName>
                                        </p:attrNameLst>
                                      </p:cBhvr>
                                      <p:to>
                                        <p:strVal val="visible"/>
                                      </p:to>
                                    </p:set>
                                    <p:animEffect transition="in" filter="fade">
                                      <p:cBhvr>
                                        <p:cTn id="15" dur="500"/>
                                        <p:tgtEl>
                                          <p:spTgt spid="8195">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Effect transition="in" filter="fade">
                                      <p:cBhvr>
                                        <p:cTn id="19" dur="500"/>
                                        <p:tgtEl>
                                          <p:spTgt spid="8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chor="ctr"/>
          <a:lstStyle/>
          <a:p>
            <a:pPr eaLnBrk="1" hangingPunct="1"/>
            <a:r>
              <a:rPr lang="en-US" sz="4000" dirty="0"/>
              <a:t>Usability Elements</a:t>
            </a:r>
          </a:p>
        </p:txBody>
      </p:sp>
      <p:sp>
        <p:nvSpPr>
          <p:cNvPr id="8195" name="Rectangle 3"/>
          <p:cNvSpPr>
            <a:spLocks noGrp="1" noChangeArrowheads="1"/>
          </p:cNvSpPr>
          <p:nvPr>
            <p:ph idx="1"/>
          </p:nvPr>
        </p:nvSpPr>
        <p:spPr>
          <a:xfrm>
            <a:off x="802640" y="2411044"/>
            <a:ext cx="10515600" cy="3502076"/>
          </a:xfrm>
        </p:spPr>
        <p:txBody>
          <a:bodyPr>
            <a:normAutofit fontScale="92500" lnSpcReduction="10000"/>
          </a:bodyPr>
          <a:lstStyle/>
          <a:p>
            <a:pPr lvl="1" indent="-336550">
              <a:spcBef>
                <a:spcPts val="600"/>
              </a:spcBef>
              <a:spcAft>
                <a:spcPts val="1200"/>
              </a:spcAft>
              <a:buNone/>
            </a:pPr>
            <a:r>
              <a:rPr lang="en-US" sz="3200" b="1" dirty="0"/>
              <a:t>Error tolerant</a:t>
            </a:r>
          </a:p>
          <a:p>
            <a:pPr marL="1035050" lvl="2" indent="-349250">
              <a:spcBef>
                <a:spcPts val="600"/>
              </a:spcBef>
              <a:spcAft>
                <a:spcPts val="1200"/>
              </a:spcAft>
              <a:buNone/>
            </a:pPr>
            <a:r>
              <a:rPr lang="en-US" sz="3000" dirty="0"/>
              <a:t>“Oops. I mistyped my Visa number! </a:t>
            </a:r>
          </a:p>
          <a:p>
            <a:pPr marL="1035050" lvl="2" indent="-349250">
              <a:spcBef>
                <a:spcPts val="600"/>
              </a:spcBef>
              <a:spcAft>
                <a:spcPts val="1200"/>
              </a:spcAft>
              <a:buNone/>
            </a:pPr>
            <a:r>
              <a:rPr lang="en-US" sz="3000" dirty="0"/>
              <a:t>User enters wrong password</a:t>
            </a:r>
          </a:p>
          <a:p>
            <a:pPr marL="1035050" lvl="2" indent="-349250">
              <a:spcBef>
                <a:spcPts val="600"/>
              </a:spcBef>
              <a:spcAft>
                <a:spcPts val="1200"/>
              </a:spcAft>
              <a:buNone/>
            </a:pPr>
            <a:r>
              <a:rPr lang="en-US" sz="3000" dirty="0"/>
              <a:t>“I missed a required field. Now I have to redo the whole form!”</a:t>
            </a:r>
          </a:p>
          <a:p>
            <a:pPr marL="0" lvl="2" indent="0">
              <a:spcBef>
                <a:spcPts val="600"/>
              </a:spcBef>
              <a:spcAft>
                <a:spcPts val="1200"/>
              </a:spcAft>
              <a:buNone/>
            </a:pPr>
            <a:r>
              <a:rPr lang="en-US" sz="2600" dirty="0">
                <a:solidFill>
                  <a:schemeClr val="accent2">
                    <a:lumMod val="75000"/>
                  </a:schemeClr>
                </a:solidFill>
              </a:rPr>
              <a:t>This issue is particularly noticeable with forms. But any time you're soliciting user input, you also have to plan for users making mistakes. Or worse (what could be worse??)</a:t>
            </a:r>
          </a:p>
        </p:txBody>
      </p:sp>
      <p:pic>
        <p:nvPicPr>
          <p:cNvPr id="4" name="Picture 2" descr="efficient web site">
            <a:extLst>
              <a:ext uri="{FF2B5EF4-FFF2-40B4-BE49-F238E27FC236}">
                <a16:creationId xmlns:a16="http://schemas.microsoft.com/office/drawing/2014/main" id="{FD1DFD87-AA1F-4158-9B0E-15FA3F5BFB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6560" y="0"/>
            <a:ext cx="5425440" cy="3689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870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500"/>
                                        <p:tgtEl>
                                          <p:spTgt spid="819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animEffect transition="in" filter="fade">
                                      <p:cBhvr>
                                        <p:cTn id="11" dur="500"/>
                                        <p:tgtEl>
                                          <p:spTgt spid="8195">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animEffect transition="in" filter="fade">
                                      <p:cBhvr>
                                        <p:cTn id="15" dur="500"/>
                                        <p:tgtEl>
                                          <p:spTgt spid="8195">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animEffect transition="in" filter="fade">
                                      <p:cBhvr>
                                        <p:cTn id="19" dur="500"/>
                                        <p:tgtEl>
                                          <p:spTgt spid="8195">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195">
                                            <p:txEl>
                                              <p:pRg st="4" end="4"/>
                                            </p:txEl>
                                          </p:spTgt>
                                        </p:tgtEl>
                                        <p:attrNameLst>
                                          <p:attrName>style.visibility</p:attrName>
                                        </p:attrNameLst>
                                      </p:cBhvr>
                                      <p:to>
                                        <p:strVal val="visible"/>
                                      </p:to>
                                    </p:set>
                                    <p:animEffect transition="in" filter="fade">
                                      <p:cBhvr>
                                        <p:cTn id="23" dur="500"/>
                                        <p:tgtEl>
                                          <p:spTgt spid="81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chor="ctr"/>
          <a:lstStyle/>
          <a:p>
            <a:pPr eaLnBrk="1" hangingPunct="1"/>
            <a:r>
              <a:rPr lang="en-US" sz="4000" dirty="0"/>
              <a:t>Usability Elements</a:t>
            </a:r>
          </a:p>
        </p:txBody>
      </p:sp>
      <p:sp>
        <p:nvSpPr>
          <p:cNvPr id="8195" name="Rectangle 3"/>
          <p:cNvSpPr>
            <a:spLocks noGrp="1" noChangeArrowheads="1"/>
          </p:cNvSpPr>
          <p:nvPr>
            <p:ph idx="1"/>
          </p:nvPr>
        </p:nvSpPr>
        <p:spPr>
          <a:xfrm>
            <a:off x="838200" y="2499359"/>
            <a:ext cx="10515600" cy="3505201"/>
          </a:xfrm>
        </p:spPr>
        <p:txBody>
          <a:bodyPr>
            <a:normAutofit/>
          </a:bodyPr>
          <a:lstStyle/>
          <a:p>
            <a:pPr lvl="1" indent="-336550">
              <a:spcBef>
                <a:spcPts val="600"/>
              </a:spcBef>
              <a:spcAft>
                <a:spcPts val="1200"/>
              </a:spcAft>
              <a:buNone/>
            </a:pPr>
            <a:r>
              <a:rPr lang="en-US" sz="3200" b="1" dirty="0"/>
              <a:t>Subjectively pleasing</a:t>
            </a:r>
          </a:p>
          <a:p>
            <a:pPr marL="1035050" lvl="2" indent="-349250">
              <a:spcBef>
                <a:spcPts val="600"/>
              </a:spcBef>
              <a:spcAft>
                <a:spcPts val="1200"/>
              </a:spcAft>
              <a:buNone/>
            </a:pPr>
            <a:r>
              <a:rPr lang="en-US" sz="2800" dirty="0"/>
              <a:t>Does it look good? </a:t>
            </a:r>
          </a:p>
          <a:p>
            <a:pPr marL="1035050" lvl="2" indent="-349250">
              <a:spcBef>
                <a:spcPts val="600"/>
              </a:spcBef>
              <a:spcAft>
                <a:spcPts val="1200"/>
              </a:spcAft>
              <a:buNone/>
            </a:pPr>
            <a:r>
              <a:rPr lang="en-US" sz="2800" dirty="0"/>
              <a:t>Appropriate for audience?  (Harleys vs. Handbags)</a:t>
            </a:r>
          </a:p>
          <a:p>
            <a:pPr marL="0" lvl="2" indent="0">
              <a:spcBef>
                <a:spcPts val="600"/>
              </a:spcBef>
              <a:spcAft>
                <a:spcPts val="1200"/>
              </a:spcAft>
              <a:buNone/>
            </a:pPr>
            <a:r>
              <a:rPr lang="en-US" sz="2400" dirty="0">
                <a:solidFill>
                  <a:schemeClr val="accent2">
                    <a:lumMod val="75000"/>
                  </a:schemeClr>
                </a:solidFill>
              </a:rPr>
              <a:t>How the site looks and whether it is subjectively pleasing are dependent on the site's users. Part of the Design process is learning users' likes/dislikes/interests/needs/goals/</a:t>
            </a:r>
            <a:r>
              <a:rPr lang="en-US" sz="2400" dirty="0" err="1">
                <a:solidFill>
                  <a:schemeClr val="accent2">
                    <a:lumMod val="75000"/>
                  </a:schemeClr>
                </a:solidFill>
              </a:rPr>
              <a:t>etc</a:t>
            </a:r>
            <a:r>
              <a:rPr lang="en-US" sz="2400" dirty="0">
                <a:solidFill>
                  <a:schemeClr val="accent2">
                    <a:lumMod val="75000"/>
                  </a:schemeClr>
                </a:solidFill>
              </a:rPr>
              <a:t> and applying that knowledge to the design (more, much more on that later)</a:t>
            </a:r>
          </a:p>
        </p:txBody>
      </p:sp>
      <p:pic>
        <p:nvPicPr>
          <p:cNvPr id="4" name="Picture 2" descr="efficient web site">
            <a:extLst>
              <a:ext uri="{FF2B5EF4-FFF2-40B4-BE49-F238E27FC236}">
                <a16:creationId xmlns:a16="http://schemas.microsoft.com/office/drawing/2014/main" id="{80C8F38C-AF10-472C-9C25-743CAE986C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6560" y="0"/>
            <a:ext cx="5425440" cy="3689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81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500"/>
                                        <p:tgtEl>
                                          <p:spTgt spid="819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animEffect transition="in" filter="fade">
                                      <p:cBhvr>
                                        <p:cTn id="11" dur="500"/>
                                        <p:tgtEl>
                                          <p:spTgt spid="8195">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animEffect transition="in" filter="fade">
                                      <p:cBhvr>
                                        <p:cTn id="15" dur="500"/>
                                        <p:tgtEl>
                                          <p:spTgt spid="8195">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animEffect transition="in" filter="fade">
                                      <p:cBhvr>
                                        <p:cTn id="19" dur="5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chor="ctr"/>
          <a:lstStyle/>
          <a:p>
            <a:pPr eaLnBrk="1" hangingPunct="1"/>
            <a:r>
              <a:rPr lang="en-US" sz="4000" dirty="0"/>
              <a:t>Usability Elements</a:t>
            </a:r>
          </a:p>
        </p:txBody>
      </p:sp>
      <p:sp>
        <p:nvSpPr>
          <p:cNvPr id="8195" name="Rectangle 3"/>
          <p:cNvSpPr>
            <a:spLocks noGrp="1" noChangeArrowheads="1"/>
          </p:cNvSpPr>
          <p:nvPr>
            <p:ph idx="1"/>
          </p:nvPr>
        </p:nvSpPr>
        <p:spPr>
          <a:xfrm>
            <a:off x="838200" y="1690688"/>
            <a:ext cx="10515600" cy="3505201"/>
          </a:xfrm>
        </p:spPr>
        <p:txBody>
          <a:bodyPr>
            <a:normAutofit/>
          </a:bodyPr>
          <a:lstStyle/>
          <a:p>
            <a:pPr marL="0" indent="0" fontAlgn="base">
              <a:buNone/>
            </a:pPr>
            <a:r>
              <a:rPr lang="en-US" b="1" dirty="0"/>
              <a:t>Bottom Line</a:t>
            </a:r>
          </a:p>
          <a:p>
            <a:pPr marL="0" indent="0" fontAlgn="base">
              <a:buNone/>
            </a:pPr>
            <a:r>
              <a:rPr lang="en-US" dirty="0"/>
              <a:t>	Usability means a person of average ability and experience can figure out how to use the site to accomplish what they want without it being more trouble than it is worth</a:t>
            </a:r>
          </a:p>
          <a:p>
            <a:pPr lvl="1" indent="-336550">
              <a:spcBef>
                <a:spcPts val="600"/>
              </a:spcBef>
              <a:spcAft>
                <a:spcPts val="1200"/>
              </a:spcAft>
              <a:buNone/>
            </a:pPr>
            <a:endParaRPr lang="en-US" sz="2400" dirty="0">
              <a:solidFill>
                <a:schemeClr val="accent2">
                  <a:lumMod val="75000"/>
                </a:schemeClr>
              </a:solidFill>
            </a:endParaRPr>
          </a:p>
        </p:txBody>
      </p:sp>
    </p:spTree>
    <p:extLst>
      <p:ext uri="{BB962C8B-B14F-4D97-AF65-F5344CB8AC3E}">
        <p14:creationId xmlns:p14="http://schemas.microsoft.com/office/powerpoint/2010/main" val="1842108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500"/>
                                        <p:tgtEl>
                                          <p:spTgt spid="819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animEffect transition="in" filter="fade">
                                      <p:cBhvr>
                                        <p:cTn id="11" dur="500"/>
                                        <p:tgtEl>
                                          <p:spTgt spid="81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chor="ctr"/>
          <a:lstStyle/>
          <a:p>
            <a:pPr eaLnBrk="1" hangingPunct="1"/>
            <a:r>
              <a:rPr lang="en-US" sz="4000" dirty="0"/>
              <a:t>How users judge a site</a:t>
            </a:r>
          </a:p>
        </p:txBody>
      </p:sp>
      <p:sp>
        <p:nvSpPr>
          <p:cNvPr id="8195" name="Rectangle 3"/>
          <p:cNvSpPr>
            <a:spLocks noGrp="1" noChangeArrowheads="1"/>
          </p:cNvSpPr>
          <p:nvPr>
            <p:ph idx="1"/>
          </p:nvPr>
        </p:nvSpPr>
        <p:spPr>
          <a:xfrm>
            <a:off x="428625" y="1690688"/>
            <a:ext cx="11649075" cy="4351338"/>
          </a:xfrm>
        </p:spPr>
        <p:txBody>
          <a:bodyPr>
            <a:noAutofit/>
          </a:bodyPr>
          <a:lstStyle/>
          <a:p>
            <a:pPr>
              <a:lnSpc>
                <a:spcPct val="100000"/>
              </a:lnSpc>
              <a:spcBef>
                <a:spcPts val="0"/>
              </a:spcBef>
              <a:spcAft>
                <a:spcPts val="1200"/>
              </a:spcAft>
              <a:buNone/>
            </a:pPr>
            <a:r>
              <a:rPr lang="en-US" dirty="0"/>
              <a:t>You’ll find a lot of different definitions of usability, often breaking it down into attributes like</a:t>
            </a:r>
          </a:p>
          <a:p>
            <a:pPr lvl="1">
              <a:lnSpc>
                <a:spcPct val="100000"/>
              </a:lnSpc>
              <a:spcBef>
                <a:spcPts val="0"/>
              </a:spcBef>
              <a:spcAft>
                <a:spcPts val="1200"/>
              </a:spcAft>
              <a:buNone/>
            </a:pPr>
            <a:r>
              <a:rPr lang="en-US" dirty="0"/>
              <a:t>Image Useful: Does it do something people need done?</a:t>
            </a:r>
          </a:p>
          <a:p>
            <a:pPr lvl="1">
              <a:lnSpc>
                <a:spcPct val="100000"/>
              </a:lnSpc>
              <a:spcBef>
                <a:spcPts val="0"/>
              </a:spcBef>
              <a:spcAft>
                <a:spcPts val="1200"/>
              </a:spcAft>
              <a:buNone/>
            </a:pPr>
            <a:r>
              <a:rPr lang="en-US" dirty="0"/>
              <a:t>Image Learnable: Can people figure out how to use it?</a:t>
            </a:r>
          </a:p>
          <a:p>
            <a:pPr lvl="1">
              <a:lnSpc>
                <a:spcPct val="100000"/>
              </a:lnSpc>
              <a:spcBef>
                <a:spcPts val="0"/>
              </a:spcBef>
              <a:spcAft>
                <a:spcPts val="1200"/>
              </a:spcAft>
              <a:buNone/>
            </a:pPr>
            <a:r>
              <a:rPr lang="en-US" dirty="0"/>
              <a:t>Image Memorable: Do they have to relearn it each time they use it?</a:t>
            </a:r>
          </a:p>
          <a:p>
            <a:pPr lvl="1">
              <a:lnSpc>
                <a:spcPct val="100000"/>
              </a:lnSpc>
              <a:spcBef>
                <a:spcPts val="0"/>
              </a:spcBef>
              <a:spcAft>
                <a:spcPts val="1200"/>
              </a:spcAft>
              <a:buNone/>
            </a:pPr>
            <a:r>
              <a:rPr lang="en-US" dirty="0"/>
              <a:t>Image Effective: Does it get the job done?</a:t>
            </a:r>
          </a:p>
          <a:p>
            <a:pPr lvl="1">
              <a:lnSpc>
                <a:spcPct val="100000"/>
              </a:lnSpc>
              <a:spcBef>
                <a:spcPts val="0"/>
              </a:spcBef>
              <a:spcAft>
                <a:spcPts val="1200"/>
              </a:spcAft>
              <a:buNone/>
            </a:pPr>
            <a:r>
              <a:rPr lang="en-US" dirty="0"/>
              <a:t>Image Efficient: Does it do it with a reasonable amount of time and effort?</a:t>
            </a:r>
          </a:p>
          <a:p>
            <a:pPr lvl="1">
              <a:lnSpc>
                <a:spcPct val="100000"/>
              </a:lnSpc>
              <a:spcBef>
                <a:spcPts val="0"/>
              </a:spcBef>
              <a:spcAft>
                <a:spcPts val="1200"/>
              </a:spcAft>
              <a:buNone/>
            </a:pPr>
            <a:r>
              <a:rPr lang="en-US" dirty="0"/>
              <a:t>Image Desirable: Do people want it?</a:t>
            </a:r>
          </a:p>
        </p:txBody>
      </p:sp>
    </p:spTree>
    <p:extLst>
      <p:ext uri="{BB962C8B-B14F-4D97-AF65-F5344CB8AC3E}">
        <p14:creationId xmlns:p14="http://schemas.microsoft.com/office/powerpoint/2010/main" val="2105546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Effect transition="in" filter="fade">
                                      <p:cBhvr>
                                        <p:cTn id="7" dur="500"/>
                                        <p:tgtEl>
                                          <p:spTgt spid="8195">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animEffect transition="in" filter="fade">
                                      <p:cBhvr>
                                        <p:cTn id="11" dur="500"/>
                                        <p:tgtEl>
                                          <p:spTgt spid="8195">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195">
                                            <p:txEl>
                                              <p:pRg st="3" end="3"/>
                                            </p:txEl>
                                          </p:spTgt>
                                        </p:tgtEl>
                                        <p:attrNameLst>
                                          <p:attrName>style.visibility</p:attrName>
                                        </p:attrNameLst>
                                      </p:cBhvr>
                                      <p:to>
                                        <p:strVal val="visible"/>
                                      </p:to>
                                    </p:set>
                                    <p:animEffect transition="in" filter="fade">
                                      <p:cBhvr>
                                        <p:cTn id="15" dur="500"/>
                                        <p:tgtEl>
                                          <p:spTgt spid="8195">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195">
                                            <p:txEl>
                                              <p:pRg st="4" end="4"/>
                                            </p:txEl>
                                          </p:spTgt>
                                        </p:tgtEl>
                                        <p:attrNameLst>
                                          <p:attrName>style.visibility</p:attrName>
                                        </p:attrNameLst>
                                      </p:cBhvr>
                                      <p:to>
                                        <p:strVal val="visible"/>
                                      </p:to>
                                    </p:set>
                                    <p:animEffect transition="in" filter="fade">
                                      <p:cBhvr>
                                        <p:cTn id="19" dur="500"/>
                                        <p:tgtEl>
                                          <p:spTgt spid="8195">
                                            <p:txEl>
                                              <p:pRg st="4" end="4"/>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195">
                                            <p:txEl>
                                              <p:pRg st="5" end="5"/>
                                            </p:txEl>
                                          </p:spTgt>
                                        </p:tgtEl>
                                        <p:attrNameLst>
                                          <p:attrName>style.visibility</p:attrName>
                                        </p:attrNameLst>
                                      </p:cBhvr>
                                      <p:to>
                                        <p:strVal val="visible"/>
                                      </p:to>
                                    </p:set>
                                    <p:animEffect transition="in" filter="fade">
                                      <p:cBhvr>
                                        <p:cTn id="23" dur="500"/>
                                        <p:tgtEl>
                                          <p:spTgt spid="8195">
                                            <p:txEl>
                                              <p:pRg st="5" end="5"/>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8195">
                                            <p:txEl>
                                              <p:pRg st="6" end="6"/>
                                            </p:txEl>
                                          </p:spTgt>
                                        </p:tgtEl>
                                        <p:attrNameLst>
                                          <p:attrName>style.visibility</p:attrName>
                                        </p:attrNameLst>
                                      </p:cBhvr>
                                      <p:to>
                                        <p:strVal val="visible"/>
                                      </p:to>
                                    </p:set>
                                    <p:animEffect transition="in" filter="fade">
                                      <p:cBhvr>
                                        <p:cTn id="27" dur="500"/>
                                        <p:tgtEl>
                                          <p:spTgt spid="81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a:t>
            </a:r>
          </a:p>
        </p:txBody>
      </p:sp>
      <p:sp>
        <p:nvSpPr>
          <p:cNvPr id="3" name="Content Placeholder 2"/>
          <p:cNvSpPr>
            <a:spLocks noGrp="1"/>
          </p:cNvSpPr>
          <p:nvPr>
            <p:ph idx="1"/>
          </p:nvPr>
        </p:nvSpPr>
        <p:spPr>
          <a:xfrm>
            <a:off x="1044023" y="1690689"/>
            <a:ext cx="10103954" cy="4138612"/>
          </a:xfrm>
        </p:spPr>
        <p:txBody>
          <a:bodyPr>
            <a:normAutofit/>
          </a:bodyPr>
          <a:lstStyle/>
          <a:p>
            <a:pPr marL="0" indent="0">
              <a:buNone/>
            </a:pPr>
            <a:r>
              <a:rPr lang="en-US" sz="2400" dirty="0"/>
              <a:t>We often refer to Technology (capital ‘T’) in a general sense </a:t>
            </a:r>
          </a:p>
          <a:p>
            <a:pPr marL="0" indent="0">
              <a:buNone/>
            </a:pPr>
            <a:r>
              <a:rPr lang="en-US" sz="2400" dirty="0"/>
              <a:t>Ignore the “inner workings,” i.e., we generally don’t care </a:t>
            </a:r>
            <a:r>
              <a:rPr lang="en-US" sz="2400" i="1" dirty="0"/>
              <a:t>how</a:t>
            </a:r>
            <a:r>
              <a:rPr lang="en-US" sz="2400" dirty="0"/>
              <a:t> a television works, just as long as we can watch our favorite shows</a:t>
            </a:r>
          </a:p>
          <a:p>
            <a:pPr marL="0" indent="0">
              <a:buNone/>
            </a:pPr>
            <a:r>
              <a:rPr lang="en-US" sz="2400" dirty="0"/>
              <a:t>Or, more to the point, </a:t>
            </a:r>
            <a:r>
              <a:rPr lang="en-US" sz="2400" i="1" dirty="0"/>
              <a:t>what happens </a:t>
            </a:r>
            <a:r>
              <a:rPr lang="en-US" sz="2400" dirty="0"/>
              <a:t>when we launch a web browser and navigate to a website</a:t>
            </a:r>
          </a:p>
          <a:p>
            <a:pPr marL="0" indent="0">
              <a:buNone/>
            </a:pPr>
            <a:r>
              <a:rPr lang="en-US" sz="2400" dirty="0"/>
              <a:t>In this class, however, we’re going to focus on some technologies (lower-case ‘t’) that underlie the World Wide Web (by “lower-case t,” I mean a technology that is part of the greater, general, idea of Technology)</a:t>
            </a:r>
          </a:p>
        </p:txBody>
      </p:sp>
    </p:spTree>
    <p:extLst>
      <p:ext uri="{BB962C8B-B14F-4D97-AF65-F5344CB8AC3E}">
        <p14:creationId xmlns:p14="http://schemas.microsoft.com/office/powerpoint/2010/main" val="2239657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chor="ctr"/>
          <a:lstStyle/>
          <a:p>
            <a:pPr eaLnBrk="1" hangingPunct="1"/>
            <a:r>
              <a:rPr lang="en-US" sz="4000" dirty="0"/>
              <a:t>How users judge a site</a:t>
            </a:r>
          </a:p>
        </p:txBody>
      </p:sp>
      <p:sp>
        <p:nvSpPr>
          <p:cNvPr id="8195" name="Rectangle 3"/>
          <p:cNvSpPr>
            <a:spLocks noGrp="1" noChangeArrowheads="1"/>
          </p:cNvSpPr>
          <p:nvPr>
            <p:ph idx="1"/>
          </p:nvPr>
        </p:nvSpPr>
        <p:spPr>
          <a:xfrm>
            <a:off x="838200" y="1690688"/>
            <a:ext cx="10830502" cy="4351338"/>
          </a:xfrm>
        </p:spPr>
        <p:txBody>
          <a:bodyPr>
            <a:noAutofit/>
          </a:bodyPr>
          <a:lstStyle/>
          <a:p>
            <a:pPr>
              <a:lnSpc>
                <a:spcPct val="100000"/>
              </a:lnSpc>
              <a:spcBef>
                <a:spcPts val="0"/>
              </a:spcBef>
              <a:spcAft>
                <a:spcPts val="1200"/>
              </a:spcAft>
              <a:buNone/>
            </a:pPr>
            <a:r>
              <a:rPr lang="en-US" sz="3200" dirty="0"/>
              <a:t>Bottom Line: Usability Means</a:t>
            </a:r>
          </a:p>
          <a:p>
            <a:pPr>
              <a:lnSpc>
                <a:spcPct val="100000"/>
              </a:lnSpc>
              <a:spcBef>
                <a:spcPts val="0"/>
              </a:spcBef>
              <a:spcAft>
                <a:spcPts val="1200"/>
              </a:spcAft>
              <a:buNone/>
            </a:pPr>
            <a:r>
              <a:rPr lang="en-US" dirty="0"/>
              <a:t>A person of average (or even below average) ability and experience can figure out how to use the thing to accomplish something without it being more trouble than it’s worth</a:t>
            </a:r>
          </a:p>
        </p:txBody>
      </p:sp>
    </p:spTree>
    <p:extLst>
      <p:ext uri="{BB962C8B-B14F-4D97-AF65-F5344CB8AC3E}">
        <p14:creationId xmlns:p14="http://schemas.microsoft.com/office/powerpoint/2010/main" val="117584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chor="ctr"/>
          <a:lstStyle/>
          <a:p>
            <a:pPr eaLnBrk="1" hangingPunct="1"/>
            <a:r>
              <a:rPr lang="en-US" sz="4000" dirty="0"/>
              <a:t>What Website Users Want</a:t>
            </a:r>
          </a:p>
        </p:txBody>
      </p:sp>
      <p:sp>
        <p:nvSpPr>
          <p:cNvPr id="8195" name="Rectangle 3"/>
          <p:cNvSpPr>
            <a:spLocks noGrp="1" noChangeArrowheads="1"/>
          </p:cNvSpPr>
          <p:nvPr>
            <p:ph idx="1"/>
          </p:nvPr>
        </p:nvSpPr>
        <p:spPr>
          <a:xfrm>
            <a:off x="838200" y="1690688"/>
            <a:ext cx="10830502" cy="4351338"/>
          </a:xfrm>
        </p:spPr>
        <p:txBody>
          <a:bodyPr>
            <a:noAutofit/>
          </a:bodyPr>
          <a:lstStyle/>
          <a:p>
            <a:pPr marL="457200" indent="-457200">
              <a:lnSpc>
                <a:spcPct val="100000"/>
              </a:lnSpc>
              <a:spcBef>
                <a:spcPts val="0"/>
              </a:spcBef>
              <a:spcAft>
                <a:spcPts val="1200"/>
              </a:spcAft>
              <a:buFont typeface="Wingdings" panose="05000000000000000000" pitchFamily="2" charset="2"/>
              <a:buChar char="ü"/>
            </a:pPr>
            <a:r>
              <a:rPr lang="en-US" dirty="0"/>
              <a:t>To find what they’re looking for as quickly and easily as possible</a:t>
            </a:r>
          </a:p>
          <a:p>
            <a:pPr marL="457200" indent="-457200">
              <a:lnSpc>
                <a:spcPct val="100000"/>
              </a:lnSpc>
              <a:spcBef>
                <a:spcPts val="0"/>
              </a:spcBef>
              <a:spcAft>
                <a:spcPts val="1200"/>
              </a:spcAft>
              <a:buFont typeface="Wingdings" panose="05000000000000000000" pitchFamily="2" charset="2"/>
              <a:buChar char="ü"/>
            </a:pPr>
            <a:r>
              <a:rPr lang="en-US" dirty="0"/>
              <a:t>To get information or complete a task with minimum fuss</a:t>
            </a:r>
          </a:p>
          <a:p>
            <a:pPr marL="457200" indent="-457200">
              <a:lnSpc>
                <a:spcPct val="100000"/>
              </a:lnSpc>
              <a:spcBef>
                <a:spcPts val="0"/>
              </a:spcBef>
              <a:spcAft>
                <a:spcPts val="1200"/>
              </a:spcAft>
              <a:buFont typeface="Wingdings" panose="05000000000000000000" pitchFamily="2" charset="2"/>
              <a:buChar char="ü"/>
            </a:pPr>
            <a:r>
              <a:rPr lang="en-US" dirty="0"/>
              <a:t> Not to have to deal with errors</a:t>
            </a:r>
          </a:p>
          <a:p>
            <a:pPr marL="457200" indent="-457200">
              <a:lnSpc>
                <a:spcPct val="100000"/>
              </a:lnSpc>
              <a:spcBef>
                <a:spcPts val="0"/>
              </a:spcBef>
              <a:spcAft>
                <a:spcPts val="1200"/>
              </a:spcAft>
              <a:buFont typeface="Wingdings" panose="05000000000000000000" pitchFamily="2" charset="2"/>
              <a:buChar char="ü"/>
            </a:pPr>
            <a:r>
              <a:rPr lang="en-US" dirty="0"/>
              <a:t> To be able to use/navigate a site without too much head-scratching</a:t>
            </a:r>
          </a:p>
        </p:txBody>
      </p:sp>
    </p:spTree>
    <p:extLst>
      <p:ext uri="{BB962C8B-B14F-4D97-AF65-F5344CB8AC3E}">
        <p14:creationId xmlns:p14="http://schemas.microsoft.com/office/powerpoint/2010/main" val="3775027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chor="ctr"/>
          <a:lstStyle/>
          <a:p>
            <a:pPr eaLnBrk="1" hangingPunct="1"/>
            <a:r>
              <a:rPr lang="en-US" sz="4000" dirty="0"/>
              <a:t>How Users Use a Site</a:t>
            </a:r>
          </a:p>
        </p:txBody>
      </p:sp>
      <p:sp>
        <p:nvSpPr>
          <p:cNvPr id="8195" name="Rectangle 3"/>
          <p:cNvSpPr>
            <a:spLocks noGrp="1" noChangeArrowheads="1"/>
          </p:cNvSpPr>
          <p:nvPr>
            <p:ph idx="1"/>
          </p:nvPr>
        </p:nvSpPr>
        <p:spPr>
          <a:xfrm>
            <a:off x="838200" y="1690688"/>
            <a:ext cx="10830502" cy="4351338"/>
          </a:xfrm>
        </p:spPr>
        <p:txBody>
          <a:bodyPr>
            <a:noAutofit/>
          </a:bodyPr>
          <a:lstStyle/>
          <a:p>
            <a:pPr marL="457200" indent="-457200">
              <a:lnSpc>
                <a:spcPct val="100000"/>
              </a:lnSpc>
              <a:spcBef>
                <a:spcPts val="0"/>
              </a:spcBef>
              <a:spcAft>
                <a:spcPts val="1200"/>
              </a:spcAft>
              <a:buFont typeface="Wingdings" panose="05000000000000000000" pitchFamily="2" charset="2"/>
              <a:buChar char="ü"/>
            </a:pPr>
            <a:r>
              <a:rPr lang="en-US" dirty="0"/>
              <a:t>They scan the page to find what they’re looking for or a link to what they’re looking for, and they don’t like to scroll. If they get frustrated, they leave</a:t>
            </a:r>
          </a:p>
          <a:p>
            <a:pPr marL="457200" indent="-457200">
              <a:lnSpc>
                <a:spcPct val="100000"/>
              </a:lnSpc>
              <a:spcBef>
                <a:spcPts val="0"/>
              </a:spcBef>
              <a:spcAft>
                <a:spcPts val="1200"/>
              </a:spcAft>
              <a:buFont typeface="Wingdings" panose="05000000000000000000" pitchFamily="2" charset="2"/>
              <a:buChar char="ü"/>
            </a:pPr>
            <a:r>
              <a:rPr lang="en-US" dirty="0"/>
              <a:t>They often click on links and buttons with the hope of finding what they’re looking for, and they frequently click on the Back button when they don’t find it</a:t>
            </a:r>
          </a:p>
          <a:p>
            <a:pPr marL="457200" indent="-457200">
              <a:lnSpc>
                <a:spcPct val="100000"/>
              </a:lnSpc>
              <a:spcBef>
                <a:spcPts val="0"/>
              </a:spcBef>
              <a:spcAft>
                <a:spcPts val="1200"/>
              </a:spcAft>
              <a:buFont typeface="Wingdings" panose="05000000000000000000" pitchFamily="2" charset="2"/>
              <a:buChar char="ü"/>
            </a:pPr>
            <a:r>
              <a:rPr lang="en-US" dirty="0"/>
              <a:t>Usually land on a site for a specific reason</a:t>
            </a:r>
          </a:p>
        </p:txBody>
      </p:sp>
    </p:spTree>
    <p:extLst>
      <p:ext uri="{BB962C8B-B14F-4D97-AF65-F5344CB8AC3E}">
        <p14:creationId xmlns:p14="http://schemas.microsoft.com/office/powerpoint/2010/main" val="3583674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chor="ctr"/>
          <a:lstStyle/>
          <a:p>
            <a:pPr eaLnBrk="1" hangingPunct="1"/>
            <a:r>
              <a:rPr lang="en-US" sz="4000" dirty="0"/>
              <a:t>How Users Use a Site</a:t>
            </a:r>
          </a:p>
        </p:txBody>
      </p:sp>
      <p:sp>
        <p:nvSpPr>
          <p:cNvPr id="8195" name="Rectangle 3"/>
          <p:cNvSpPr>
            <a:spLocks noGrp="1" noChangeArrowheads="1"/>
          </p:cNvSpPr>
          <p:nvPr>
            <p:ph idx="1"/>
          </p:nvPr>
        </p:nvSpPr>
        <p:spPr>
          <a:xfrm>
            <a:off x="838200" y="1690688"/>
            <a:ext cx="10830502" cy="4351338"/>
          </a:xfrm>
        </p:spPr>
        <p:txBody>
          <a:bodyPr>
            <a:noAutofit/>
          </a:bodyPr>
          <a:lstStyle/>
          <a:p>
            <a:pPr marL="457200" indent="-457200">
              <a:lnSpc>
                <a:spcPct val="100000"/>
              </a:lnSpc>
              <a:spcBef>
                <a:spcPts val="0"/>
              </a:spcBef>
              <a:spcAft>
                <a:spcPts val="1200"/>
              </a:spcAft>
              <a:buFont typeface="Wingdings" panose="05000000000000000000" pitchFamily="2" charset="2"/>
              <a:buChar char="ü"/>
            </a:pPr>
            <a:r>
              <a:rPr lang="en-US" dirty="0"/>
              <a:t>Scan page(s) to find what they want</a:t>
            </a:r>
          </a:p>
          <a:p>
            <a:pPr marL="457200" indent="-457200">
              <a:lnSpc>
                <a:spcPct val="100000"/>
              </a:lnSpc>
              <a:spcBef>
                <a:spcPts val="0"/>
              </a:spcBef>
              <a:spcAft>
                <a:spcPts val="1200"/>
              </a:spcAft>
              <a:buFont typeface="Wingdings" panose="05000000000000000000" pitchFamily="2" charset="2"/>
              <a:buChar char="ü"/>
            </a:pPr>
            <a:r>
              <a:rPr lang="en-US" dirty="0"/>
              <a:t>Don't like to scroll</a:t>
            </a:r>
          </a:p>
          <a:p>
            <a:pPr marL="457200" indent="-457200">
              <a:lnSpc>
                <a:spcPct val="100000"/>
              </a:lnSpc>
              <a:spcBef>
                <a:spcPts val="0"/>
              </a:spcBef>
              <a:spcAft>
                <a:spcPts val="1200"/>
              </a:spcAft>
              <a:buFont typeface="Wingdings" panose="05000000000000000000" pitchFamily="2" charset="2"/>
              <a:buChar char="ü"/>
            </a:pPr>
            <a:r>
              <a:rPr lang="en-US" dirty="0"/>
              <a:t>Will often scan for links that appear to meet their needs; back-click if the link doesn’t</a:t>
            </a:r>
          </a:p>
          <a:p>
            <a:pPr marL="457200" indent="-457200">
              <a:lnSpc>
                <a:spcPct val="100000"/>
              </a:lnSpc>
              <a:spcBef>
                <a:spcPts val="0"/>
              </a:spcBef>
              <a:spcAft>
                <a:spcPts val="1200"/>
              </a:spcAft>
              <a:buFont typeface="Wingdings" panose="05000000000000000000" pitchFamily="2" charset="2"/>
              <a:buChar char="ü"/>
            </a:pPr>
            <a:r>
              <a:rPr lang="en-US" dirty="0"/>
              <a:t>Will get frustrated quickly</a:t>
            </a:r>
          </a:p>
          <a:p>
            <a:pPr marL="457200" indent="-457200">
              <a:lnSpc>
                <a:spcPct val="100000"/>
              </a:lnSpc>
              <a:spcBef>
                <a:spcPts val="0"/>
              </a:spcBef>
              <a:spcAft>
                <a:spcPts val="1200"/>
              </a:spcAft>
              <a:buFont typeface="Wingdings" panose="05000000000000000000" pitchFamily="2" charset="2"/>
              <a:buChar char="ü"/>
            </a:pPr>
            <a:r>
              <a:rPr lang="en-US" dirty="0"/>
              <a:t>Will leave the site when frustrated</a:t>
            </a:r>
          </a:p>
        </p:txBody>
      </p:sp>
    </p:spTree>
    <p:extLst>
      <p:ext uri="{BB962C8B-B14F-4D97-AF65-F5344CB8AC3E}">
        <p14:creationId xmlns:p14="http://schemas.microsoft.com/office/powerpoint/2010/main" val="2684217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chor="ctr"/>
          <a:lstStyle/>
          <a:p>
            <a:pPr eaLnBrk="1" hangingPunct="1"/>
            <a:r>
              <a:rPr lang="en-US" sz="4000" dirty="0"/>
              <a:t>Enhancing Usability</a:t>
            </a:r>
          </a:p>
        </p:txBody>
      </p:sp>
      <p:sp>
        <p:nvSpPr>
          <p:cNvPr id="8195" name="Rectangle 3"/>
          <p:cNvSpPr>
            <a:spLocks noGrp="1" noChangeArrowheads="1"/>
          </p:cNvSpPr>
          <p:nvPr>
            <p:ph idx="1"/>
          </p:nvPr>
        </p:nvSpPr>
        <p:spPr>
          <a:xfrm>
            <a:off x="838200" y="1690688"/>
            <a:ext cx="10830502" cy="4351338"/>
          </a:xfrm>
        </p:spPr>
        <p:txBody>
          <a:bodyPr>
            <a:noAutofit/>
          </a:bodyPr>
          <a:lstStyle/>
          <a:p>
            <a:pPr marL="457200" indent="-457200">
              <a:lnSpc>
                <a:spcPct val="100000"/>
              </a:lnSpc>
              <a:spcBef>
                <a:spcPts val="0"/>
              </a:spcBef>
              <a:spcAft>
                <a:spcPts val="1200"/>
              </a:spcAft>
              <a:buFont typeface="Wingdings" panose="05000000000000000000" pitchFamily="2" charset="2"/>
              <a:buChar char="ü"/>
            </a:pPr>
            <a:r>
              <a:rPr lang="en-US" dirty="0"/>
              <a:t>Present as much critical information as possible “above the fold” so the user has to scroll less</a:t>
            </a:r>
          </a:p>
          <a:p>
            <a:pPr marL="457200" indent="-457200">
              <a:lnSpc>
                <a:spcPct val="100000"/>
              </a:lnSpc>
              <a:spcBef>
                <a:spcPts val="0"/>
              </a:spcBef>
              <a:spcAft>
                <a:spcPts val="1200"/>
              </a:spcAft>
              <a:buFont typeface="Wingdings" panose="05000000000000000000" pitchFamily="2" charset="2"/>
              <a:buChar char="ü"/>
            </a:pPr>
            <a:r>
              <a:rPr lang="en-US" dirty="0"/>
              <a:t>Group related items and limit the number of groups on each page </a:t>
            </a:r>
          </a:p>
          <a:p>
            <a:pPr marL="457200" indent="-457200">
              <a:lnSpc>
                <a:spcPct val="100000"/>
              </a:lnSpc>
              <a:spcBef>
                <a:spcPts val="0"/>
              </a:spcBef>
              <a:spcAft>
                <a:spcPts val="1200"/>
              </a:spcAft>
              <a:buFont typeface="Wingdings" panose="05000000000000000000" pitchFamily="2" charset="2"/>
              <a:buChar char="ü"/>
            </a:pPr>
            <a:r>
              <a:rPr lang="en-US" dirty="0"/>
              <a:t>Include a header that identifies the site and provides a navigation bar and links to utilities </a:t>
            </a:r>
          </a:p>
          <a:p>
            <a:pPr marL="457200" indent="-457200">
              <a:lnSpc>
                <a:spcPct val="100000"/>
              </a:lnSpc>
              <a:spcBef>
                <a:spcPts val="0"/>
              </a:spcBef>
              <a:spcAft>
                <a:spcPts val="1200"/>
              </a:spcAft>
              <a:buFont typeface="Wingdings" panose="05000000000000000000" pitchFamily="2" charset="2"/>
              <a:buChar char="ü"/>
            </a:pPr>
            <a:r>
              <a:rPr lang="en-US" dirty="0"/>
              <a:t>Use current navigation conventions, like including a logo that goes to your home page when clicked and a cart icon that goes to your shopping cart when clicked, previous/next arrows, </a:t>
            </a:r>
            <a:r>
              <a:rPr lang="en-US" dirty="0" err="1"/>
              <a:t>etc</a:t>
            </a:r>
            <a:endParaRPr lang="en-US" dirty="0"/>
          </a:p>
        </p:txBody>
      </p:sp>
    </p:spTree>
    <p:extLst>
      <p:ext uri="{BB962C8B-B14F-4D97-AF65-F5344CB8AC3E}">
        <p14:creationId xmlns:p14="http://schemas.microsoft.com/office/powerpoint/2010/main" val="42859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chor="ctr"/>
          <a:lstStyle/>
          <a:p>
            <a:pPr eaLnBrk="1" hangingPunct="1"/>
            <a:r>
              <a:rPr lang="en-US" sz="4000"/>
              <a:t>Can only hit a known target</a:t>
            </a:r>
          </a:p>
        </p:txBody>
      </p:sp>
      <p:sp>
        <p:nvSpPr>
          <p:cNvPr id="22531" name="Rectangle 3"/>
          <p:cNvSpPr>
            <a:spLocks noGrp="1" noChangeArrowheads="1"/>
          </p:cNvSpPr>
          <p:nvPr>
            <p:ph idx="1"/>
          </p:nvPr>
        </p:nvSpPr>
        <p:spPr>
          <a:xfrm>
            <a:off x="838200" y="1861851"/>
            <a:ext cx="10515600" cy="4744770"/>
          </a:xfrm>
        </p:spPr>
        <p:txBody>
          <a:bodyPr>
            <a:normAutofit/>
          </a:bodyPr>
          <a:lstStyle/>
          <a:p>
            <a:pPr eaLnBrk="1" hangingPunct="1">
              <a:lnSpc>
                <a:spcPct val="90000"/>
              </a:lnSpc>
              <a:buFont typeface="Wingdings" pitchFamily="2" charset="2"/>
              <a:buNone/>
              <a:defRPr/>
            </a:pPr>
            <a:r>
              <a:rPr lang="en-US" dirty="0"/>
              <a:t>To create sites usable to and used by people, we must design with </a:t>
            </a:r>
            <a:r>
              <a:rPr lang="en-US" b="1" dirty="0">
                <a:solidFill>
                  <a:srgbClr val="FF0000"/>
                </a:solidFill>
              </a:rPr>
              <a:t>those specific people </a:t>
            </a:r>
            <a:r>
              <a:rPr lang="en-US" dirty="0"/>
              <a:t>in mind</a:t>
            </a:r>
          </a:p>
          <a:p>
            <a:pPr eaLnBrk="1" hangingPunct="1">
              <a:lnSpc>
                <a:spcPct val="90000"/>
              </a:lnSpc>
              <a:buFont typeface="Wingdings" pitchFamily="2" charset="2"/>
              <a:buNone/>
              <a:defRPr/>
            </a:pPr>
            <a:r>
              <a:rPr lang="en-US" dirty="0"/>
              <a:t>We must…</a:t>
            </a:r>
          </a:p>
          <a:p>
            <a:pPr lvl="1" indent="-336550">
              <a:lnSpc>
                <a:spcPct val="110000"/>
              </a:lnSpc>
              <a:buNone/>
              <a:defRPr/>
            </a:pPr>
            <a:r>
              <a:rPr lang="en-US" b="1" dirty="0"/>
              <a:t>Understand what interfaces the user needs</a:t>
            </a:r>
          </a:p>
          <a:p>
            <a:pPr marL="1035050" lvl="2" indent="-349250">
              <a:lnSpc>
                <a:spcPct val="110000"/>
              </a:lnSpc>
              <a:buNone/>
              <a:defRPr/>
            </a:pPr>
            <a:r>
              <a:rPr lang="en-US" sz="2400" dirty="0"/>
              <a:t>How can we best present our functionality?</a:t>
            </a:r>
          </a:p>
          <a:p>
            <a:pPr marL="1035050" lvl="2" indent="-349250">
              <a:lnSpc>
                <a:spcPct val="110000"/>
              </a:lnSpc>
              <a:buNone/>
              <a:defRPr/>
            </a:pPr>
            <a:r>
              <a:rPr lang="en-US" sz="2400" dirty="0"/>
              <a:t>Do users have special needs?</a:t>
            </a:r>
          </a:p>
        </p:txBody>
      </p:sp>
      <p:pic>
        <p:nvPicPr>
          <p:cNvPr id="2050" name="Picture 2" descr="http://archive.wired.com/news/images/full/blind_imaging_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0152" y="2416033"/>
            <a:ext cx="4436173" cy="33381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54192" y="5466876"/>
            <a:ext cx="5973879" cy="400110"/>
          </a:xfrm>
          <a:prstGeom prst="rect">
            <a:avLst/>
          </a:prstGeom>
          <a:noFill/>
        </p:spPr>
        <p:txBody>
          <a:bodyPr wrap="none" rtlCol="0">
            <a:spAutoFit/>
          </a:bodyPr>
          <a:lstStyle/>
          <a:p>
            <a:r>
              <a:rPr lang="en-US" sz="2000" dirty="0">
                <a:latin typeface="Corbel Light" panose="020B0303020204020204" pitchFamily="34" charset="0"/>
              </a:rPr>
              <a:t>See: </a:t>
            </a:r>
            <a:r>
              <a:rPr lang="en-US" sz="2000" dirty="0">
                <a:latin typeface="Corbel Light" panose="020B0303020204020204" pitchFamily="34" charset="0"/>
                <a:hlinkClick r:id="rId3"/>
              </a:rPr>
              <a:t>http://aboutwebaccessibility.com/home/inaccessible</a:t>
            </a:r>
            <a:endParaRPr lang="en-US" sz="2000" dirty="0">
              <a:latin typeface="Corbel Light" panose="020B0303020204020204" pitchFamily="34" charset="0"/>
            </a:endParaRPr>
          </a:p>
        </p:txBody>
      </p:sp>
    </p:spTree>
    <p:extLst>
      <p:ext uri="{BB962C8B-B14F-4D97-AF65-F5344CB8AC3E}">
        <p14:creationId xmlns:p14="http://schemas.microsoft.com/office/powerpoint/2010/main" val="283953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531">
                                            <p:txEl>
                                              <p:pRg st="0" end="0"/>
                                            </p:txEl>
                                          </p:spTgt>
                                        </p:tgtEl>
                                        <p:attrNameLst>
                                          <p:attrName>style.visibility</p:attrName>
                                        </p:attrNameLst>
                                      </p:cBhvr>
                                      <p:to>
                                        <p:strVal val="visible"/>
                                      </p:to>
                                    </p:set>
                                    <p:animEffect transition="in" filter="fade">
                                      <p:cBhvr>
                                        <p:cTn id="11" dur="500"/>
                                        <p:tgtEl>
                                          <p:spTgt spid="2253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2531">
                                            <p:txEl>
                                              <p:pRg st="1" end="1"/>
                                            </p:txEl>
                                          </p:spTgt>
                                        </p:tgtEl>
                                        <p:attrNameLst>
                                          <p:attrName>style.visibility</p:attrName>
                                        </p:attrNameLst>
                                      </p:cBhvr>
                                      <p:to>
                                        <p:strVal val="visible"/>
                                      </p:to>
                                    </p:set>
                                    <p:animEffect transition="in" filter="fade">
                                      <p:cBhvr>
                                        <p:cTn id="16" dur="500"/>
                                        <p:tgtEl>
                                          <p:spTgt spid="22531">
                                            <p:txEl>
                                              <p:pRg st="1" end="1"/>
                                            </p:tx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2531">
                                            <p:txEl>
                                              <p:pRg st="2" end="2"/>
                                            </p:txEl>
                                          </p:spTgt>
                                        </p:tgtEl>
                                        <p:attrNameLst>
                                          <p:attrName>style.visibility</p:attrName>
                                        </p:attrNameLst>
                                      </p:cBhvr>
                                      <p:to>
                                        <p:strVal val="visible"/>
                                      </p:to>
                                    </p:set>
                                    <p:animEffect transition="in" filter="fade">
                                      <p:cBhvr>
                                        <p:cTn id="20" dur="500"/>
                                        <p:tgtEl>
                                          <p:spTgt spid="22531">
                                            <p:txEl>
                                              <p:pRg st="2" end="2"/>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2531">
                                            <p:txEl>
                                              <p:pRg st="3" end="3"/>
                                            </p:txEl>
                                          </p:spTgt>
                                        </p:tgtEl>
                                        <p:attrNameLst>
                                          <p:attrName>style.visibility</p:attrName>
                                        </p:attrNameLst>
                                      </p:cBhvr>
                                      <p:to>
                                        <p:strVal val="visible"/>
                                      </p:to>
                                    </p:set>
                                    <p:animEffect transition="in" filter="fade">
                                      <p:cBhvr>
                                        <p:cTn id="24" dur="500"/>
                                        <p:tgtEl>
                                          <p:spTgt spid="22531">
                                            <p:txEl>
                                              <p:pRg st="3" end="3"/>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22531">
                                            <p:txEl>
                                              <p:pRg st="4" end="4"/>
                                            </p:txEl>
                                          </p:spTgt>
                                        </p:tgtEl>
                                        <p:attrNameLst>
                                          <p:attrName>style.visibility</p:attrName>
                                        </p:attrNameLst>
                                      </p:cBhvr>
                                      <p:to>
                                        <p:strVal val="visible"/>
                                      </p:to>
                                    </p:set>
                                    <p:animEffect transition="in" filter="fade">
                                      <p:cBhvr>
                                        <p:cTn id="28" dur="500"/>
                                        <p:tgtEl>
                                          <p:spTgt spid="22531">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050"/>
                                        </p:tgtEl>
                                        <p:attrNameLst>
                                          <p:attrName>style.visibility</p:attrName>
                                        </p:attrNameLst>
                                      </p:cBhvr>
                                      <p:to>
                                        <p:strVal val="visible"/>
                                      </p:to>
                                    </p:set>
                                    <p:animEffect transition="in" filter="fade">
                                      <p:cBhvr>
                                        <p:cTn id="33" dur="500"/>
                                        <p:tgtEl>
                                          <p:spTgt spid="2050"/>
                                        </p:tgtEl>
                                      </p:cBhvr>
                                    </p:animEffect>
                                  </p:childTnLst>
                                </p:cTn>
                              </p:par>
                            </p:childTnLst>
                          </p:cTn>
                        </p:par>
                        <p:par>
                          <p:cTn id="34" fill="hold">
                            <p:stCondLst>
                              <p:cond delay="500"/>
                            </p:stCondLst>
                            <p:childTnLst>
                              <p:par>
                                <p:cTn id="35" presetID="10" presetClass="entr" presetSubtype="0" fill="hold" grpId="0" nodeType="afterEffect">
                                  <p:stCondLst>
                                    <p:cond delay="200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22531" grpId="0" uiExpand="1" build="p" bldLvl="2"/>
      <p:bldP spid="2"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chor="ctr"/>
          <a:lstStyle/>
          <a:p>
            <a:pPr eaLnBrk="1" hangingPunct="1"/>
            <a:r>
              <a:rPr lang="en-US" sz="4000" dirty="0"/>
              <a:t>Can only hit a known target</a:t>
            </a:r>
          </a:p>
        </p:txBody>
      </p:sp>
      <p:sp>
        <p:nvSpPr>
          <p:cNvPr id="22531" name="Rectangle 3"/>
          <p:cNvSpPr>
            <a:spLocks noGrp="1" noChangeArrowheads="1"/>
          </p:cNvSpPr>
          <p:nvPr>
            <p:ph idx="1"/>
          </p:nvPr>
        </p:nvSpPr>
        <p:spPr>
          <a:xfrm>
            <a:off x="838200" y="1748105"/>
            <a:ext cx="10515600" cy="4744770"/>
          </a:xfrm>
        </p:spPr>
        <p:txBody>
          <a:bodyPr>
            <a:normAutofit/>
          </a:bodyPr>
          <a:lstStyle/>
          <a:p>
            <a:pPr eaLnBrk="1" hangingPunct="1">
              <a:lnSpc>
                <a:spcPct val="90000"/>
              </a:lnSpc>
              <a:buFont typeface="Wingdings" pitchFamily="2" charset="2"/>
              <a:buNone/>
              <a:defRPr/>
            </a:pPr>
            <a:r>
              <a:rPr lang="en-US" dirty="0"/>
              <a:t>To create sites usable to and used by people, we must design with </a:t>
            </a:r>
            <a:r>
              <a:rPr lang="en-US" b="1" dirty="0">
                <a:solidFill>
                  <a:schemeClr val="tx2">
                    <a:lumMod val="90000"/>
                  </a:schemeClr>
                </a:solidFill>
              </a:rPr>
              <a:t>those specific people </a:t>
            </a:r>
            <a:r>
              <a:rPr lang="en-US" dirty="0"/>
              <a:t>in mind</a:t>
            </a:r>
          </a:p>
          <a:p>
            <a:pPr eaLnBrk="1" hangingPunct="1">
              <a:lnSpc>
                <a:spcPct val="90000"/>
              </a:lnSpc>
              <a:buFont typeface="Wingdings" pitchFamily="2" charset="2"/>
              <a:buNone/>
              <a:defRPr/>
            </a:pPr>
            <a:r>
              <a:rPr lang="en-US" dirty="0"/>
              <a:t>We must…</a:t>
            </a:r>
          </a:p>
          <a:p>
            <a:pPr lvl="1" indent="-336550">
              <a:buNone/>
              <a:defRPr/>
            </a:pPr>
            <a:r>
              <a:rPr lang="en-US" b="1" dirty="0"/>
              <a:t>Understand who the users are</a:t>
            </a:r>
          </a:p>
          <a:p>
            <a:pPr marL="1035050" lvl="2" indent="-349250">
              <a:lnSpc>
                <a:spcPct val="110000"/>
              </a:lnSpc>
              <a:buNone/>
              <a:defRPr/>
            </a:pPr>
            <a:r>
              <a:rPr lang="en-US" sz="2400" dirty="0"/>
              <a:t>Who would use this site? What type of person?</a:t>
            </a:r>
          </a:p>
          <a:p>
            <a:pPr marL="1035050" lvl="2" indent="-349250">
              <a:lnSpc>
                <a:spcPct val="110000"/>
              </a:lnSpc>
              <a:spcBef>
                <a:spcPts val="0"/>
              </a:spcBef>
              <a:buNone/>
              <a:defRPr/>
            </a:pPr>
            <a:r>
              <a:rPr lang="en-US" sz="2400" dirty="0"/>
              <a:t>Can we list groups?</a:t>
            </a:r>
          </a:p>
          <a:p>
            <a:pPr marL="1035050" lvl="2" indent="-349250">
              <a:lnSpc>
                <a:spcPct val="110000"/>
              </a:lnSpc>
              <a:spcBef>
                <a:spcPts val="0"/>
              </a:spcBef>
              <a:buNone/>
              <a:defRPr/>
            </a:pPr>
            <a:r>
              <a:rPr lang="en-US" sz="2400" dirty="0"/>
              <a:t>Develop user profiles?</a:t>
            </a:r>
          </a:p>
          <a:p>
            <a:pPr lvl="1" indent="-336550">
              <a:lnSpc>
                <a:spcPct val="110000"/>
              </a:lnSpc>
              <a:spcBef>
                <a:spcPts val="0"/>
              </a:spcBef>
              <a:buNone/>
              <a:defRPr/>
            </a:pPr>
            <a:r>
              <a:rPr lang="en-US" b="1" dirty="0"/>
              <a:t>Understand what the user is trying to achieve</a:t>
            </a:r>
          </a:p>
          <a:p>
            <a:pPr marL="1035050" lvl="2" indent="-349250">
              <a:lnSpc>
                <a:spcPct val="110000"/>
              </a:lnSpc>
              <a:buNone/>
              <a:defRPr/>
            </a:pPr>
            <a:r>
              <a:rPr lang="en-US" sz="2400" dirty="0"/>
              <a:t>Why are they coming to this site?</a:t>
            </a:r>
          </a:p>
          <a:p>
            <a:pPr marL="1035050" lvl="2" indent="-349250">
              <a:lnSpc>
                <a:spcPct val="100000"/>
              </a:lnSpc>
              <a:spcBef>
                <a:spcPts val="0"/>
              </a:spcBef>
              <a:buNone/>
              <a:defRPr/>
            </a:pPr>
            <a:r>
              <a:rPr lang="en-US" sz="2400" dirty="0"/>
              <a:t>What do they want to accomplish?</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2317" y="2528192"/>
            <a:ext cx="4034417" cy="34341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531">
                                            <p:txEl>
                                              <p:pRg st="2" end="2"/>
                                            </p:txEl>
                                          </p:spTgt>
                                        </p:tgtEl>
                                        <p:attrNameLst>
                                          <p:attrName>style.visibility</p:attrName>
                                        </p:attrNameLst>
                                      </p:cBhvr>
                                      <p:to>
                                        <p:strVal val="visible"/>
                                      </p:to>
                                    </p:set>
                                    <p:animEffect transition="in" filter="fade">
                                      <p:cBhvr>
                                        <p:cTn id="7" dur="500"/>
                                        <p:tgtEl>
                                          <p:spTgt spid="22531">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531">
                                            <p:txEl>
                                              <p:pRg st="3" end="3"/>
                                            </p:txEl>
                                          </p:spTgt>
                                        </p:tgtEl>
                                        <p:attrNameLst>
                                          <p:attrName>style.visibility</p:attrName>
                                        </p:attrNameLst>
                                      </p:cBhvr>
                                      <p:to>
                                        <p:strVal val="visible"/>
                                      </p:to>
                                    </p:set>
                                    <p:animEffect transition="in" filter="fade">
                                      <p:cBhvr>
                                        <p:cTn id="10" dur="500"/>
                                        <p:tgtEl>
                                          <p:spTgt spid="22531">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531">
                                            <p:txEl>
                                              <p:pRg st="4" end="4"/>
                                            </p:txEl>
                                          </p:spTgt>
                                        </p:tgtEl>
                                        <p:attrNameLst>
                                          <p:attrName>style.visibility</p:attrName>
                                        </p:attrNameLst>
                                      </p:cBhvr>
                                      <p:to>
                                        <p:strVal val="visible"/>
                                      </p:to>
                                    </p:set>
                                    <p:animEffect transition="in" filter="fade">
                                      <p:cBhvr>
                                        <p:cTn id="13" dur="500"/>
                                        <p:tgtEl>
                                          <p:spTgt spid="22531">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531">
                                            <p:txEl>
                                              <p:pRg st="5" end="5"/>
                                            </p:txEl>
                                          </p:spTgt>
                                        </p:tgtEl>
                                        <p:attrNameLst>
                                          <p:attrName>style.visibility</p:attrName>
                                        </p:attrNameLst>
                                      </p:cBhvr>
                                      <p:to>
                                        <p:strVal val="visible"/>
                                      </p:to>
                                    </p:set>
                                    <p:animEffect transition="in" filter="fade">
                                      <p:cBhvr>
                                        <p:cTn id="16" dur="500"/>
                                        <p:tgtEl>
                                          <p:spTgt spid="22531">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2531">
                                            <p:txEl>
                                              <p:pRg st="6" end="6"/>
                                            </p:txEl>
                                          </p:spTgt>
                                        </p:tgtEl>
                                        <p:attrNameLst>
                                          <p:attrName>style.visibility</p:attrName>
                                        </p:attrNameLst>
                                      </p:cBhvr>
                                      <p:to>
                                        <p:strVal val="visible"/>
                                      </p:to>
                                    </p:set>
                                    <p:animEffect transition="in" filter="fade">
                                      <p:cBhvr>
                                        <p:cTn id="24" dur="500"/>
                                        <p:tgtEl>
                                          <p:spTgt spid="22531">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531">
                                            <p:txEl>
                                              <p:pRg st="7" end="7"/>
                                            </p:txEl>
                                          </p:spTgt>
                                        </p:tgtEl>
                                        <p:attrNameLst>
                                          <p:attrName>style.visibility</p:attrName>
                                        </p:attrNameLst>
                                      </p:cBhvr>
                                      <p:to>
                                        <p:strVal val="visible"/>
                                      </p:to>
                                    </p:set>
                                    <p:animEffect transition="in" filter="fade">
                                      <p:cBhvr>
                                        <p:cTn id="27" dur="500"/>
                                        <p:tgtEl>
                                          <p:spTgt spid="22531">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2531">
                                            <p:txEl>
                                              <p:pRg st="8" end="8"/>
                                            </p:txEl>
                                          </p:spTgt>
                                        </p:tgtEl>
                                        <p:attrNameLst>
                                          <p:attrName>style.visibility</p:attrName>
                                        </p:attrNameLst>
                                      </p:cBhvr>
                                      <p:to>
                                        <p:strVal val="visible"/>
                                      </p:to>
                                    </p:set>
                                    <p:animEffect transition="in" filter="fade">
                                      <p:cBhvr>
                                        <p:cTn id="30" dur="500"/>
                                        <p:tgtEl>
                                          <p:spTgt spid="2253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uiExpand="1" build="p" bldLvl="2"/>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icon&#10;&#10;Description automatically generated">
            <a:extLst>
              <a:ext uri="{FF2B5EF4-FFF2-40B4-BE49-F238E27FC236}">
                <a16:creationId xmlns:a16="http://schemas.microsoft.com/office/drawing/2014/main" id="{B9C8A6CB-AA19-431F-8BD6-E905B063D897}"/>
              </a:ext>
            </a:extLst>
          </p:cNvPr>
          <p:cNvPicPr>
            <a:picLocks noChangeAspect="1"/>
          </p:cNvPicPr>
          <p:nvPr/>
        </p:nvPicPr>
        <p:blipFill>
          <a:blip r:embed="rId2">
            <a:alphaModFix amt="5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6000" y="-1457960"/>
            <a:ext cx="6858000" cy="6858000"/>
          </a:xfrm>
          <a:prstGeom prst="rect">
            <a:avLst/>
          </a:prstGeom>
        </p:spPr>
      </p:pic>
      <p:sp>
        <p:nvSpPr>
          <p:cNvPr id="11266" name="Rectangle 2"/>
          <p:cNvSpPr>
            <a:spLocks noGrp="1" noChangeArrowheads="1"/>
          </p:cNvSpPr>
          <p:nvPr>
            <p:ph type="title"/>
          </p:nvPr>
        </p:nvSpPr>
        <p:spPr/>
        <p:txBody>
          <a:bodyPr anchor="ctr"/>
          <a:lstStyle/>
          <a:p>
            <a:pPr eaLnBrk="1" hangingPunct="1"/>
            <a:r>
              <a:rPr lang="en-US" sz="4000" dirty="0"/>
              <a:t>Can only hit a known target</a:t>
            </a:r>
          </a:p>
        </p:txBody>
      </p:sp>
      <p:sp>
        <p:nvSpPr>
          <p:cNvPr id="11267" name="Rectangle 3"/>
          <p:cNvSpPr>
            <a:spLocks noGrp="1" noChangeArrowheads="1"/>
          </p:cNvSpPr>
          <p:nvPr>
            <p:ph idx="1"/>
          </p:nvPr>
        </p:nvSpPr>
        <p:spPr>
          <a:xfrm>
            <a:off x="838200" y="1690688"/>
            <a:ext cx="10515600" cy="4351338"/>
          </a:xfrm>
        </p:spPr>
        <p:txBody>
          <a:bodyPr>
            <a:normAutofit/>
          </a:bodyPr>
          <a:lstStyle/>
          <a:p>
            <a:pPr marL="0" indent="0">
              <a:spcBef>
                <a:spcPts val="600"/>
              </a:spcBef>
              <a:spcAft>
                <a:spcPts val="1200"/>
              </a:spcAft>
              <a:buNone/>
            </a:pPr>
            <a:r>
              <a:rPr lang="en-US" dirty="0"/>
              <a:t>To create sites that people will use, you must design with </a:t>
            </a:r>
            <a:r>
              <a:rPr lang="en-US" dirty="0">
                <a:solidFill>
                  <a:schemeClr val="accent2">
                    <a:lumMod val="75000"/>
                  </a:schemeClr>
                </a:solidFill>
              </a:rPr>
              <a:t>those specific people </a:t>
            </a:r>
            <a:r>
              <a:rPr lang="en-US" dirty="0"/>
              <a:t>in mind</a:t>
            </a:r>
          </a:p>
          <a:p>
            <a:pPr eaLnBrk="1" hangingPunct="1">
              <a:spcBef>
                <a:spcPts val="600"/>
              </a:spcBef>
              <a:spcAft>
                <a:spcPts val="1200"/>
              </a:spcAft>
              <a:buFont typeface="Wingdings" pitchFamily="2" charset="2"/>
              <a:buNone/>
            </a:pPr>
            <a:r>
              <a:rPr lang="en-US" dirty="0"/>
              <a:t>We must…</a:t>
            </a:r>
          </a:p>
          <a:p>
            <a:pPr lvl="1" indent="-336550">
              <a:spcBef>
                <a:spcPts val="600"/>
              </a:spcBef>
              <a:spcAft>
                <a:spcPts val="1200"/>
              </a:spcAft>
              <a:buNone/>
            </a:pPr>
            <a:r>
              <a:rPr lang="en-US" sz="2800" b="1" dirty="0"/>
              <a:t>Test our initial ideas and interface prototypes with our users</a:t>
            </a:r>
          </a:p>
          <a:p>
            <a:pPr marL="1035050" lvl="2" indent="-349250">
              <a:spcBef>
                <a:spcPts val="600"/>
              </a:spcBef>
              <a:spcAft>
                <a:spcPts val="1200"/>
              </a:spcAft>
              <a:buNone/>
            </a:pPr>
            <a:r>
              <a:rPr lang="en-US" sz="2400" dirty="0"/>
              <a:t>Brainstorm and present many ideas</a:t>
            </a:r>
          </a:p>
          <a:p>
            <a:pPr marL="1035050" lvl="2" indent="-349250">
              <a:spcBef>
                <a:spcPts val="600"/>
              </a:spcBef>
              <a:spcAft>
                <a:spcPts val="1200"/>
              </a:spcAft>
              <a:buNone/>
            </a:pPr>
            <a:r>
              <a:rPr lang="en-US" sz="2400" dirty="0"/>
              <a:t>Have real users help us decide</a:t>
            </a:r>
          </a:p>
          <a:p>
            <a:pPr marL="1035050" lvl="2" indent="-349250">
              <a:spcBef>
                <a:spcPts val="600"/>
              </a:spcBef>
              <a:spcAft>
                <a:spcPts val="1200"/>
              </a:spcAft>
              <a:buNone/>
            </a:pPr>
            <a:r>
              <a:rPr lang="en-US" sz="2400" dirty="0"/>
              <a:t>Understand how users think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fade">
                                      <p:cBhvr>
                                        <p:cTn id="12" dur="500"/>
                                        <p:tgtEl>
                                          <p:spTgt spid="11267">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300"/>
                                  </p:stCondLst>
                                  <p:childTnLst>
                                    <p:set>
                                      <p:cBhvr>
                                        <p:cTn id="15" dur="1" fill="hold">
                                          <p:stCondLst>
                                            <p:cond delay="0"/>
                                          </p:stCondLst>
                                        </p:cTn>
                                        <p:tgtEl>
                                          <p:spTgt spid="11267">
                                            <p:txEl>
                                              <p:pRg st="2" end="2"/>
                                            </p:txEl>
                                          </p:spTgt>
                                        </p:tgtEl>
                                        <p:attrNameLst>
                                          <p:attrName>style.visibility</p:attrName>
                                        </p:attrNameLst>
                                      </p:cBhvr>
                                      <p:to>
                                        <p:strVal val="visible"/>
                                      </p:to>
                                    </p:set>
                                    <p:animEffect transition="in" filter="fade">
                                      <p:cBhvr>
                                        <p:cTn id="16" dur="500"/>
                                        <p:tgtEl>
                                          <p:spTgt spid="11267">
                                            <p:txEl>
                                              <p:pRg st="2" end="2"/>
                                            </p:txEl>
                                          </p:spTgt>
                                        </p:tgtEl>
                                      </p:cBhvr>
                                    </p:animEffect>
                                  </p:childTnLst>
                                </p:cTn>
                              </p:par>
                              <p:par>
                                <p:cTn id="17" presetID="10" presetClass="entr" presetSubtype="0" fill="hold" grpId="0" nodeType="withEffect">
                                  <p:stCondLst>
                                    <p:cond delay="300"/>
                                  </p:stCondLst>
                                  <p:childTnLst>
                                    <p:set>
                                      <p:cBhvr>
                                        <p:cTn id="18" dur="1" fill="hold">
                                          <p:stCondLst>
                                            <p:cond delay="0"/>
                                          </p:stCondLst>
                                        </p:cTn>
                                        <p:tgtEl>
                                          <p:spTgt spid="11267">
                                            <p:txEl>
                                              <p:pRg st="3" end="3"/>
                                            </p:txEl>
                                          </p:spTgt>
                                        </p:tgtEl>
                                        <p:attrNameLst>
                                          <p:attrName>style.visibility</p:attrName>
                                        </p:attrNameLst>
                                      </p:cBhvr>
                                      <p:to>
                                        <p:strVal val="visible"/>
                                      </p:to>
                                    </p:set>
                                    <p:animEffect transition="in" filter="fade">
                                      <p:cBhvr>
                                        <p:cTn id="19" dur="500"/>
                                        <p:tgtEl>
                                          <p:spTgt spid="11267">
                                            <p:txEl>
                                              <p:pRg st="3" end="3"/>
                                            </p:txEl>
                                          </p:spTgt>
                                        </p:tgtEl>
                                      </p:cBhvr>
                                    </p:animEffect>
                                  </p:childTnLst>
                                </p:cTn>
                              </p:par>
                              <p:par>
                                <p:cTn id="20" presetID="10" presetClass="entr" presetSubtype="0" fill="hold" grpId="0" nodeType="withEffect">
                                  <p:stCondLst>
                                    <p:cond delay="300"/>
                                  </p:stCondLst>
                                  <p:childTnLst>
                                    <p:set>
                                      <p:cBhvr>
                                        <p:cTn id="21" dur="1" fill="hold">
                                          <p:stCondLst>
                                            <p:cond delay="0"/>
                                          </p:stCondLst>
                                        </p:cTn>
                                        <p:tgtEl>
                                          <p:spTgt spid="11267">
                                            <p:txEl>
                                              <p:pRg st="4" end="4"/>
                                            </p:txEl>
                                          </p:spTgt>
                                        </p:tgtEl>
                                        <p:attrNameLst>
                                          <p:attrName>style.visibility</p:attrName>
                                        </p:attrNameLst>
                                      </p:cBhvr>
                                      <p:to>
                                        <p:strVal val="visible"/>
                                      </p:to>
                                    </p:set>
                                    <p:animEffect transition="in" filter="fade">
                                      <p:cBhvr>
                                        <p:cTn id="22" dur="500"/>
                                        <p:tgtEl>
                                          <p:spTgt spid="11267">
                                            <p:txEl>
                                              <p:pRg st="4" end="4"/>
                                            </p:txEl>
                                          </p:spTgt>
                                        </p:tgtEl>
                                      </p:cBhvr>
                                    </p:animEffect>
                                  </p:childTnLst>
                                </p:cTn>
                              </p:par>
                              <p:par>
                                <p:cTn id="23" presetID="10" presetClass="entr" presetSubtype="0" fill="hold" grpId="0" nodeType="withEffect">
                                  <p:stCondLst>
                                    <p:cond delay="300"/>
                                  </p:stCondLst>
                                  <p:childTnLst>
                                    <p:set>
                                      <p:cBhvr>
                                        <p:cTn id="24" dur="1" fill="hold">
                                          <p:stCondLst>
                                            <p:cond delay="0"/>
                                          </p:stCondLst>
                                        </p:cTn>
                                        <p:tgtEl>
                                          <p:spTgt spid="11267">
                                            <p:txEl>
                                              <p:pRg st="5" end="5"/>
                                            </p:txEl>
                                          </p:spTgt>
                                        </p:tgtEl>
                                        <p:attrNameLst>
                                          <p:attrName>style.visibility</p:attrName>
                                        </p:attrNameLst>
                                      </p:cBhvr>
                                      <p:to>
                                        <p:strVal val="visible"/>
                                      </p:to>
                                    </p:set>
                                    <p:animEffect transition="in" filter="fade">
                                      <p:cBhvr>
                                        <p:cTn id="25" dur="500"/>
                                        <p:tgtEl>
                                          <p:spTgt spid="112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bldLvl="2"/>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chor="ctr"/>
          <a:lstStyle/>
          <a:p>
            <a:pPr eaLnBrk="1" hangingPunct="1"/>
            <a:r>
              <a:rPr lang="en-US" sz="4000" dirty="0"/>
              <a:t>Can only hit a known target</a:t>
            </a:r>
          </a:p>
        </p:txBody>
      </p:sp>
      <p:sp>
        <p:nvSpPr>
          <p:cNvPr id="11267" name="Rectangle 3"/>
          <p:cNvSpPr>
            <a:spLocks noGrp="1" noChangeArrowheads="1"/>
          </p:cNvSpPr>
          <p:nvPr>
            <p:ph idx="1"/>
          </p:nvPr>
        </p:nvSpPr>
        <p:spPr>
          <a:xfrm>
            <a:off x="838200" y="1690688"/>
            <a:ext cx="10515600" cy="4351338"/>
          </a:xfrm>
        </p:spPr>
        <p:txBody>
          <a:bodyPr>
            <a:normAutofit/>
          </a:bodyPr>
          <a:lstStyle/>
          <a:p>
            <a:pPr marL="0" indent="0">
              <a:spcBef>
                <a:spcPts val="600"/>
              </a:spcBef>
              <a:spcAft>
                <a:spcPts val="1200"/>
              </a:spcAft>
              <a:buNone/>
            </a:pPr>
            <a:r>
              <a:rPr lang="en-US" dirty="0"/>
              <a:t>To create sites that people will use, you must design with </a:t>
            </a:r>
            <a:r>
              <a:rPr lang="en-US" dirty="0">
                <a:solidFill>
                  <a:schemeClr val="accent2">
                    <a:lumMod val="75000"/>
                  </a:schemeClr>
                </a:solidFill>
              </a:rPr>
              <a:t>those specific people </a:t>
            </a:r>
            <a:r>
              <a:rPr lang="en-US" dirty="0"/>
              <a:t>in mind</a:t>
            </a:r>
          </a:p>
          <a:p>
            <a:pPr eaLnBrk="1" hangingPunct="1">
              <a:spcBef>
                <a:spcPts val="600"/>
              </a:spcBef>
              <a:spcAft>
                <a:spcPts val="1200"/>
              </a:spcAft>
              <a:buFont typeface="Wingdings" pitchFamily="2" charset="2"/>
              <a:buNone/>
            </a:pPr>
            <a:r>
              <a:rPr lang="en-US" dirty="0"/>
              <a:t>We must…</a:t>
            </a:r>
          </a:p>
          <a:p>
            <a:pPr lvl="1" indent="-336550">
              <a:spcBef>
                <a:spcPts val="600"/>
              </a:spcBef>
              <a:spcAft>
                <a:spcPts val="1200"/>
              </a:spcAft>
              <a:buNone/>
            </a:pPr>
            <a:r>
              <a:rPr lang="en-US" sz="2800" b="1" dirty="0"/>
              <a:t>Test our “final” interfaces with our users</a:t>
            </a:r>
          </a:p>
          <a:p>
            <a:pPr marL="685800" lvl="2" indent="0">
              <a:spcBef>
                <a:spcPts val="600"/>
              </a:spcBef>
              <a:spcAft>
                <a:spcPts val="1200"/>
              </a:spcAft>
              <a:buNone/>
            </a:pPr>
            <a:r>
              <a:rPr lang="en-US" sz="2400" dirty="0"/>
              <a:t>Until we gain specific experience, we don’t know what our users will be comfortable with</a:t>
            </a:r>
          </a:p>
          <a:p>
            <a:pPr marL="1035050" lvl="2" indent="-349250">
              <a:spcBef>
                <a:spcPts val="600"/>
              </a:spcBef>
              <a:spcAft>
                <a:spcPts val="1200"/>
              </a:spcAft>
              <a:buNone/>
            </a:pPr>
            <a:r>
              <a:rPr lang="en-US" sz="2400" dirty="0"/>
              <a:t>You, the developer, are </a:t>
            </a:r>
            <a:r>
              <a:rPr lang="en-US" sz="2400" b="1" dirty="0">
                <a:solidFill>
                  <a:schemeClr val="tx2">
                    <a:lumMod val="90000"/>
                  </a:schemeClr>
                </a:solidFill>
              </a:rPr>
              <a:t>not</a:t>
            </a:r>
            <a:r>
              <a:rPr lang="en-US" sz="2400" dirty="0"/>
              <a:t> a typical user</a:t>
            </a:r>
          </a:p>
        </p:txBody>
      </p:sp>
      <p:pic>
        <p:nvPicPr>
          <p:cNvPr id="4" name="Picture 3" descr="Logo, icon&#10;&#10;Description automatically generated">
            <a:extLst>
              <a:ext uri="{FF2B5EF4-FFF2-40B4-BE49-F238E27FC236}">
                <a16:creationId xmlns:a16="http://schemas.microsoft.com/office/drawing/2014/main" id="{1FFBF0FF-0348-4F4C-A69D-628005B3FF03}"/>
              </a:ext>
            </a:extLst>
          </p:cNvPr>
          <p:cNvPicPr>
            <a:picLocks noChangeAspect="1"/>
          </p:cNvPicPr>
          <p:nvPr/>
        </p:nvPicPr>
        <p:blipFill>
          <a:blip r:embed="rId2">
            <a:alphaModFix amt="5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6000" y="-1457960"/>
            <a:ext cx="6858000" cy="6858000"/>
          </a:xfrm>
          <a:prstGeom prst="rect">
            <a:avLst/>
          </a:prstGeom>
        </p:spPr>
      </p:pic>
    </p:spTree>
    <p:extLst>
      <p:ext uri="{BB962C8B-B14F-4D97-AF65-F5344CB8AC3E}">
        <p14:creationId xmlns:p14="http://schemas.microsoft.com/office/powerpoint/2010/main" val="3006834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fade">
                                      <p:cBhvr>
                                        <p:cTn id="12" dur="500"/>
                                        <p:tgtEl>
                                          <p:spTgt spid="11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fade">
                                      <p:cBhvr>
                                        <p:cTn id="17" dur="500"/>
                                        <p:tgtEl>
                                          <p:spTgt spid="11267">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267">
                                            <p:txEl>
                                              <p:pRg st="3" end="3"/>
                                            </p:txEl>
                                          </p:spTgt>
                                        </p:tgtEl>
                                        <p:attrNameLst>
                                          <p:attrName>style.visibility</p:attrName>
                                        </p:attrNameLst>
                                      </p:cBhvr>
                                      <p:to>
                                        <p:strVal val="visible"/>
                                      </p:to>
                                    </p:set>
                                    <p:animEffect transition="in" filter="fade">
                                      <p:cBhvr>
                                        <p:cTn id="20" dur="500"/>
                                        <p:tgtEl>
                                          <p:spTgt spid="11267">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animEffect transition="in" filter="fade">
                                      <p:cBhvr>
                                        <p:cTn id="23" dur="500"/>
                                        <p:tgtEl>
                                          <p:spTgt spid="112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bldLvl="2"/>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chor="ctr">
            <a:normAutofit/>
          </a:bodyPr>
          <a:lstStyle/>
          <a:p>
            <a:pPr eaLnBrk="1" hangingPunct="1"/>
            <a:r>
              <a:rPr lang="en-US" sz="3600" dirty="0"/>
              <a:t>User-Centered Web </a:t>
            </a:r>
            <a:r>
              <a:rPr lang="en-US" sz="4000" dirty="0"/>
              <a:t>Development</a:t>
            </a:r>
            <a:r>
              <a:rPr lang="en-US" sz="3600" dirty="0"/>
              <a:t> Life Cycle</a:t>
            </a:r>
          </a:p>
        </p:txBody>
      </p:sp>
      <p:sp>
        <p:nvSpPr>
          <p:cNvPr id="32771" name="Rectangle 3"/>
          <p:cNvSpPr>
            <a:spLocks noGrp="1" noChangeArrowheads="1"/>
          </p:cNvSpPr>
          <p:nvPr>
            <p:ph idx="1"/>
          </p:nvPr>
        </p:nvSpPr>
        <p:spPr/>
        <p:txBody>
          <a:bodyPr/>
          <a:lstStyle/>
          <a:p>
            <a:pPr eaLnBrk="1" hangingPunct="1">
              <a:spcBef>
                <a:spcPct val="50000"/>
              </a:spcBef>
              <a:buFont typeface="Wingdings" pitchFamily="2" charset="2"/>
              <a:buNone/>
            </a:pPr>
            <a:r>
              <a:rPr lang="en-US" sz="2400" dirty="0"/>
              <a:t>Stage 1: Define the mission and target user population</a:t>
            </a:r>
          </a:p>
          <a:p>
            <a:pPr eaLnBrk="1" hangingPunct="1">
              <a:spcBef>
                <a:spcPct val="50000"/>
              </a:spcBef>
              <a:buFont typeface="Wingdings" pitchFamily="2" charset="2"/>
              <a:buNone/>
            </a:pPr>
            <a:r>
              <a:rPr lang="en-US" sz="2400" dirty="0"/>
              <a:t>Stage 2: Collect user requirements</a:t>
            </a:r>
          </a:p>
          <a:p>
            <a:pPr eaLnBrk="1" hangingPunct="1">
              <a:spcBef>
                <a:spcPct val="50000"/>
              </a:spcBef>
              <a:buFont typeface="Wingdings" pitchFamily="2" charset="2"/>
              <a:buNone/>
            </a:pPr>
            <a:r>
              <a:rPr lang="en-US" sz="2400" dirty="0"/>
              <a:t>Stage 3: Create and modify conceptual design</a:t>
            </a:r>
          </a:p>
          <a:p>
            <a:pPr eaLnBrk="1" hangingPunct="1">
              <a:spcBef>
                <a:spcPct val="50000"/>
              </a:spcBef>
              <a:buFont typeface="Wingdings" pitchFamily="2" charset="2"/>
              <a:buNone/>
            </a:pPr>
            <a:r>
              <a:rPr lang="en-US" sz="2400" dirty="0"/>
              <a:t>Stage 4: Create and modify physical design</a:t>
            </a:r>
          </a:p>
          <a:p>
            <a:pPr eaLnBrk="1" hangingPunct="1">
              <a:spcBef>
                <a:spcPct val="50000"/>
              </a:spcBef>
              <a:buFont typeface="Wingdings" pitchFamily="2" charset="2"/>
              <a:buNone/>
            </a:pPr>
            <a:r>
              <a:rPr lang="en-US" sz="2400" dirty="0"/>
              <a:t>Stage 5: Perform usability testing</a:t>
            </a:r>
          </a:p>
          <a:p>
            <a:pPr eaLnBrk="1" hangingPunct="1">
              <a:spcBef>
                <a:spcPct val="50000"/>
              </a:spcBef>
              <a:buFont typeface="Wingdings" pitchFamily="2" charset="2"/>
              <a:buNone/>
            </a:pPr>
            <a:r>
              <a:rPr lang="en-US" sz="2400" dirty="0"/>
              <a:t>Stage 6: Implement and market Web site</a:t>
            </a:r>
          </a:p>
          <a:p>
            <a:pPr eaLnBrk="1" hangingPunct="1">
              <a:spcBef>
                <a:spcPct val="50000"/>
              </a:spcBef>
              <a:buFont typeface="Wingdings" pitchFamily="2" charset="2"/>
              <a:buNone/>
            </a:pPr>
            <a:r>
              <a:rPr lang="en-US" sz="2400" dirty="0"/>
              <a:t>Stage 7: Evaluate and improve Web Site</a:t>
            </a:r>
          </a:p>
        </p:txBody>
      </p:sp>
      <p:sp>
        <p:nvSpPr>
          <p:cNvPr id="32774" name="Rectangle 6"/>
          <p:cNvSpPr>
            <a:spLocks noChangeArrowheads="1"/>
          </p:cNvSpPr>
          <p:nvPr/>
        </p:nvSpPr>
        <p:spPr bwMode="auto">
          <a:xfrm>
            <a:off x="9372600" y="2776250"/>
            <a:ext cx="1143000" cy="1567149"/>
          </a:xfrm>
          <a:prstGeom prst="rect">
            <a:avLst/>
          </a:prstGeom>
          <a:solidFill>
            <a:srgbClr val="000066"/>
          </a:solidFill>
          <a:ln w="15875">
            <a:solidFill>
              <a:schemeClr val="accent1">
                <a:lumMod val="20000"/>
                <a:lumOff val="80000"/>
              </a:schemeClr>
            </a:solidFill>
            <a:miter lim="800000"/>
            <a:headEnd/>
            <a:tailEnd/>
          </a:ln>
        </p:spPr>
        <p:txBody>
          <a:bodyPr wrap="none" anchor="ctr"/>
          <a:lstStyle/>
          <a:p>
            <a:endParaRPr lang="en-US"/>
          </a:p>
        </p:txBody>
      </p:sp>
      <p:sp>
        <p:nvSpPr>
          <p:cNvPr id="32772" name="Rectangle 4"/>
          <p:cNvSpPr>
            <a:spLocks noChangeArrowheads="1"/>
          </p:cNvSpPr>
          <p:nvPr/>
        </p:nvSpPr>
        <p:spPr bwMode="auto">
          <a:xfrm>
            <a:off x="661012" y="2776251"/>
            <a:ext cx="8711588" cy="1557625"/>
          </a:xfrm>
          <a:prstGeom prst="rect">
            <a:avLst/>
          </a:prstGeom>
          <a:noFill/>
          <a:ln w="28575">
            <a:solidFill>
              <a:schemeClr val="accent1">
                <a:lumMod val="20000"/>
                <a:lumOff val="80000"/>
              </a:schemeClr>
            </a:solidFill>
            <a:miter lim="800000"/>
            <a:headEnd/>
            <a:tailEnd/>
          </a:ln>
        </p:spPr>
        <p:txBody>
          <a:bodyPr wrap="none" anchor="ctr"/>
          <a:lstStyle/>
          <a:p>
            <a:endParaRPr lang="en-US" dirty="0">
              <a:solidFill>
                <a:schemeClr val="accent1">
                  <a:lumMod val="20000"/>
                  <a:lumOff val="80000"/>
                </a:schemeClr>
              </a:solidFill>
            </a:endParaRPr>
          </a:p>
        </p:txBody>
      </p:sp>
      <p:sp>
        <p:nvSpPr>
          <p:cNvPr id="32773" name="Text Box 5"/>
          <p:cNvSpPr txBox="1">
            <a:spLocks noChangeArrowheads="1"/>
          </p:cNvSpPr>
          <p:nvPr/>
        </p:nvSpPr>
        <p:spPr bwMode="auto">
          <a:xfrm>
            <a:off x="9448800" y="2895600"/>
            <a:ext cx="990600" cy="1323439"/>
          </a:xfrm>
          <a:prstGeom prst="rect">
            <a:avLst/>
          </a:prstGeom>
          <a:solidFill>
            <a:srgbClr val="000066"/>
          </a:solidFill>
          <a:ln w="9525">
            <a:noFill/>
            <a:miter lim="800000"/>
            <a:headEnd/>
            <a:tailEnd/>
          </a:ln>
        </p:spPr>
        <p:txBody>
          <a:bodyPr wrap="square">
            <a:spAutoFit/>
          </a:bodyPr>
          <a:lstStyle/>
          <a:p>
            <a:pPr algn="ctr"/>
            <a:r>
              <a:rPr lang="en-US" sz="2000" b="1" dirty="0">
                <a:solidFill>
                  <a:schemeClr val="bg1"/>
                </a:solidFill>
              </a:rPr>
              <a:t>Repeat </a:t>
            </a:r>
          </a:p>
          <a:p>
            <a:pPr algn="ctr"/>
            <a:r>
              <a:rPr lang="en-US" sz="2000" b="1" dirty="0">
                <a:solidFill>
                  <a:schemeClr val="bg1"/>
                </a:solidFill>
              </a:rPr>
              <a:t>cycle</a:t>
            </a:r>
          </a:p>
          <a:p>
            <a:pPr algn="ctr"/>
            <a:r>
              <a:rPr lang="en-US" sz="2000" b="1" dirty="0">
                <a:solidFill>
                  <a:schemeClr val="bg1"/>
                </a:solidFill>
              </a:rPr>
              <a:t>as</a:t>
            </a:r>
          </a:p>
          <a:p>
            <a:pPr algn="ctr"/>
            <a:r>
              <a:rPr lang="en-US" sz="2000" b="1" dirty="0">
                <a:solidFill>
                  <a:schemeClr val="bg1"/>
                </a:solidFill>
              </a:rPr>
              <a:t>needed</a:t>
            </a:r>
            <a:endParaRPr lang="en-US" sz="2400"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771">
                                            <p:txEl>
                                              <p:pRg st="4" end="4"/>
                                            </p:txEl>
                                          </p:spTgt>
                                        </p:tgtEl>
                                        <p:attrNameLst>
                                          <p:attrName>style.visibility</p:attrName>
                                        </p:attrNameLst>
                                      </p:cBhvr>
                                      <p:to>
                                        <p:strVal val="visible"/>
                                      </p:to>
                                    </p:set>
                                  </p:childTnLst>
                                </p:cTn>
                              </p:par>
                            </p:childTnLst>
                          </p:cTn>
                        </p:par>
                        <p:par>
                          <p:cTn id="23" fill="hold">
                            <p:stCondLst>
                              <p:cond delay="0"/>
                            </p:stCondLst>
                            <p:childTnLst>
                              <p:par>
                                <p:cTn id="24" presetID="22" presetClass="entr" presetSubtype="8" fill="hold" grpId="0" nodeType="afterEffect">
                                  <p:stCondLst>
                                    <p:cond delay="0"/>
                                  </p:stCondLst>
                                  <p:childTnLst>
                                    <p:set>
                                      <p:cBhvr>
                                        <p:cTn id="25" dur="1" fill="hold">
                                          <p:stCondLst>
                                            <p:cond delay="0"/>
                                          </p:stCondLst>
                                        </p:cTn>
                                        <p:tgtEl>
                                          <p:spTgt spid="32772"/>
                                        </p:tgtEl>
                                        <p:attrNameLst>
                                          <p:attrName>style.visibility</p:attrName>
                                        </p:attrNameLst>
                                      </p:cBhvr>
                                      <p:to>
                                        <p:strVal val="visible"/>
                                      </p:to>
                                    </p:set>
                                    <p:animEffect transition="in" filter="wipe(left)">
                                      <p:cBhvr>
                                        <p:cTn id="26" dur="500"/>
                                        <p:tgtEl>
                                          <p:spTgt spid="32772"/>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32773"/>
                                        </p:tgtEl>
                                        <p:attrNameLst>
                                          <p:attrName>style.visibility</p:attrName>
                                        </p:attrNameLst>
                                      </p:cBhvr>
                                      <p:to>
                                        <p:strVal val="visible"/>
                                      </p:to>
                                    </p:set>
                                    <p:animEffect transition="in" filter="wipe(left)">
                                      <p:cBhvr>
                                        <p:cTn id="30" dur="500"/>
                                        <p:tgtEl>
                                          <p:spTgt spid="3277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2774"/>
                                        </p:tgtEl>
                                        <p:attrNameLst>
                                          <p:attrName>style.visibility</p:attrName>
                                        </p:attrNameLst>
                                      </p:cBhvr>
                                      <p:to>
                                        <p:strVal val="visible"/>
                                      </p:to>
                                    </p:set>
                                    <p:animEffect transition="in" filter="wipe(left)">
                                      <p:cBhvr>
                                        <p:cTn id="33" dur="500"/>
                                        <p:tgtEl>
                                          <p:spTgt spid="32774"/>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2771">
                                            <p:txEl>
                                              <p:pRg st="5" end="5"/>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27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uiExpand="1" build="p"/>
      <p:bldP spid="32774" grpId="0" uiExpand="1" animBg="1"/>
      <p:bldP spid="32772" grpId="0" uiExpand="1" animBg="1"/>
      <p:bldP spid="32773" grpId="0" uiExpan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a:t>
            </a:r>
          </a:p>
        </p:txBody>
      </p:sp>
      <p:sp>
        <p:nvSpPr>
          <p:cNvPr id="3" name="Content Placeholder 2"/>
          <p:cNvSpPr>
            <a:spLocks noGrp="1"/>
          </p:cNvSpPr>
          <p:nvPr>
            <p:ph idx="1"/>
          </p:nvPr>
        </p:nvSpPr>
        <p:spPr>
          <a:xfrm>
            <a:off x="1044023" y="1690689"/>
            <a:ext cx="10103954" cy="4138612"/>
          </a:xfrm>
        </p:spPr>
        <p:txBody>
          <a:bodyPr>
            <a:normAutofit/>
          </a:bodyPr>
          <a:lstStyle/>
          <a:p>
            <a:pPr marL="0" indent="0">
              <a:buNone/>
            </a:pPr>
            <a:r>
              <a:rPr lang="en-US" dirty="0"/>
              <a:t>Our primary focus, with respect to Technology, will be twofold:</a:t>
            </a:r>
          </a:p>
          <a:p>
            <a:pPr marL="0" indent="0">
              <a:buNone/>
            </a:pPr>
            <a:r>
              <a:rPr lang="en-US" dirty="0"/>
              <a:t>	Hypertext Markup Language (HTML), and</a:t>
            </a:r>
            <a:br>
              <a:rPr lang="en-US" dirty="0"/>
            </a:br>
            <a:r>
              <a:rPr lang="en-US" dirty="0"/>
              <a:t> 	Cascading Stylesheets (CSS)</a:t>
            </a:r>
          </a:p>
          <a:p>
            <a:pPr marL="0" indent="0">
              <a:buNone/>
            </a:pPr>
            <a:r>
              <a:rPr lang="en-US" dirty="0"/>
              <a:t>Both are Internet technologies that are fundamental parts of the World Wide Web</a:t>
            </a:r>
          </a:p>
        </p:txBody>
      </p:sp>
    </p:spTree>
    <p:extLst>
      <p:ext uri="{BB962C8B-B14F-4D97-AF65-F5344CB8AC3E}">
        <p14:creationId xmlns:p14="http://schemas.microsoft.com/office/powerpoint/2010/main" val="1011231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466015" y="1165841"/>
            <a:ext cx="2821905" cy="4720609"/>
          </a:xfrm>
          <a:prstGeom prst="roundRect">
            <a:avLst/>
          </a:prstGeom>
          <a:solidFill>
            <a:schemeClr val="accent1">
              <a:lumMod val="7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4167474" y="435467"/>
            <a:ext cx="626247" cy="331187"/>
          </a:xfrm>
          <a:prstGeom prst="rightArrow">
            <a:avLst/>
          </a:prstGeom>
          <a:solidFill>
            <a:srgbClr val="FF0000"/>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7" name="Freeform 6"/>
          <p:cNvSpPr/>
          <p:nvPr/>
        </p:nvSpPr>
        <p:spPr>
          <a:xfrm>
            <a:off x="2495177" y="262616"/>
            <a:ext cx="1669772" cy="676888"/>
          </a:xfrm>
          <a:custGeom>
            <a:avLst/>
            <a:gdLst>
              <a:gd name="connsiteX0" fmla="*/ 0 w 646089"/>
              <a:gd name="connsiteY0" fmla="*/ 75389 h 452241"/>
              <a:gd name="connsiteX1" fmla="*/ 75389 w 646089"/>
              <a:gd name="connsiteY1" fmla="*/ 0 h 452241"/>
              <a:gd name="connsiteX2" fmla="*/ 570700 w 646089"/>
              <a:gd name="connsiteY2" fmla="*/ 0 h 452241"/>
              <a:gd name="connsiteX3" fmla="*/ 646089 w 646089"/>
              <a:gd name="connsiteY3" fmla="*/ 75389 h 452241"/>
              <a:gd name="connsiteX4" fmla="*/ 646089 w 646089"/>
              <a:gd name="connsiteY4" fmla="*/ 376852 h 452241"/>
              <a:gd name="connsiteX5" fmla="*/ 570700 w 646089"/>
              <a:gd name="connsiteY5" fmla="*/ 452241 h 452241"/>
              <a:gd name="connsiteX6" fmla="*/ 75389 w 646089"/>
              <a:gd name="connsiteY6" fmla="*/ 452241 h 452241"/>
              <a:gd name="connsiteX7" fmla="*/ 0 w 646089"/>
              <a:gd name="connsiteY7" fmla="*/ 376852 h 452241"/>
              <a:gd name="connsiteX8" fmla="*/ 0 w 646089"/>
              <a:gd name="connsiteY8" fmla="*/ 75389 h 45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6089" h="452241">
                <a:moveTo>
                  <a:pt x="0" y="75389"/>
                </a:moveTo>
                <a:cubicBezTo>
                  <a:pt x="0" y="33753"/>
                  <a:pt x="33753" y="0"/>
                  <a:pt x="75389" y="0"/>
                </a:cubicBezTo>
                <a:lnTo>
                  <a:pt x="570700" y="0"/>
                </a:lnTo>
                <a:cubicBezTo>
                  <a:pt x="612336" y="0"/>
                  <a:pt x="646089" y="33753"/>
                  <a:pt x="646089" y="75389"/>
                </a:cubicBezTo>
                <a:lnTo>
                  <a:pt x="646089" y="376852"/>
                </a:lnTo>
                <a:cubicBezTo>
                  <a:pt x="646089" y="418488"/>
                  <a:pt x="612336" y="452241"/>
                  <a:pt x="570700" y="452241"/>
                </a:cubicBezTo>
                <a:lnTo>
                  <a:pt x="75389" y="452241"/>
                </a:lnTo>
                <a:cubicBezTo>
                  <a:pt x="33753" y="452241"/>
                  <a:pt x="0" y="418488"/>
                  <a:pt x="0" y="376852"/>
                </a:cubicBezTo>
                <a:lnTo>
                  <a:pt x="0" y="75389"/>
                </a:lnTo>
                <a:close/>
              </a:path>
            </a:pathLst>
          </a:custGeom>
          <a:solidFill>
            <a:schemeClr val="accent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941" tIns="44941" rIns="44941" bIns="44941" numCol="1" spcCol="1270" anchor="ctr" anchorCtr="0">
            <a:noAutofit/>
          </a:bodyPr>
          <a:lstStyle/>
          <a:p>
            <a:pPr algn="ctr" defTabSz="266700">
              <a:lnSpc>
                <a:spcPct val="90000"/>
              </a:lnSpc>
              <a:spcBef>
                <a:spcPct val="0"/>
              </a:spcBef>
              <a:spcAft>
                <a:spcPct val="35000"/>
              </a:spcAft>
            </a:pPr>
            <a:r>
              <a:rPr lang="en-US" dirty="0"/>
              <a:t>Define Mission</a:t>
            </a:r>
          </a:p>
        </p:txBody>
      </p:sp>
      <p:sp>
        <p:nvSpPr>
          <p:cNvPr id="8" name="Rectangle 7"/>
          <p:cNvSpPr/>
          <p:nvPr/>
        </p:nvSpPr>
        <p:spPr>
          <a:xfrm>
            <a:off x="5853559" y="0"/>
            <a:ext cx="766749" cy="51777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0" name="Freeform 9"/>
          <p:cNvSpPr/>
          <p:nvPr/>
        </p:nvSpPr>
        <p:spPr>
          <a:xfrm>
            <a:off x="4796244" y="262616"/>
            <a:ext cx="1669772" cy="676888"/>
          </a:xfrm>
          <a:custGeom>
            <a:avLst/>
            <a:gdLst>
              <a:gd name="connsiteX0" fmla="*/ 0 w 646089"/>
              <a:gd name="connsiteY0" fmla="*/ 75389 h 452241"/>
              <a:gd name="connsiteX1" fmla="*/ 75389 w 646089"/>
              <a:gd name="connsiteY1" fmla="*/ 0 h 452241"/>
              <a:gd name="connsiteX2" fmla="*/ 570700 w 646089"/>
              <a:gd name="connsiteY2" fmla="*/ 0 h 452241"/>
              <a:gd name="connsiteX3" fmla="*/ 646089 w 646089"/>
              <a:gd name="connsiteY3" fmla="*/ 75389 h 452241"/>
              <a:gd name="connsiteX4" fmla="*/ 646089 w 646089"/>
              <a:gd name="connsiteY4" fmla="*/ 376852 h 452241"/>
              <a:gd name="connsiteX5" fmla="*/ 570700 w 646089"/>
              <a:gd name="connsiteY5" fmla="*/ 452241 h 452241"/>
              <a:gd name="connsiteX6" fmla="*/ 75389 w 646089"/>
              <a:gd name="connsiteY6" fmla="*/ 452241 h 452241"/>
              <a:gd name="connsiteX7" fmla="*/ 0 w 646089"/>
              <a:gd name="connsiteY7" fmla="*/ 376852 h 452241"/>
              <a:gd name="connsiteX8" fmla="*/ 0 w 646089"/>
              <a:gd name="connsiteY8" fmla="*/ 75389 h 45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6089" h="452241">
                <a:moveTo>
                  <a:pt x="0" y="75389"/>
                </a:moveTo>
                <a:cubicBezTo>
                  <a:pt x="0" y="33753"/>
                  <a:pt x="33753" y="0"/>
                  <a:pt x="75389" y="0"/>
                </a:cubicBezTo>
                <a:lnTo>
                  <a:pt x="570700" y="0"/>
                </a:lnTo>
                <a:cubicBezTo>
                  <a:pt x="612336" y="0"/>
                  <a:pt x="646089" y="33753"/>
                  <a:pt x="646089" y="75389"/>
                </a:cubicBezTo>
                <a:lnTo>
                  <a:pt x="646089" y="376852"/>
                </a:lnTo>
                <a:cubicBezTo>
                  <a:pt x="646089" y="418488"/>
                  <a:pt x="612336" y="452241"/>
                  <a:pt x="570700" y="452241"/>
                </a:cubicBezTo>
                <a:lnTo>
                  <a:pt x="75389" y="452241"/>
                </a:lnTo>
                <a:cubicBezTo>
                  <a:pt x="33753" y="452241"/>
                  <a:pt x="0" y="418488"/>
                  <a:pt x="0" y="376852"/>
                </a:cubicBezTo>
                <a:lnTo>
                  <a:pt x="0" y="75389"/>
                </a:lnTo>
                <a:close/>
              </a:path>
            </a:pathLst>
          </a:custGeom>
          <a:solidFill>
            <a:schemeClr val="accent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941" tIns="44941" rIns="44941" bIns="44941" numCol="1" spcCol="1270" anchor="ctr" anchorCtr="0">
            <a:noAutofit/>
          </a:bodyPr>
          <a:lstStyle/>
          <a:p>
            <a:pPr algn="ctr" defTabSz="266700">
              <a:lnSpc>
                <a:spcPct val="90000"/>
              </a:lnSpc>
              <a:spcBef>
                <a:spcPct val="0"/>
              </a:spcBef>
              <a:spcAft>
                <a:spcPct val="35000"/>
              </a:spcAft>
            </a:pPr>
            <a:r>
              <a:rPr lang="en-US" dirty="0"/>
              <a:t>Target User Population</a:t>
            </a:r>
          </a:p>
        </p:txBody>
      </p:sp>
      <p:sp>
        <p:nvSpPr>
          <p:cNvPr id="11" name="Rectangle 10"/>
          <p:cNvSpPr/>
          <p:nvPr/>
        </p:nvSpPr>
        <p:spPr>
          <a:xfrm>
            <a:off x="5898957" y="906952"/>
            <a:ext cx="766749" cy="51777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4" name="Rectangle 13"/>
          <p:cNvSpPr/>
          <p:nvPr/>
        </p:nvSpPr>
        <p:spPr>
          <a:xfrm>
            <a:off x="6773028" y="1626585"/>
            <a:ext cx="766749" cy="51777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7" name="Rectangle 16"/>
          <p:cNvSpPr/>
          <p:nvPr/>
        </p:nvSpPr>
        <p:spPr>
          <a:xfrm>
            <a:off x="7647100" y="2346217"/>
            <a:ext cx="766749" cy="51777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0" name="Rectangle 19"/>
          <p:cNvSpPr/>
          <p:nvPr/>
        </p:nvSpPr>
        <p:spPr>
          <a:xfrm>
            <a:off x="8521171" y="3065850"/>
            <a:ext cx="766749" cy="51777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1" name="Right Arrow 20"/>
          <p:cNvSpPr/>
          <p:nvPr/>
        </p:nvSpPr>
        <p:spPr>
          <a:xfrm>
            <a:off x="6468541" y="431064"/>
            <a:ext cx="626247" cy="339992"/>
          </a:xfrm>
          <a:prstGeom prst="rightArrow">
            <a:avLst/>
          </a:prstGeom>
          <a:solidFill>
            <a:srgbClr val="FF0000"/>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23" name="Rectangle 22"/>
          <p:cNvSpPr/>
          <p:nvPr/>
        </p:nvSpPr>
        <p:spPr>
          <a:xfrm>
            <a:off x="9395243" y="3785481"/>
            <a:ext cx="766749" cy="51777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8" name="Right Arrow 27"/>
          <p:cNvSpPr/>
          <p:nvPr/>
        </p:nvSpPr>
        <p:spPr>
          <a:xfrm rot="5400000">
            <a:off x="7620888" y="1049939"/>
            <a:ext cx="626247" cy="331187"/>
          </a:xfrm>
          <a:prstGeom prst="rightArrow">
            <a:avLst/>
          </a:prstGeom>
          <a:solidFill>
            <a:srgbClr val="FF0000"/>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3" name="Freeform 12"/>
          <p:cNvSpPr/>
          <p:nvPr/>
        </p:nvSpPr>
        <p:spPr>
          <a:xfrm>
            <a:off x="7102173" y="262616"/>
            <a:ext cx="1669772" cy="676888"/>
          </a:xfrm>
          <a:custGeom>
            <a:avLst/>
            <a:gdLst>
              <a:gd name="connsiteX0" fmla="*/ 0 w 646089"/>
              <a:gd name="connsiteY0" fmla="*/ 75389 h 452241"/>
              <a:gd name="connsiteX1" fmla="*/ 75389 w 646089"/>
              <a:gd name="connsiteY1" fmla="*/ 0 h 452241"/>
              <a:gd name="connsiteX2" fmla="*/ 570700 w 646089"/>
              <a:gd name="connsiteY2" fmla="*/ 0 h 452241"/>
              <a:gd name="connsiteX3" fmla="*/ 646089 w 646089"/>
              <a:gd name="connsiteY3" fmla="*/ 75389 h 452241"/>
              <a:gd name="connsiteX4" fmla="*/ 646089 w 646089"/>
              <a:gd name="connsiteY4" fmla="*/ 376852 h 452241"/>
              <a:gd name="connsiteX5" fmla="*/ 570700 w 646089"/>
              <a:gd name="connsiteY5" fmla="*/ 452241 h 452241"/>
              <a:gd name="connsiteX6" fmla="*/ 75389 w 646089"/>
              <a:gd name="connsiteY6" fmla="*/ 452241 h 452241"/>
              <a:gd name="connsiteX7" fmla="*/ 0 w 646089"/>
              <a:gd name="connsiteY7" fmla="*/ 376852 h 452241"/>
              <a:gd name="connsiteX8" fmla="*/ 0 w 646089"/>
              <a:gd name="connsiteY8" fmla="*/ 75389 h 45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6089" h="452241">
                <a:moveTo>
                  <a:pt x="0" y="75389"/>
                </a:moveTo>
                <a:cubicBezTo>
                  <a:pt x="0" y="33753"/>
                  <a:pt x="33753" y="0"/>
                  <a:pt x="75389" y="0"/>
                </a:cubicBezTo>
                <a:lnTo>
                  <a:pt x="570700" y="0"/>
                </a:lnTo>
                <a:cubicBezTo>
                  <a:pt x="612336" y="0"/>
                  <a:pt x="646089" y="33753"/>
                  <a:pt x="646089" y="75389"/>
                </a:cubicBezTo>
                <a:lnTo>
                  <a:pt x="646089" y="376852"/>
                </a:lnTo>
                <a:cubicBezTo>
                  <a:pt x="646089" y="418488"/>
                  <a:pt x="612336" y="452241"/>
                  <a:pt x="570700" y="452241"/>
                </a:cubicBezTo>
                <a:lnTo>
                  <a:pt x="75389" y="452241"/>
                </a:lnTo>
                <a:cubicBezTo>
                  <a:pt x="33753" y="452241"/>
                  <a:pt x="0" y="418488"/>
                  <a:pt x="0" y="376852"/>
                </a:cubicBezTo>
                <a:lnTo>
                  <a:pt x="0" y="75389"/>
                </a:lnTo>
                <a:close/>
              </a:path>
            </a:pathLst>
          </a:custGeom>
          <a:solidFill>
            <a:schemeClr val="accent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941" tIns="44941" rIns="44941" bIns="44941" numCol="1" spcCol="1270" anchor="ctr" anchorCtr="0">
            <a:noAutofit/>
          </a:bodyPr>
          <a:lstStyle/>
          <a:p>
            <a:pPr algn="ctr" defTabSz="266700">
              <a:lnSpc>
                <a:spcPct val="90000"/>
              </a:lnSpc>
              <a:spcBef>
                <a:spcPct val="0"/>
              </a:spcBef>
              <a:spcAft>
                <a:spcPct val="35000"/>
              </a:spcAft>
            </a:pPr>
            <a:r>
              <a:rPr lang="en-US" dirty="0"/>
              <a:t>Collect User Requirements</a:t>
            </a:r>
          </a:p>
        </p:txBody>
      </p:sp>
      <p:sp>
        <p:nvSpPr>
          <p:cNvPr id="29" name="Right Arrow 28"/>
          <p:cNvSpPr/>
          <p:nvPr/>
        </p:nvSpPr>
        <p:spPr>
          <a:xfrm rot="5400000">
            <a:off x="7713578" y="2296975"/>
            <a:ext cx="446964" cy="331187"/>
          </a:xfrm>
          <a:prstGeom prst="rightArrow">
            <a:avLst/>
          </a:prstGeom>
          <a:solidFill>
            <a:srgbClr val="FF0000"/>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6" name="Freeform 15"/>
          <p:cNvSpPr/>
          <p:nvPr/>
        </p:nvSpPr>
        <p:spPr>
          <a:xfrm>
            <a:off x="7102173" y="1556717"/>
            <a:ext cx="1669772" cy="721733"/>
          </a:xfrm>
          <a:custGeom>
            <a:avLst/>
            <a:gdLst>
              <a:gd name="connsiteX0" fmla="*/ 0 w 646089"/>
              <a:gd name="connsiteY0" fmla="*/ 75389 h 452241"/>
              <a:gd name="connsiteX1" fmla="*/ 75389 w 646089"/>
              <a:gd name="connsiteY1" fmla="*/ 0 h 452241"/>
              <a:gd name="connsiteX2" fmla="*/ 570700 w 646089"/>
              <a:gd name="connsiteY2" fmla="*/ 0 h 452241"/>
              <a:gd name="connsiteX3" fmla="*/ 646089 w 646089"/>
              <a:gd name="connsiteY3" fmla="*/ 75389 h 452241"/>
              <a:gd name="connsiteX4" fmla="*/ 646089 w 646089"/>
              <a:gd name="connsiteY4" fmla="*/ 376852 h 452241"/>
              <a:gd name="connsiteX5" fmla="*/ 570700 w 646089"/>
              <a:gd name="connsiteY5" fmla="*/ 452241 h 452241"/>
              <a:gd name="connsiteX6" fmla="*/ 75389 w 646089"/>
              <a:gd name="connsiteY6" fmla="*/ 452241 h 452241"/>
              <a:gd name="connsiteX7" fmla="*/ 0 w 646089"/>
              <a:gd name="connsiteY7" fmla="*/ 376852 h 452241"/>
              <a:gd name="connsiteX8" fmla="*/ 0 w 646089"/>
              <a:gd name="connsiteY8" fmla="*/ 75389 h 45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6089" h="452241">
                <a:moveTo>
                  <a:pt x="0" y="75389"/>
                </a:moveTo>
                <a:cubicBezTo>
                  <a:pt x="0" y="33753"/>
                  <a:pt x="33753" y="0"/>
                  <a:pt x="75389" y="0"/>
                </a:cubicBezTo>
                <a:lnTo>
                  <a:pt x="570700" y="0"/>
                </a:lnTo>
                <a:cubicBezTo>
                  <a:pt x="612336" y="0"/>
                  <a:pt x="646089" y="33753"/>
                  <a:pt x="646089" y="75389"/>
                </a:cubicBezTo>
                <a:lnTo>
                  <a:pt x="646089" y="376852"/>
                </a:lnTo>
                <a:cubicBezTo>
                  <a:pt x="646089" y="418488"/>
                  <a:pt x="612336" y="452241"/>
                  <a:pt x="570700" y="452241"/>
                </a:cubicBezTo>
                <a:lnTo>
                  <a:pt x="75389" y="452241"/>
                </a:lnTo>
                <a:cubicBezTo>
                  <a:pt x="33753" y="452241"/>
                  <a:pt x="0" y="418488"/>
                  <a:pt x="0" y="376852"/>
                </a:cubicBezTo>
                <a:lnTo>
                  <a:pt x="0" y="75389"/>
                </a:lnTo>
                <a:close/>
              </a:path>
            </a:pathLst>
          </a:custGeom>
          <a:solidFill>
            <a:schemeClr val="accent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941" tIns="44941" rIns="44941" bIns="44941" numCol="1" spcCol="1270" anchor="ctr" anchorCtr="0">
            <a:noAutofit/>
          </a:bodyPr>
          <a:lstStyle/>
          <a:p>
            <a:pPr algn="ctr" defTabSz="266700">
              <a:lnSpc>
                <a:spcPct val="90000"/>
              </a:lnSpc>
              <a:spcBef>
                <a:spcPct val="0"/>
              </a:spcBef>
              <a:spcAft>
                <a:spcPct val="35000"/>
              </a:spcAft>
            </a:pPr>
            <a:r>
              <a:rPr lang="en-US" dirty="0"/>
              <a:t>Create Conceptual Design</a:t>
            </a:r>
          </a:p>
        </p:txBody>
      </p:sp>
      <p:sp>
        <p:nvSpPr>
          <p:cNvPr id="30" name="Right Arrow 29"/>
          <p:cNvSpPr/>
          <p:nvPr/>
        </p:nvSpPr>
        <p:spPr>
          <a:xfrm rot="5400000">
            <a:off x="7675120" y="3538129"/>
            <a:ext cx="517779" cy="331187"/>
          </a:xfrm>
          <a:prstGeom prst="rightArrow">
            <a:avLst/>
          </a:prstGeom>
          <a:solidFill>
            <a:srgbClr val="FF0000"/>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9" name="Freeform 18"/>
          <p:cNvSpPr/>
          <p:nvPr/>
        </p:nvSpPr>
        <p:spPr>
          <a:xfrm>
            <a:off x="7102173" y="2707298"/>
            <a:ext cx="1669772" cy="791770"/>
          </a:xfrm>
          <a:custGeom>
            <a:avLst/>
            <a:gdLst>
              <a:gd name="connsiteX0" fmla="*/ 0 w 646089"/>
              <a:gd name="connsiteY0" fmla="*/ 75389 h 452241"/>
              <a:gd name="connsiteX1" fmla="*/ 75389 w 646089"/>
              <a:gd name="connsiteY1" fmla="*/ 0 h 452241"/>
              <a:gd name="connsiteX2" fmla="*/ 570700 w 646089"/>
              <a:gd name="connsiteY2" fmla="*/ 0 h 452241"/>
              <a:gd name="connsiteX3" fmla="*/ 646089 w 646089"/>
              <a:gd name="connsiteY3" fmla="*/ 75389 h 452241"/>
              <a:gd name="connsiteX4" fmla="*/ 646089 w 646089"/>
              <a:gd name="connsiteY4" fmla="*/ 376852 h 452241"/>
              <a:gd name="connsiteX5" fmla="*/ 570700 w 646089"/>
              <a:gd name="connsiteY5" fmla="*/ 452241 h 452241"/>
              <a:gd name="connsiteX6" fmla="*/ 75389 w 646089"/>
              <a:gd name="connsiteY6" fmla="*/ 452241 h 452241"/>
              <a:gd name="connsiteX7" fmla="*/ 0 w 646089"/>
              <a:gd name="connsiteY7" fmla="*/ 376852 h 452241"/>
              <a:gd name="connsiteX8" fmla="*/ 0 w 646089"/>
              <a:gd name="connsiteY8" fmla="*/ 75389 h 45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6089" h="452241">
                <a:moveTo>
                  <a:pt x="0" y="75389"/>
                </a:moveTo>
                <a:cubicBezTo>
                  <a:pt x="0" y="33753"/>
                  <a:pt x="33753" y="0"/>
                  <a:pt x="75389" y="0"/>
                </a:cubicBezTo>
                <a:lnTo>
                  <a:pt x="570700" y="0"/>
                </a:lnTo>
                <a:cubicBezTo>
                  <a:pt x="612336" y="0"/>
                  <a:pt x="646089" y="33753"/>
                  <a:pt x="646089" y="75389"/>
                </a:cubicBezTo>
                <a:lnTo>
                  <a:pt x="646089" y="376852"/>
                </a:lnTo>
                <a:cubicBezTo>
                  <a:pt x="646089" y="418488"/>
                  <a:pt x="612336" y="452241"/>
                  <a:pt x="570700" y="452241"/>
                </a:cubicBezTo>
                <a:lnTo>
                  <a:pt x="75389" y="452241"/>
                </a:lnTo>
                <a:cubicBezTo>
                  <a:pt x="33753" y="452241"/>
                  <a:pt x="0" y="418488"/>
                  <a:pt x="0" y="376852"/>
                </a:cubicBezTo>
                <a:lnTo>
                  <a:pt x="0" y="75389"/>
                </a:lnTo>
                <a:close/>
              </a:path>
            </a:pathLst>
          </a:custGeom>
          <a:solidFill>
            <a:schemeClr val="accent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941" tIns="44941" rIns="44941" bIns="44941" numCol="1" spcCol="1270" anchor="ctr" anchorCtr="0">
            <a:noAutofit/>
          </a:bodyPr>
          <a:lstStyle/>
          <a:p>
            <a:pPr algn="ctr" defTabSz="266700">
              <a:lnSpc>
                <a:spcPct val="90000"/>
              </a:lnSpc>
              <a:spcBef>
                <a:spcPct val="0"/>
              </a:spcBef>
              <a:spcAft>
                <a:spcPct val="35000"/>
              </a:spcAft>
            </a:pPr>
            <a:r>
              <a:rPr lang="en-US" dirty="0"/>
              <a:t>Create Physical Design</a:t>
            </a:r>
          </a:p>
        </p:txBody>
      </p:sp>
      <p:sp>
        <p:nvSpPr>
          <p:cNvPr id="31" name="Right Arrow 30"/>
          <p:cNvSpPr/>
          <p:nvPr/>
        </p:nvSpPr>
        <p:spPr>
          <a:xfrm>
            <a:off x="8750778" y="4145552"/>
            <a:ext cx="626247" cy="339992"/>
          </a:xfrm>
          <a:prstGeom prst="rightArrow">
            <a:avLst/>
          </a:prstGeom>
          <a:solidFill>
            <a:srgbClr val="FF0000"/>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32" name="Right Arrow 31"/>
          <p:cNvSpPr/>
          <p:nvPr/>
        </p:nvSpPr>
        <p:spPr>
          <a:xfrm rot="16200000">
            <a:off x="9806054" y="3416027"/>
            <a:ext cx="876578" cy="339992"/>
          </a:xfrm>
          <a:prstGeom prst="rightArrow">
            <a:avLst/>
          </a:prstGeom>
          <a:solidFill>
            <a:srgbClr val="FF0000"/>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38" name="Rectangle 37"/>
          <p:cNvSpPr/>
          <p:nvPr/>
        </p:nvSpPr>
        <p:spPr>
          <a:xfrm>
            <a:off x="10161992" y="648555"/>
            <a:ext cx="165979" cy="229898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ight Arrow 38"/>
          <p:cNvSpPr/>
          <p:nvPr/>
        </p:nvSpPr>
        <p:spPr>
          <a:xfrm rot="10800000">
            <a:off x="8768995" y="432287"/>
            <a:ext cx="1558975" cy="331187"/>
          </a:xfrm>
          <a:prstGeom prst="rightArrow">
            <a:avLst/>
          </a:prstGeom>
          <a:solidFill>
            <a:srgbClr val="FF0000"/>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43" name="Freeform 42"/>
          <p:cNvSpPr/>
          <p:nvPr/>
        </p:nvSpPr>
        <p:spPr>
          <a:xfrm rot="16200000">
            <a:off x="6249461" y="3113741"/>
            <a:ext cx="1036133" cy="421992"/>
          </a:xfrm>
          <a:custGeom>
            <a:avLst/>
            <a:gdLst>
              <a:gd name="connsiteX0" fmla="*/ 0 w 646089"/>
              <a:gd name="connsiteY0" fmla="*/ 75389 h 452241"/>
              <a:gd name="connsiteX1" fmla="*/ 75389 w 646089"/>
              <a:gd name="connsiteY1" fmla="*/ 0 h 452241"/>
              <a:gd name="connsiteX2" fmla="*/ 570700 w 646089"/>
              <a:gd name="connsiteY2" fmla="*/ 0 h 452241"/>
              <a:gd name="connsiteX3" fmla="*/ 646089 w 646089"/>
              <a:gd name="connsiteY3" fmla="*/ 75389 h 452241"/>
              <a:gd name="connsiteX4" fmla="*/ 646089 w 646089"/>
              <a:gd name="connsiteY4" fmla="*/ 376852 h 452241"/>
              <a:gd name="connsiteX5" fmla="*/ 570700 w 646089"/>
              <a:gd name="connsiteY5" fmla="*/ 452241 h 452241"/>
              <a:gd name="connsiteX6" fmla="*/ 75389 w 646089"/>
              <a:gd name="connsiteY6" fmla="*/ 452241 h 452241"/>
              <a:gd name="connsiteX7" fmla="*/ 0 w 646089"/>
              <a:gd name="connsiteY7" fmla="*/ 376852 h 452241"/>
              <a:gd name="connsiteX8" fmla="*/ 0 w 646089"/>
              <a:gd name="connsiteY8" fmla="*/ 75389 h 45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6089" h="452241">
                <a:moveTo>
                  <a:pt x="0" y="75389"/>
                </a:moveTo>
                <a:cubicBezTo>
                  <a:pt x="0" y="33753"/>
                  <a:pt x="33753" y="0"/>
                  <a:pt x="75389" y="0"/>
                </a:cubicBezTo>
                <a:lnTo>
                  <a:pt x="570700" y="0"/>
                </a:lnTo>
                <a:cubicBezTo>
                  <a:pt x="612336" y="0"/>
                  <a:pt x="646089" y="33753"/>
                  <a:pt x="646089" y="75389"/>
                </a:cubicBezTo>
                <a:lnTo>
                  <a:pt x="646089" y="376852"/>
                </a:lnTo>
                <a:cubicBezTo>
                  <a:pt x="646089" y="418488"/>
                  <a:pt x="612336" y="452241"/>
                  <a:pt x="570700" y="452241"/>
                </a:cubicBezTo>
                <a:lnTo>
                  <a:pt x="75389" y="452241"/>
                </a:lnTo>
                <a:cubicBezTo>
                  <a:pt x="33753" y="452241"/>
                  <a:pt x="0" y="418488"/>
                  <a:pt x="0" y="376852"/>
                </a:cubicBezTo>
                <a:lnTo>
                  <a:pt x="0" y="75389"/>
                </a:lnTo>
                <a:close/>
              </a:path>
            </a:pathLst>
          </a:custGeom>
          <a:solidFill>
            <a:schemeClr val="accent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941" tIns="44941" rIns="44941" bIns="44941" numCol="1" spcCol="1270" anchor="ctr" anchorCtr="0">
            <a:noAutofit/>
          </a:bodyPr>
          <a:lstStyle/>
          <a:p>
            <a:pPr algn="ctr" defTabSz="266700">
              <a:lnSpc>
                <a:spcPct val="90000"/>
              </a:lnSpc>
              <a:spcBef>
                <a:spcPct val="0"/>
              </a:spcBef>
              <a:spcAft>
                <a:spcPct val="35000"/>
              </a:spcAft>
            </a:pPr>
            <a:r>
              <a:rPr lang="en-US" dirty="0"/>
              <a:t>Repeat</a:t>
            </a:r>
          </a:p>
        </p:txBody>
      </p:sp>
      <p:sp>
        <p:nvSpPr>
          <p:cNvPr id="46" name="Freeform 45"/>
          <p:cNvSpPr/>
          <p:nvPr/>
        </p:nvSpPr>
        <p:spPr>
          <a:xfrm>
            <a:off x="410202" y="1724088"/>
            <a:ext cx="5015359" cy="3395284"/>
          </a:xfrm>
          <a:custGeom>
            <a:avLst/>
            <a:gdLst>
              <a:gd name="connsiteX0" fmla="*/ 0 w 646089"/>
              <a:gd name="connsiteY0" fmla="*/ 75389 h 452241"/>
              <a:gd name="connsiteX1" fmla="*/ 75389 w 646089"/>
              <a:gd name="connsiteY1" fmla="*/ 0 h 452241"/>
              <a:gd name="connsiteX2" fmla="*/ 570700 w 646089"/>
              <a:gd name="connsiteY2" fmla="*/ 0 h 452241"/>
              <a:gd name="connsiteX3" fmla="*/ 646089 w 646089"/>
              <a:gd name="connsiteY3" fmla="*/ 75389 h 452241"/>
              <a:gd name="connsiteX4" fmla="*/ 646089 w 646089"/>
              <a:gd name="connsiteY4" fmla="*/ 376852 h 452241"/>
              <a:gd name="connsiteX5" fmla="*/ 570700 w 646089"/>
              <a:gd name="connsiteY5" fmla="*/ 452241 h 452241"/>
              <a:gd name="connsiteX6" fmla="*/ 75389 w 646089"/>
              <a:gd name="connsiteY6" fmla="*/ 452241 h 452241"/>
              <a:gd name="connsiteX7" fmla="*/ 0 w 646089"/>
              <a:gd name="connsiteY7" fmla="*/ 376852 h 452241"/>
              <a:gd name="connsiteX8" fmla="*/ 0 w 646089"/>
              <a:gd name="connsiteY8" fmla="*/ 75389 h 45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6089" h="452241">
                <a:moveTo>
                  <a:pt x="0" y="75389"/>
                </a:moveTo>
                <a:cubicBezTo>
                  <a:pt x="0" y="33753"/>
                  <a:pt x="33753" y="0"/>
                  <a:pt x="75389" y="0"/>
                </a:cubicBezTo>
                <a:lnTo>
                  <a:pt x="570700" y="0"/>
                </a:lnTo>
                <a:cubicBezTo>
                  <a:pt x="612336" y="0"/>
                  <a:pt x="646089" y="33753"/>
                  <a:pt x="646089" y="75389"/>
                </a:cubicBezTo>
                <a:lnTo>
                  <a:pt x="646089" y="376852"/>
                </a:lnTo>
                <a:cubicBezTo>
                  <a:pt x="646089" y="418488"/>
                  <a:pt x="612336" y="452241"/>
                  <a:pt x="570700" y="452241"/>
                </a:cubicBezTo>
                <a:lnTo>
                  <a:pt x="75389" y="452241"/>
                </a:lnTo>
                <a:cubicBezTo>
                  <a:pt x="33753" y="452241"/>
                  <a:pt x="0" y="418488"/>
                  <a:pt x="0" y="376852"/>
                </a:cubicBezTo>
                <a:lnTo>
                  <a:pt x="0" y="75389"/>
                </a:lnTo>
                <a:close/>
              </a:path>
            </a:pathLst>
          </a:cu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941" tIns="44941" rIns="44941" bIns="44941" numCol="1" spcCol="1270" anchor="ctr" anchorCtr="0">
            <a:noAutofit/>
          </a:bodyPr>
          <a:lstStyle/>
          <a:p>
            <a:pPr algn="ctr" defTabSz="266700">
              <a:lnSpc>
                <a:spcPct val="90000"/>
              </a:lnSpc>
              <a:spcBef>
                <a:spcPct val="0"/>
              </a:spcBef>
              <a:spcAft>
                <a:spcPct val="35000"/>
              </a:spcAft>
            </a:pPr>
            <a:r>
              <a:rPr lang="en-US" sz="2400" dirty="0"/>
              <a:t>Web Development is a cyclic process. It does not end with implementation of the finished web site. Over time, User Requirements may change, technologies may change, linked sites may go down, etc.  </a:t>
            </a:r>
          </a:p>
        </p:txBody>
      </p:sp>
      <p:sp>
        <p:nvSpPr>
          <p:cNvPr id="34" name="Right Arrow 29">
            <a:extLst>
              <a:ext uri="{FF2B5EF4-FFF2-40B4-BE49-F238E27FC236}">
                <a16:creationId xmlns:a16="http://schemas.microsoft.com/office/drawing/2014/main" id="{85539126-E442-4621-A361-C8BD131EC695}"/>
              </a:ext>
            </a:extLst>
          </p:cNvPr>
          <p:cNvSpPr/>
          <p:nvPr/>
        </p:nvSpPr>
        <p:spPr>
          <a:xfrm rot="5400000">
            <a:off x="7675120" y="4719122"/>
            <a:ext cx="517779" cy="331187"/>
          </a:xfrm>
          <a:prstGeom prst="rightArrow">
            <a:avLst/>
          </a:prstGeom>
          <a:solidFill>
            <a:srgbClr val="FF0000"/>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25" name="Freeform 24"/>
          <p:cNvSpPr/>
          <p:nvPr/>
        </p:nvSpPr>
        <p:spPr>
          <a:xfrm>
            <a:off x="7121655" y="3978414"/>
            <a:ext cx="1669772" cy="676888"/>
          </a:xfrm>
          <a:custGeom>
            <a:avLst/>
            <a:gdLst>
              <a:gd name="connsiteX0" fmla="*/ 0 w 646089"/>
              <a:gd name="connsiteY0" fmla="*/ 75389 h 452241"/>
              <a:gd name="connsiteX1" fmla="*/ 75389 w 646089"/>
              <a:gd name="connsiteY1" fmla="*/ 0 h 452241"/>
              <a:gd name="connsiteX2" fmla="*/ 570700 w 646089"/>
              <a:gd name="connsiteY2" fmla="*/ 0 h 452241"/>
              <a:gd name="connsiteX3" fmla="*/ 646089 w 646089"/>
              <a:gd name="connsiteY3" fmla="*/ 75389 h 452241"/>
              <a:gd name="connsiteX4" fmla="*/ 646089 w 646089"/>
              <a:gd name="connsiteY4" fmla="*/ 376852 h 452241"/>
              <a:gd name="connsiteX5" fmla="*/ 570700 w 646089"/>
              <a:gd name="connsiteY5" fmla="*/ 452241 h 452241"/>
              <a:gd name="connsiteX6" fmla="*/ 75389 w 646089"/>
              <a:gd name="connsiteY6" fmla="*/ 452241 h 452241"/>
              <a:gd name="connsiteX7" fmla="*/ 0 w 646089"/>
              <a:gd name="connsiteY7" fmla="*/ 376852 h 452241"/>
              <a:gd name="connsiteX8" fmla="*/ 0 w 646089"/>
              <a:gd name="connsiteY8" fmla="*/ 75389 h 45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6089" h="452241">
                <a:moveTo>
                  <a:pt x="0" y="75389"/>
                </a:moveTo>
                <a:cubicBezTo>
                  <a:pt x="0" y="33753"/>
                  <a:pt x="33753" y="0"/>
                  <a:pt x="75389" y="0"/>
                </a:cubicBezTo>
                <a:lnTo>
                  <a:pt x="570700" y="0"/>
                </a:lnTo>
                <a:cubicBezTo>
                  <a:pt x="612336" y="0"/>
                  <a:pt x="646089" y="33753"/>
                  <a:pt x="646089" y="75389"/>
                </a:cubicBezTo>
                <a:lnTo>
                  <a:pt x="646089" y="376852"/>
                </a:lnTo>
                <a:cubicBezTo>
                  <a:pt x="646089" y="418488"/>
                  <a:pt x="612336" y="452241"/>
                  <a:pt x="570700" y="452241"/>
                </a:cubicBezTo>
                <a:lnTo>
                  <a:pt x="75389" y="452241"/>
                </a:lnTo>
                <a:cubicBezTo>
                  <a:pt x="33753" y="452241"/>
                  <a:pt x="0" y="418488"/>
                  <a:pt x="0" y="376852"/>
                </a:cubicBezTo>
                <a:lnTo>
                  <a:pt x="0" y="75389"/>
                </a:lnTo>
                <a:close/>
              </a:path>
            </a:pathLst>
          </a:custGeom>
          <a:solidFill>
            <a:schemeClr val="accent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941" tIns="44941" rIns="44941" bIns="44941" numCol="1" spcCol="1270" anchor="ctr" anchorCtr="0">
            <a:noAutofit/>
          </a:bodyPr>
          <a:lstStyle/>
          <a:p>
            <a:pPr algn="ctr" defTabSz="266700">
              <a:lnSpc>
                <a:spcPct val="90000"/>
              </a:lnSpc>
              <a:spcBef>
                <a:spcPct val="0"/>
              </a:spcBef>
              <a:spcAft>
                <a:spcPct val="35000"/>
              </a:spcAft>
            </a:pPr>
            <a:r>
              <a:rPr lang="en-US" dirty="0"/>
              <a:t>Implement</a:t>
            </a:r>
          </a:p>
        </p:txBody>
      </p:sp>
      <p:grpSp>
        <p:nvGrpSpPr>
          <p:cNvPr id="5" name="Group 4">
            <a:extLst>
              <a:ext uri="{FF2B5EF4-FFF2-40B4-BE49-F238E27FC236}">
                <a16:creationId xmlns:a16="http://schemas.microsoft.com/office/drawing/2014/main" id="{468159AB-402C-4F33-B55E-56273F962E21}"/>
              </a:ext>
            </a:extLst>
          </p:cNvPr>
          <p:cNvGrpSpPr/>
          <p:nvPr/>
        </p:nvGrpSpPr>
        <p:grpSpPr>
          <a:xfrm>
            <a:off x="6526728" y="4175124"/>
            <a:ext cx="571957" cy="1413339"/>
            <a:chOff x="7355403" y="4394199"/>
            <a:chExt cx="571957" cy="1413339"/>
          </a:xfrm>
        </p:grpSpPr>
        <p:sp>
          <p:nvSpPr>
            <p:cNvPr id="2" name="Arrow: Bent-Up 1">
              <a:extLst>
                <a:ext uri="{FF2B5EF4-FFF2-40B4-BE49-F238E27FC236}">
                  <a16:creationId xmlns:a16="http://schemas.microsoft.com/office/drawing/2014/main" id="{91F48587-16AF-4EBE-BF17-BD7B3B2FE1AC}"/>
                </a:ext>
              </a:extLst>
            </p:cNvPr>
            <p:cNvSpPr/>
            <p:nvPr/>
          </p:nvSpPr>
          <p:spPr>
            <a:xfrm rot="16200000" flipV="1">
              <a:off x="7270072" y="4479530"/>
              <a:ext cx="738803" cy="568141"/>
            </a:xfrm>
            <a:prstGeom prst="ben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Up 34">
              <a:extLst>
                <a:ext uri="{FF2B5EF4-FFF2-40B4-BE49-F238E27FC236}">
                  <a16:creationId xmlns:a16="http://schemas.microsoft.com/office/drawing/2014/main" id="{BAF6EB20-3FB7-4AE0-846D-3B61D17193B0}"/>
                </a:ext>
              </a:extLst>
            </p:cNvPr>
            <p:cNvSpPr/>
            <p:nvPr/>
          </p:nvSpPr>
          <p:spPr>
            <a:xfrm rot="16200000" flipH="1" flipV="1">
              <a:off x="7301030" y="5185024"/>
              <a:ext cx="676887" cy="568141"/>
            </a:xfrm>
            <a:prstGeom prst="ben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8551CA6-1460-4B10-87A7-C26531B1C931}"/>
                </a:ext>
              </a:extLst>
            </p:cNvPr>
            <p:cNvSpPr/>
            <p:nvPr/>
          </p:nvSpPr>
          <p:spPr>
            <a:xfrm>
              <a:off x="7771785" y="5513560"/>
              <a:ext cx="155575" cy="293198"/>
            </a:xfrm>
            <a:prstGeom prst="rect">
              <a:avLst/>
            </a:prstGeom>
            <a:solidFill>
              <a:srgbClr val="94B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4B9DA"/>
                </a:solidFill>
              </a:endParaRPr>
            </a:p>
          </p:txBody>
        </p:sp>
      </p:grpSp>
      <p:sp>
        <p:nvSpPr>
          <p:cNvPr id="27" name="Freeform 26"/>
          <p:cNvSpPr/>
          <p:nvPr/>
        </p:nvSpPr>
        <p:spPr>
          <a:xfrm>
            <a:off x="9441238" y="2468226"/>
            <a:ext cx="1669772" cy="676888"/>
          </a:xfrm>
          <a:custGeom>
            <a:avLst/>
            <a:gdLst>
              <a:gd name="connsiteX0" fmla="*/ 0 w 646089"/>
              <a:gd name="connsiteY0" fmla="*/ 75389 h 452241"/>
              <a:gd name="connsiteX1" fmla="*/ 75389 w 646089"/>
              <a:gd name="connsiteY1" fmla="*/ 0 h 452241"/>
              <a:gd name="connsiteX2" fmla="*/ 570700 w 646089"/>
              <a:gd name="connsiteY2" fmla="*/ 0 h 452241"/>
              <a:gd name="connsiteX3" fmla="*/ 646089 w 646089"/>
              <a:gd name="connsiteY3" fmla="*/ 75389 h 452241"/>
              <a:gd name="connsiteX4" fmla="*/ 646089 w 646089"/>
              <a:gd name="connsiteY4" fmla="*/ 376852 h 452241"/>
              <a:gd name="connsiteX5" fmla="*/ 570700 w 646089"/>
              <a:gd name="connsiteY5" fmla="*/ 452241 h 452241"/>
              <a:gd name="connsiteX6" fmla="*/ 75389 w 646089"/>
              <a:gd name="connsiteY6" fmla="*/ 452241 h 452241"/>
              <a:gd name="connsiteX7" fmla="*/ 0 w 646089"/>
              <a:gd name="connsiteY7" fmla="*/ 376852 h 452241"/>
              <a:gd name="connsiteX8" fmla="*/ 0 w 646089"/>
              <a:gd name="connsiteY8" fmla="*/ 75389 h 45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6089" h="452241">
                <a:moveTo>
                  <a:pt x="0" y="75389"/>
                </a:moveTo>
                <a:cubicBezTo>
                  <a:pt x="0" y="33753"/>
                  <a:pt x="33753" y="0"/>
                  <a:pt x="75389" y="0"/>
                </a:cubicBezTo>
                <a:lnTo>
                  <a:pt x="570700" y="0"/>
                </a:lnTo>
                <a:cubicBezTo>
                  <a:pt x="612336" y="0"/>
                  <a:pt x="646089" y="33753"/>
                  <a:pt x="646089" y="75389"/>
                </a:cubicBezTo>
                <a:lnTo>
                  <a:pt x="646089" y="376852"/>
                </a:lnTo>
                <a:cubicBezTo>
                  <a:pt x="646089" y="418488"/>
                  <a:pt x="612336" y="452241"/>
                  <a:pt x="570700" y="452241"/>
                </a:cubicBezTo>
                <a:lnTo>
                  <a:pt x="75389" y="452241"/>
                </a:lnTo>
                <a:cubicBezTo>
                  <a:pt x="33753" y="452241"/>
                  <a:pt x="0" y="418488"/>
                  <a:pt x="0" y="376852"/>
                </a:cubicBezTo>
                <a:lnTo>
                  <a:pt x="0" y="75389"/>
                </a:lnTo>
                <a:close/>
              </a:path>
            </a:pathLst>
          </a:custGeom>
          <a:solidFill>
            <a:schemeClr val="accent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941" tIns="44941" rIns="44941" bIns="44941" numCol="1" spcCol="1270" anchor="ctr" anchorCtr="0">
            <a:noAutofit/>
          </a:bodyPr>
          <a:lstStyle/>
          <a:p>
            <a:pPr algn="ctr" defTabSz="266700">
              <a:lnSpc>
                <a:spcPct val="90000"/>
              </a:lnSpc>
              <a:spcBef>
                <a:spcPct val="0"/>
              </a:spcBef>
              <a:spcAft>
                <a:spcPct val="35000"/>
              </a:spcAft>
            </a:pPr>
            <a:r>
              <a:rPr lang="en-US" dirty="0"/>
              <a:t>Evaluate and Improve</a:t>
            </a:r>
          </a:p>
        </p:txBody>
      </p:sp>
      <p:sp>
        <p:nvSpPr>
          <p:cNvPr id="22" name="Freeform 21"/>
          <p:cNvSpPr/>
          <p:nvPr/>
        </p:nvSpPr>
        <p:spPr>
          <a:xfrm>
            <a:off x="9395243" y="3980618"/>
            <a:ext cx="1669772" cy="676888"/>
          </a:xfrm>
          <a:custGeom>
            <a:avLst/>
            <a:gdLst>
              <a:gd name="connsiteX0" fmla="*/ 0 w 646089"/>
              <a:gd name="connsiteY0" fmla="*/ 75389 h 452241"/>
              <a:gd name="connsiteX1" fmla="*/ 75389 w 646089"/>
              <a:gd name="connsiteY1" fmla="*/ 0 h 452241"/>
              <a:gd name="connsiteX2" fmla="*/ 570700 w 646089"/>
              <a:gd name="connsiteY2" fmla="*/ 0 h 452241"/>
              <a:gd name="connsiteX3" fmla="*/ 646089 w 646089"/>
              <a:gd name="connsiteY3" fmla="*/ 75389 h 452241"/>
              <a:gd name="connsiteX4" fmla="*/ 646089 w 646089"/>
              <a:gd name="connsiteY4" fmla="*/ 376852 h 452241"/>
              <a:gd name="connsiteX5" fmla="*/ 570700 w 646089"/>
              <a:gd name="connsiteY5" fmla="*/ 452241 h 452241"/>
              <a:gd name="connsiteX6" fmla="*/ 75389 w 646089"/>
              <a:gd name="connsiteY6" fmla="*/ 452241 h 452241"/>
              <a:gd name="connsiteX7" fmla="*/ 0 w 646089"/>
              <a:gd name="connsiteY7" fmla="*/ 376852 h 452241"/>
              <a:gd name="connsiteX8" fmla="*/ 0 w 646089"/>
              <a:gd name="connsiteY8" fmla="*/ 75389 h 45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6089" h="452241">
                <a:moveTo>
                  <a:pt x="0" y="75389"/>
                </a:moveTo>
                <a:cubicBezTo>
                  <a:pt x="0" y="33753"/>
                  <a:pt x="33753" y="0"/>
                  <a:pt x="75389" y="0"/>
                </a:cubicBezTo>
                <a:lnTo>
                  <a:pt x="570700" y="0"/>
                </a:lnTo>
                <a:cubicBezTo>
                  <a:pt x="612336" y="0"/>
                  <a:pt x="646089" y="33753"/>
                  <a:pt x="646089" y="75389"/>
                </a:cubicBezTo>
                <a:lnTo>
                  <a:pt x="646089" y="376852"/>
                </a:lnTo>
                <a:cubicBezTo>
                  <a:pt x="646089" y="418488"/>
                  <a:pt x="612336" y="452241"/>
                  <a:pt x="570700" y="452241"/>
                </a:cubicBezTo>
                <a:lnTo>
                  <a:pt x="75389" y="452241"/>
                </a:lnTo>
                <a:cubicBezTo>
                  <a:pt x="33753" y="452241"/>
                  <a:pt x="0" y="418488"/>
                  <a:pt x="0" y="376852"/>
                </a:cubicBezTo>
                <a:lnTo>
                  <a:pt x="0" y="75389"/>
                </a:lnTo>
                <a:close/>
              </a:path>
            </a:pathLst>
          </a:custGeom>
          <a:solidFill>
            <a:schemeClr val="accent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941" tIns="44941" rIns="44941" bIns="44941" numCol="1" spcCol="1270" anchor="ctr" anchorCtr="0">
            <a:noAutofit/>
          </a:bodyPr>
          <a:lstStyle/>
          <a:p>
            <a:pPr algn="ctr" defTabSz="266700">
              <a:lnSpc>
                <a:spcPct val="90000"/>
              </a:lnSpc>
              <a:spcBef>
                <a:spcPct val="0"/>
              </a:spcBef>
              <a:spcAft>
                <a:spcPct val="35000"/>
              </a:spcAft>
            </a:pPr>
            <a:r>
              <a:rPr lang="en-US" dirty="0"/>
              <a:t>Deploy</a:t>
            </a:r>
          </a:p>
        </p:txBody>
      </p:sp>
      <p:sp>
        <p:nvSpPr>
          <p:cNvPr id="33" name="Freeform 24">
            <a:extLst>
              <a:ext uri="{FF2B5EF4-FFF2-40B4-BE49-F238E27FC236}">
                <a16:creationId xmlns:a16="http://schemas.microsoft.com/office/drawing/2014/main" id="{0D25A467-9114-41F4-8056-84D2CA5E903C}"/>
              </a:ext>
            </a:extLst>
          </p:cNvPr>
          <p:cNvSpPr/>
          <p:nvPr/>
        </p:nvSpPr>
        <p:spPr>
          <a:xfrm>
            <a:off x="7079385" y="5145194"/>
            <a:ext cx="1669772" cy="676888"/>
          </a:xfrm>
          <a:custGeom>
            <a:avLst/>
            <a:gdLst>
              <a:gd name="connsiteX0" fmla="*/ 0 w 646089"/>
              <a:gd name="connsiteY0" fmla="*/ 75389 h 452241"/>
              <a:gd name="connsiteX1" fmla="*/ 75389 w 646089"/>
              <a:gd name="connsiteY1" fmla="*/ 0 h 452241"/>
              <a:gd name="connsiteX2" fmla="*/ 570700 w 646089"/>
              <a:gd name="connsiteY2" fmla="*/ 0 h 452241"/>
              <a:gd name="connsiteX3" fmla="*/ 646089 w 646089"/>
              <a:gd name="connsiteY3" fmla="*/ 75389 h 452241"/>
              <a:gd name="connsiteX4" fmla="*/ 646089 w 646089"/>
              <a:gd name="connsiteY4" fmla="*/ 376852 h 452241"/>
              <a:gd name="connsiteX5" fmla="*/ 570700 w 646089"/>
              <a:gd name="connsiteY5" fmla="*/ 452241 h 452241"/>
              <a:gd name="connsiteX6" fmla="*/ 75389 w 646089"/>
              <a:gd name="connsiteY6" fmla="*/ 452241 h 452241"/>
              <a:gd name="connsiteX7" fmla="*/ 0 w 646089"/>
              <a:gd name="connsiteY7" fmla="*/ 376852 h 452241"/>
              <a:gd name="connsiteX8" fmla="*/ 0 w 646089"/>
              <a:gd name="connsiteY8" fmla="*/ 75389 h 45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6089" h="452241">
                <a:moveTo>
                  <a:pt x="0" y="75389"/>
                </a:moveTo>
                <a:cubicBezTo>
                  <a:pt x="0" y="33753"/>
                  <a:pt x="33753" y="0"/>
                  <a:pt x="75389" y="0"/>
                </a:cubicBezTo>
                <a:lnTo>
                  <a:pt x="570700" y="0"/>
                </a:lnTo>
                <a:cubicBezTo>
                  <a:pt x="612336" y="0"/>
                  <a:pt x="646089" y="33753"/>
                  <a:pt x="646089" y="75389"/>
                </a:cubicBezTo>
                <a:lnTo>
                  <a:pt x="646089" y="376852"/>
                </a:lnTo>
                <a:cubicBezTo>
                  <a:pt x="646089" y="418488"/>
                  <a:pt x="612336" y="452241"/>
                  <a:pt x="570700" y="452241"/>
                </a:cubicBezTo>
                <a:lnTo>
                  <a:pt x="75389" y="452241"/>
                </a:lnTo>
                <a:cubicBezTo>
                  <a:pt x="33753" y="452241"/>
                  <a:pt x="0" y="418488"/>
                  <a:pt x="0" y="376852"/>
                </a:cubicBezTo>
                <a:lnTo>
                  <a:pt x="0" y="75389"/>
                </a:lnTo>
                <a:close/>
              </a:path>
            </a:pathLst>
          </a:custGeom>
          <a:solidFill>
            <a:schemeClr val="accent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941" tIns="44941" rIns="44941" bIns="44941" numCol="1" spcCol="1270" anchor="ctr" anchorCtr="0">
            <a:noAutofit/>
          </a:bodyPr>
          <a:lstStyle/>
          <a:p>
            <a:pPr algn="ctr" defTabSz="266700">
              <a:lnSpc>
                <a:spcPct val="90000"/>
              </a:lnSpc>
              <a:spcBef>
                <a:spcPct val="0"/>
              </a:spcBef>
              <a:spcAft>
                <a:spcPct val="35000"/>
              </a:spcAft>
            </a:pPr>
            <a:r>
              <a:rPr lang="en-US" dirty="0"/>
              <a:t>Test</a:t>
            </a:r>
          </a:p>
        </p:txBody>
      </p:sp>
    </p:spTree>
    <p:extLst>
      <p:ext uri="{BB962C8B-B14F-4D97-AF65-F5344CB8AC3E}">
        <p14:creationId xmlns:p14="http://schemas.microsoft.com/office/powerpoint/2010/main" val="295883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500"/>
                            </p:stCondLst>
                            <p:childTnLst>
                              <p:par>
                                <p:cTn id="32" presetID="22" presetClass="entr" presetSubtype="1"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up)">
                                      <p:cBhvr>
                                        <p:cTn id="34" dur="500"/>
                                        <p:tgtEl>
                                          <p:spTgt spid="3"/>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500"/>
                                        <p:tgtEl>
                                          <p:spTgt spid="43"/>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up)">
                                      <p:cBhvr>
                                        <p:cTn id="41" dur="500"/>
                                        <p:tgtEl>
                                          <p:spTgt spid="16"/>
                                        </p:tgtEl>
                                      </p:cBhvr>
                                    </p:animEffect>
                                  </p:childTnLst>
                                </p:cTn>
                              </p:par>
                            </p:childTnLst>
                          </p:cTn>
                        </p:par>
                        <p:par>
                          <p:cTn id="42" fill="hold">
                            <p:stCondLst>
                              <p:cond delay="1500"/>
                            </p:stCondLst>
                            <p:childTnLst>
                              <p:par>
                                <p:cTn id="43" presetID="22" presetClass="entr" presetSubtype="1" fill="hold" nodeType="after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up)">
                                      <p:cBhvr>
                                        <p:cTn id="45" dur="500"/>
                                        <p:tgtEl>
                                          <p:spTgt spid="29"/>
                                        </p:tgtEl>
                                      </p:cBhvr>
                                    </p:animEffect>
                                  </p:childTnLst>
                                </p:cTn>
                              </p:par>
                            </p:childTnLst>
                          </p:cTn>
                        </p:par>
                        <p:par>
                          <p:cTn id="46" fill="hold">
                            <p:stCondLst>
                              <p:cond delay="2000"/>
                            </p:stCondLst>
                            <p:childTnLst>
                              <p:par>
                                <p:cTn id="47" presetID="22" presetClass="entr" presetSubtype="1"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up)">
                                      <p:cBhvr>
                                        <p:cTn id="49" dur="500"/>
                                        <p:tgtEl>
                                          <p:spTgt spid="19"/>
                                        </p:tgtEl>
                                      </p:cBhvr>
                                    </p:animEffect>
                                  </p:childTnLst>
                                </p:cTn>
                              </p:par>
                            </p:childTnLst>
                          </p:cTn>
                        </p:par>
                        <p:par>
                          <p:cTn id="50" fill="hold">
                            <p:stCondLst>
                              <p:cond delay="2500"/>
                            </p:stCondLst>
                            <p:childTnLst>
                              <p:par>
                                <p:cTn id="51" presetID="22" presetClass="entr" presetSubtype="1"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wipe(up)">
                                      <p:cBhvr>
                                        <p:cTn id="53" dur="500"/>
                                        <p:tgtEl>
                                          <p:spTgt spid="30"/>
                                        </p:tgtEl>
                                      </p:cBhvr>
                                    </p:animEffect>
                                  </p:childTnLst>
                                </p:cTn>
                              </p:par>
                            </p:childTnLst>
                          </p:cTn>
                        </p:par>
                        <p:par>
                          <p:cTn id="54" fill="hold">
                            <p:stCondLst>
                              <p:cond delay="3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par>
                          <p:cTn id="58" fill="hold">
                            <p:stCondLst>
                              <p:cond delay="3500"/>
                            </p:stCondLst>
                            <p:childTnLst>
                              <p:par>
                                <p:cTn id="59" presetID="22" presetClass="entr" presetSubtype="1" fill="hold" nodeType="after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wipe(up)">
                                      <p:cBhvr>
                                        <p:cTn id="61" dur="500"/>
                                        <p:tgtEl>
                                          <p:spTgt spid="34"/>
                                        </p:tgtEl>
                                      </p:cBhvr>
                                    </p:animEffect>
                                  </p:childTnLst>
                                </p:cTn>
                              </p:par>
                            </p:childTnLst>
                          </p:cTn>
                        </p:par>
                        <p:par>
                          <p:cTn id="62" fill="hold">
                            <p:stCondLst>
                              <p:cond delay="4000"/>
                            </p:stCondLst>
                            <p:childTnLst>
                              <p:par>
                                <p:cTn id="63" presetID="22" presetClass="entr" presetSubtype="1"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ipe(up)">
                                      <p:cBhvr>
                                        <p:cTn id="65" dur="500"/>
                                        <p:tgtEl>
                                          <p:spTgt spid="33"/>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wipe(down)">
                                      <p:cBhvr>
                                        <p:cTn id="70" dur="500"/>
                                        <p:tgtEl>
                                          <p:spTgt spid="5"/>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wipe(left)">
                                      <p:cBhvr>
                                        <p:cTn id="75" dur="500"/>
                                        <p:tgtEl>
                                          <p:spTgt spid="31"/>
                                        </p:tgtEl>
                                      </p:cBhvr>
                                    </p:animEffect>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wipe(left)">
                                      <p:cBhvr>
                                        <p:cTn id="79" dur="500"/>
                                        <p:tgtEl>
                                          <p:spTgt spid="22"/>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wipe(down)">
                                      <p:cBhvr>
                                        <p:cTn id="84" dur="500"/>
                                        <p:tgtEl>
                                          <p:spTgt spid="32"/>
                                        </p:tgtEl>
                                      </p:cBhvr>
                                    </p:animEffect>
                                  </p:childTnLst>
                                </p:cTn>
                              </p:par>
                            </p:childTnLst>
                          </p:cTn>
                        </p:par>
                        <p:par>
                          <p:cTn id="85" fill="hold">
                            <p:stCondLst>
                              <p:cond delay="500"/>
                            </p:stCondLst>
                            <p:childTnLst>
                              <p:par>
                                <p:cTn id="86" presetID="22" presetClass="entr" presetSubtype="4"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down)">
                                      <p:cBhvr>
                                        <p:cTn id="88" dur="500"/>
                                        <p:tgtEl>
                                          <p:spTgt spid="27"/>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38"/>
                                        </p:tgtEl>
                                        <p:attrNameLst>
                                          <p:attrName>style.visibility</p:attrName>
                                        </p:attrNameLst>
                                      </p:cBhvr>
                                      <p:to>
                                        <p:strVal val="visible"/>
                                      </p:to>
                                    </p:set>
                                    <p:animEffect transition="in" filter="wipe(down)">
                                      <p:cBhvr>
                                        <p:cTn id="93" dur="500"/>
                                        <p:tgtEl>
                                          <p:spTgt spid="38"/>
                                        </p:tgtEl>
                                      </p:cBhvr>
                                    </p:animEffect>
                                  </p:childTnLst>
                                </p:cTn>
                              </p:par>
                            </p:childTnLst>
                          </p:cTn>
                        </p:par>
                        <p:par>
                          <p:cTn id="94" fill="hold">
                            <p:stCondLst>
                              <p:cond delay="500"/>
                            </p:stCondLst>
                            <p:childTnLst>
                              <p:par>
                                <p:cTn id="95" presetID="22" presetClass="entr" presetSubtype="2" fill="hold" nodeType="afterEffect">
                                  <p:stCondLst>
                                    <p:cond delay="0"/>
                                  </p:stCondLst>
                                  <p:childTnLst>
                                    <p:set>
                                      <p:cBhvr>
                                        <p:cTn id="96" dur="1" fill="hold">
                                          <p:stCondLst>
                                            <p:cond delay="0"/>
                                          </p:stCondLst>
                                        </p:cTn>
                                        <p:tgtEl>
                                          <p:spTgt spid="39"/>
                                        </p:tgtEl>
                                        <p:attrNameLst>
                                          <p:attrName>style.visibility</p:attrName>
                                        </p:attrNameLst>
                                      </p:cBhvr>
                                      <p:to>
                                        <p:strVal val="visible"/>
                                      </p:to>
                                    </p:set>
                                    <p:animEffect transition="in" filter="wipe(right)">
                                      <p:cBhvr>
                                        <p:cTn id="97" dur="500"/>
                                        <p:tgtEl>
                                          <p:spTgt spid="39"/>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0" grpId="0" animBg="1"/>
      <p:bldP spid="13" grpId="0" animBg="1"/>
      <p:bldP spid="16" grpId="0" animBg="1"/>
      <p:bldP spid="19" grpId="0" animBg="1"/>
      <p:bldP spid="38" grpId="0" animBg="1"/>
      <p:bldP spid="43" grpId="0" animBg="1"/>
      <p:bldP spid="46" grpId="0" animBg="1"/>
      <p:bldP spid="25" grpId="0" animBg="1"/>
      <p:bldP spid="27" grpId="0" animBg="1"/>
      <p:bldP spid="22" grpId="0" animBg="1"/>
      <p:bldP spid="3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Summary</a:t>
            </a:r>
          </a:p>
        </p:txBody>
      </p:sp>
      <p:sp>
        <p:nvSpPr>
          <p:cNvPr id="3" name="Content Placeholder 2"/>
          <p:cNvSpPr>
            <a:spLocks noGrp="1"/>
          </p:cNvSpPr>
          <p:nvPr>
            <p:ph idx="1"/>
          </p:nvPr>
        </p:nvSpPr>
        <p:spPr>
          <a:xfrm>
            <a:off x="838200" y="1690688"/>
            <a:ext cx="10790382" cy="4351338"/>
          </a:xfrm>
        </p:spPr>
        <p:txBody>
          <a:bodyPr/>
          <a:lstStyle/>
          <a:p>
            <a:pPr marL="0" indent="0">
              <a:buNone/>
            </a:pPr>
            <a:r>
              <a:rPr lang="en-US" dirty="0"/>
              <a:t>Effective web sites don’t just happen</a:t>
            </a:r>
          </a:p>
          <a:p>
            <a:pPr marL="0" indent="0">
              <a:buNone/>
            </a:pPr>
            <a:r>
              <a:rPr lang="en-US" dirty="0"/>
              <a:t>Serious and methodological effort must be applied to </a:t>
            </a:r>
          </a:p>
          <a:p>
            <a:pPr marL="971550" lvl="1" indent="-514350">
              <a:buAutoNum type="alphaLcPeriod"/>
            </a:pPr>
            <a:r>
              <a:rPr lang="en-US" sz="2800" dirty="0"/>
              <a:t>Identify the site’s mission (its raison </a:t>
            </a:r>
            <a:r>
              <a:rPr lang="en-US" sz="2800" dirty="0" err="1"/>
              <a:t>d'etre</a:t>
            </a:r>
            <a:r>
              <a:rPr lang="en-US" sz="2800" dirty="0"/>
              <a:t>)</a:t>
            </a:r>
          </a:p>
          <a:p>
            <a:pPr marL="971550" lvl="1" indent="-514350">
              <a:buAutoNum type="alphaLcPeriod"/>
            </a:pPr>
            <a:r>
              <a:rPr lang="en-US" sz="2800" dirty="0"/>
              <a:t>Use design principles to create a product that meets users’ needs</a:t>
            </a:r>
          </a:p>
          <a:p>
            <a:pPr marL="971550" lvl="1" indent="-514350">
              <a:buAutoNum type="alphaLcPeriod"/>
            </a:pPr>
            <a:r>
              <a:rPr lang="en-US" sz="2800" dirty="0"/>
              <a:t>Test and evaluate the product</a:t>
            </a:r>
          </a:p>
          <a:p>
            <a:pPr marL="971550" lvl="1" indent="-514350">
              <a:buAutoNum type="alphaLcPeriod"/>
            </a:pPr>
            <a:r>
              <a:rPr lang="en-US" sz="2800" dirty="0"/>
              <a:t>Deploy the product</a:t>
            </a:r>
          </a:p>
          <a:p>
            <a:pPr marL="971550" lvl="1" indent="-514350">
              <a:buAutoNum type="alphaLcPeriod"/>
            </a:pPr>
            <a:r>
              <a:rPr lang="en-US" sz="2800" dirty="0"/>
              <a:t>Maintain and update the product over time</a:t>
            </a:r>
          </a:p>
          <a:p>
            <a:pPr marL="0" indent="0">
              <a:buNone/>
            </a:pPr>
            <a:r>
              <a:rPr lang="en-US" dirty="0"/>
              <a:t>A website can make or break a client’s organization/business</a:t>
            </a:r>
          </a:p>
        </p:txBody>
      </p:sp>
    </p:spTree>
    <p:extLst>
      <p:ext uri="{BB962C8B-B14F-4D97-AF65-F5344CB8AC3E}">
        <p14:creationId xmlns:p14="http://schemas.microsoft.com/office/powerpoint/2010/main" val="1603897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a:solidFill>
                  <a:schemeClr val="accent2">
                    <a:lumMod val="75000"/>
                  </a:schemeClr>
                </a:solidFill>
              </a:rPr>
              <a:t>Remember:</a:t>
            </a:r>
            <a:endParaRPr lang="en-US" dirty="0">
              <a:solidFill>
                <a:schemeClr val="accent2">
                  <a:lumMod val="75000"/>
                </a:schemeClr>
              </a:solidFill>
            </a:endParaRPr>
          </a:p>
        </p:txBody>
      </p:sp>
      <p:sp>
        <p:nvSpPr>
          <p:cNvPr id="3" name="Content Placeholder 2"/>
          <p:cNvSpPr>
            <a:spLocks noGrp="1"/>
          </p:cNvSpPr>
          <p:nvPr>
            <p:ph idx="1"/>
          </p:nvPr>
        </p:nvSpPr>
        <p:spPr>
          <a:xfrm>
            <a:off x="838200" y="2545079"/>
            <a:ext cx="10790382" cy="2926081"/>
          </a:xfrm>
        </p:spPr>
        <p:txBody>
          <a:bodyPr>
            <a:normAutofit/>
          </a:bodyPr>
          <a:lstStyle/>
          <a:p>
            <a:pPr marL="0" indent="0" algn="ctr">
              <a:buNone/>
            </a:pPr>
            <a:r>
              <a:rPr lang="en-US" sz="5400" dirty="0">
                <a:solidFill>
                  <a:schemeClr val="accent2">
                    <a:lumMod val="75000"/>
                  </a:schemeClr>
                </a:solidFill>
              </a:rPr>
              <a:t>A website can make or break a client’s organization/business</a:t>
            </a:r>
          </a:p>
        </p:txBody>
      </p:sp>
    </p:spTree>
    <p:extLst>
      <p:ext uri="{BB962C8B-B14F-4D97-AF65-F5344CB8AC3E}">
        <p14:creationId xmlns:p14="http://schemas.microsoft.com/office/powerpoint/2010/main" val="3799286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15950"/>
          </a:xfrm>
        </p:spPr>
        <p:txBody>
          <a:bodyPr>
            <a:normAutofit fontScale="90000"/>
          </a:bodyPr>
          <a:lstStyle/>
          <a:p>
            <a:r>
              <a:rPr lang="en-US" dirty="0"/>
              <a:t>Lecture Quiz</a:t>
            </a:r>
          </a:p>
        </p:txBody>
      </p:sp>
      <p:sp>
        <p:nvSpPr>
          <p:cNvPr id="3" name="Content Placeholder 2"/>
          <p:cNvSpPr>
            <a:spLocks noGrp="1"/>
          </p:cNvSpPr>
          <p:nvPr>
            <p:ph idx="1"/>
          </p:nvPr>
        </p:nvSpPr>
        <p:spPr>
          <a:xfrm>
            <a:off x="3467100" y="1828801"/>
            <a:ext cx="8161482" cy="4351338"/>
          </a:xfrm>
        </p:spPr>
        <p:txBody>
          <a:bodyPr>
            <a:normAutofit/>
          </a:bodyPr>
          <a:lstStyle/>
          <a:p>
            <a:pPr marL="0" indent="0">
              <a:buNone/>
            </a:pPr>
            <a:r>
              <a:rPr lang="en-US" sz="2400" dirty="0"/>
              <a:t>1. Which came first?</a:t>
            </a:r>
          </a:p>
          <a:p>
            <a:pPr marL="0" indent="0">
              <a:buNone/>
            </a:pPr>
            <a:r>
              <a:rPr lang="en-US" sz="2400" dirty="0"/>
              <a:t>    a. The Internet</a:t>
            </a:r>
          </a:p>
          <a:p>
            <a:pPr marL="0" indent="0">
              <a:buNone/>
            </a:pPr>
            <a:r>
              <a:rPr lang="en-US" sz="2400" dirty="0"/>
              <a:t>    b. The World Wide Web</a:t>
            </a:r>
          </a:p>
          <a:p>
            <a:pPr marL="0" indent="0">
              <a:buNone/>
            </a:pPr>
            <a:r>
              <a:rPr lang="en-US" sz="2400" dirty="0"/>
              <a:t>    c. Tim Berners-Lee</a:t>
            </a:r>
          </a:p>
          <a:p>
            <a:pPr marL="0" indent="0">
              <a:buNone/>
            </a:pPr>
            <a:r>
              <a:rPr lang="en-US" sz="2400" dirty="0"/>
              <a:t>    d. File Transfer Protocol</a:t>
            </a:r>
          </a:p>
          <a:p>
            <a:pPr marL="0" indent="0">
              <a:buNone/>
            </a:pPr>
            <a:r>
              <a:rPr lang="en-US" sz="2400" dirty="0"/>
              <a:t>   </a:t>
            </a:r>
          </a:p>
        </p:txBody>
      </p:sp>
      <p:sp>
        <p:nvSpPr>
          <p:cNvPr id="4" name="Title 1">
            <a:extLst>
              <a:ext uri="{FF2B5EF4-FFF2-40B4-BE49-F238E27FC236}">
                <a16:creationId xmlns:a16="http://schemas.microsoft.com/office/drawing/2014/main" id="{8C478CCD-0C54-41B7-9FDE-DDF6EFC26D76}"/>
              </a:ext>
            </a:extLst>
          </p:cNvPr>
          <p:cNvSpPr txBox="1">
            <a:spLocks/>
          </p:cNvSpPr>
          <p:nvPr/>
        </p:nvSpPr>
        <p:spPr>
          <a:xfrm>
            <a:off x="838200" y="889001"/>
            <a:ext cx="10515600" cy="9398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t>Answer the following questions. Record your answers in a Word document and upload the document to D2L – ‘Lecture Quiz 1’:</a:t>
            </a:r>
          </a:p>
        </p:txBody>
      </p:sp>
    </p:spTree>
    <p:extLst>
      <p:ext uri="{BB962C8B-B14F-4D97-AF65-F5344CB8AC3E}">
        <p14:creationId xmlns:p14="http://schemas.microsoft.com/office/powerpoint/2010/main" val="3893102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15950"/>
          </a:xfrm>
        </p:spPr>
        <p:txBody>
          <a:bodyPr>
            <a:normAutofit fontScale="90000"/>
          </a:bodyPr>
          <a:lstStyle/>
          <a:p>
            <a:r>
              <a:rPr lang="en-US" dirty="0"/>
              <a:t>Lecture Quiz</a:t>
            </a:r>
          </a:p>
        </p:txBody>
      </p:sp>
      <p:sp>
        <p:nvSpPr>
          <p:cNvPr id="3" name="Content Placeholder 2"/>
          <p:cNvSpPr>
            <a:spLocks noGrp="1"/>
          </p:cNvSpPr>
          <p:nvPr>
            <p:ph idx="1"/>
          </p:nvPr>
        </p:nvSpPr>
        <p:spPr>
          <a:xfrm>
            <a:off x="3467100" y="1828801"/>
            <a:ext cx="8161482" cy="4351338"/>
          </a:xfrm>
        </p:spPr>
        <p:txBody>
          <a:bodyPr>
            <a:normAutofit/>
          </a:bodyPr>
          <a:lstStyle/>
          <a:p>
            <a:pPr marL="0" indent="0">
              <a:buNone/>
            </a:pPr>
            <a:r>
              <a:rPr lang="en-US" sz="2400" dirty="0"/>
              <a:t>2. How old is the Internet?</a:t>
            </a:r>
          </a:p>
          <a:p>
            <a:pPr marL="0" indent="0">
              <a:buNone/>
            </a:pPr>
            <a:r>
              <a:rPr lang="en-US" sz="2400" dirty="0"/>
              <a:t>    a. 20</a:t>
            </a:r>
          </a:p>
          <a:p>
            <a:pPr marL="0" indent="0">
              <a:buNone/>
            </a:pPr>
            <a:r>
              <a:rPr lang="en-US" sz="2400" dirty="0"/>
              <a:t>    b. 35</a:t>
            </a:r>
          </a:p>
          <a:p>
            <a:pPr marL="0" indent="0">
              <a:buNone/>
            </a:pPr>
            <a:r>
              <a:rPr lang="en-US" sz="2400" dirty="0"/>
              <a:t>    c. 52</a:t>
            </a:r>
          </a:p>
          <a:p>
            <a:pPr marL="0" indent="0">
              <a:buNone/>
            </a:pPr>
            <a:r>
              <a:rPr lang="en-US" sz="2400" dirty="0"/>
              <a:t>    d. 42</a:t>
            </a:r>
            <a:endParaRPr lang="en-US" dirty="0"/>
          </a:p>
        </p:txBody>
      </p:sp>
      <p:sp>
        <p:nvSpPr>
          <p:cNvPr id="4" name="Title 1">
            <a:extLst>
              <a:ext uri="{FF2B5EF4-FFF2-40B4-BE49-F238E27FC236}">
                <a16:creationId xmlns:a16="http://schemas.microsoft.com/office/drawing/2014/main" id="{8C478CCD-0C54-41B7-9FDE-DDF6EFC26D76}"/>
              </a:ext>
            </a:extLst>
          </p:cNvPr>
          <p:cNvSpPr txBox="1">
            <a:spLocks/>
          </p:cNvSpPr>
          <p:nvPr/>
        </p:nvSpPr>
        <p:spPr>
          <a:xfrm>
            <a:off x="838200" y="889001"/>
            <a:ext cx="10515600" cy="9398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t>Answer the following questions. Record your answers in a Word document and upload the document to D2L – ‘Lecture Quiz 1’:</a:t>
            </a:r>
          </a:p>
        </p:txBody>
      </p:sp>
    </p:spTree>
    <p:extLst>
      <p:ext uri="{BB962C8B-B14F-4D97-AF65-F5344CB8AC3E}">
        <p14:creationId xmlns:p14="http://schemas.microsoft.com/office/powerpoint/2010/main" val="4175038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15950"/>
          </a:xfrm>
        </p:spPr>
        <p:txBody>
          <a:bodyPr>
            <a:normAutofit fontScale="90000"/>
          </a:bodyPr>
          <a:lstStyle/>
          <a:p>
            <a:r>
              <a:rPr lang="en-US" dirty="0"/>
              <a:t>Lecture Quiz</a:t>
            </a:r>
          </a:p>
        </p:txBody>
      </p:sp>
      <p:sp>
        <p:nvSpPr>
          <p:cNvPr id="3" name="Content Placeholder 2"/>
          <p:cNvSpPr>
            <a:spLocks noGrp="1"/>
          </p:cNvSpPr>
          <p:nvPr>
            <p:ph idx="1"/>
          </p:nvPr>
        </p:nvSpPr>
        <p:spPr>
          <a:xfrm>
            <a:off x="3467100" y="1828801"/>
            <a:ext cx="8161482" cy="4351338"/>
          </a:xfrm>
        </p:spPr>
        <p:txBody>
          <a:bodyPr>
            <a:normAutofit/>
          </a:bodyPr>
          <a:lstStyle/>
          <a:p>
            <a:pPr marL="0" indent="0">
              <a:buNone/>
            </a:pPr>
            <a:r>
              <a:rPr lang="en-US" sz="2400" dirty="0"/>
              <a:t>3. What do we think of as the Internet's equivalent to a telephone number?</a:t>
            </a:r>
          </a:p>
          <a:p>
            <a:pPr marL="0" indent="0">
              <a:buNone/>
            </a:pPr>
            <a:r>
              <a:rPr lang="en-US" sz="2400" dirty="0"/>
              <a:t>    a. MAC address</a:t>
            </a:r>
          </a:p>
          <a:p>
            <a:pPr marL="0" indent="0">
              <a:buNone/>
            </a:pPr>
            <a:r>
              <a:rPr lang="en-US" sz="2400" dirty="0"/>
              <a:t>    b. Social Security Number</a:t>
            </a:r>
          </a:p>
          <a:p>
            <a:pPr marL="0" indent="0">
              <a:buNone/>
            </a:pPr>
            <a:r>
              <a:rPr lang="en-US" sz="2400" dirty="0"/>
              <a:t>    c. ZIP code</a:t>
            </a:r>
          </a:p>
          <a:p>
            <a:pPr marL="0" indent="0">
              <a:buNone/>
            </a:pPr>
            <a:r>
              <a:rPr lang="en-US" sz="2400" dirty="0"/>
              <a:t>    d. IP address</a:t>
            </a:r>
          </a:p>
          <a:p>
            <a:pPr marL="0" indent="0">
              <a:buNone/>
            </a:pPr>
            <a:r>
              <a:rPr lang="en-US" dirty="0"/>
              <a:t>    </a:t>
            </a:r>
          </a:p>
        </p:txBody>
      </p:sp>
      <p:sp>
        <p:nvSpPr>
          <p:cNvPr id="4" name="Title 1">
            <a:extLst>
              <a:ext uri="{FF2B5EF4-FFF2-40B4-BE49-F238E27FC236}">
                <a16:creationId xmlns:a16="http://schemas.microsoft.com/office/drawing/2014/main" id="{8C478CCD-0C54-41B7-9FDE-DDF6EFC26D76}"/>
              </a:ext>
            </a:extLst>
          </p:cNvPr>
          <p:cNvSpPr txBox="1">
            <a:spLocks/>
          </p:cNvSpPr>
          <p:nvPr/>
        </p:nvSpPr>
        <p:spPr>
          <a:xfrm>
            <a:off x="838200" y="889001"/>
            <a:ext cx="10515600" cy="9398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t>Answer the following questions. Record your answers in a Word document and upload the document to D2L – ‘Lecture Quiz 1’:</a:t>
            </a:r>
          </a:p>
        </p:txBody>
      </p:sp>
    </p:spTree>
    <p:extLst>
      <p:ext uri="{BB962C8B-B14F-4D97-AF65-F5344CB8AC3E}">
        <p14:creationId xmlns:p14="http://schemas.microsoft.com/office/powerpoint/2010/main" val="3050582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15950"/>
          </a:xfrm>
        </p:spPr>
        <p:txBody>
          <a:bodyPr>
            <a:normAutofit fontScale="90000"/>
          </a:bodyPr>
          <a:lstStyle/>
          <a:p>
            <a:r>
              <a:rPr lang="en-US" dirty="0"/>
              <a:t>Lecture Quiz</a:t>
            </a:r>
          </a:p>
        </p:txBody>
      </p:sp>
      <p:sp>
        <p:nvSpPr>
          <p:cNvPr id="3" name="Content Placeholder 2"/>
          <p:cNvSpPr>
            <a:spLocks noGrp="1"/>
          </p:cNvSpPr>
          <p:nvPr>
            <p:ph idx="1"/>
          </p:nvPr>
        </p:nvSpPr>
        <p:spPr>
          <a:xfrm>
            <a:off x="3467100" y="1828801"/>
            <a:ext cx="8161482" cy="4351338"/>
          </a:xfrm>
        </p:spPr>
        <p:txBody>
          <a:bodyPr>
            <a:normAutofit/>
          </a:bodyPr>
          <a:lstStyle/>
          <a:p>
            <a:pPr marL="0" indent="0">
              <a:buNone/>
            </a:pPr>
            <a:r>
              <a:rPr lang="en-US" sz="2400" dirty="0"/>
              <a:t>4. What is a unique name or address for every document or data element on the?</a:t>
            </a:r>
          </a:p>
          <a:p>
            <a:pPr marL="0" indent="0">
              <a:buNone/>
            </a:pPr>
            <a:r>
              <a:rPr lang="en-US" sz="2400" dirty="0"/>
              <a:t>    a. URI</a:t>
            </a:r>
          </a:p>
          <a:p>
            <a:pPr marL="0" indent="0">
              <a:buNone/>
            </a:pPr>
            <a:r>
              <a:rPr lang="en-US" sz="2400" dirty="0"/>
              <a:t>    b. URL</a:t>
            </a:r>
          </a:p>
          <a:p>
            <a:pPr marL="0" indent="0">
              <a:buNone/>
            </a:pPr>
            <a:r>
              <a:rPr lang="en-US" sz="2400" dirty="0"/>
              <a:t>    c. Domain name</a:t>
            </a:r>
          </a:p>
          <a:p>
            <a:pPr marL="0" indent="0">
              <a:buNone/>
            </a:pPr>
            <a:r>
              <a:rPr lang="en-US" sz="2400" dirty="0"/>
              <a:t>    d. a. or b. above</a:t>
            </a:r>
          </a:p>
          <a:p>
            <a:pPr marL="0" indent="0">
              <a:buNone/>
            </a:pPr>
            <a:r>
              <a:rPr lang="en-US" sz="2400" dirty="0"/>
              <a:t>    e. None of the above</a:t>
            </a:r>
          </a:p>
          <a:p>
            <a:pPr marL="0" indent="0">
              <a:buNone/>
            </a:pPr>
            <a:r>
              <a:rPr lang="en-US" dirty="0"/>
              <a:t>    </a:t>
            </a:r>
          </a:p>
        </p:txBody>
      </p:sp>
      <p:sp>
        <p:nvSpPr>
          <p:cNvPr id="4" name="Title 1">
            <a:extLst>
              <a:ext uri="{FF2B5EF4-FFF2-40B4-BE49-F238E27FC236}">
                <a16:creationId xmlns:a16="http://schemas.microsoft.com/office/drawing/2014/main" id="{8C478CCD-0C54-41B7-9FDE-DDF6EFC26D76}"/>
              </a:ext>
            </a:extLst>
          </p:cNvPr>
          <p:cNvSpPr txBox="1">
            <a:spLocks/>
          </p:cNvSpPr>
          <p:nvPr/>
        </p:nvSpPr>
        <p:spPr>
          <a:xfrm>
            <a:off x="838200" y="889001"/>
            <a:ext cx="10515600" cy="9398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t>Answer the following questions. Record your answers in a Word document and upload the document to D2L – ‘Lecture Quiz 1’:</a:t>
            </a:r>
          </a:p>
        </p:txBody>
      </p:sp>
    </p:spTree>
    <p:extLst>
      <p:ext uri="{BB962C8B-B14F-4D97-AF65-F5344CB8AC3E}">
        <p14:creationId xmlns:p14="http://schemas.microsoft.com/office/powerpoint/2010/main" val="1626095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15950"/>
          </a:xfrm>
        </p:spPr>
        <p:txBody>
          <a:bodyPr>
            <a:normAutofit fontScale="90000"/>
          </a:bodyPr>
          <a:lstStyle/>
          <a:p>
            <a:r>
              <a:rPr lang="en-US" dirty="0"/>
              <a:t>Lecture Quiz</a:t>
            </a:r>
          </a:p>
        </p:txBody>
      </p:sp>
      <p:sp>
        <p:nvSpPr>
          <p:cNvPr id="3" name="Content Placeholder 2"/>
          <p:cNvSpPr>
            <a:spLocks noGrp="1"/>
          </p:cNvSpPr>
          <p:nvPr>
            <p:ph idx="1"/>
          </p:nvPr>
        </p:nvSpPr>
        <p:spPr>
          <a:xfrm>
            <a:off x="3467100" y="1828801"/>
            <a:ext cx="8161482" cy="4351338"/>
          </a:xfrm>
        </p:spPr>
        <p:txBody>
          <a:bodyPr>
            <a:normAutofit/>
          </a:bodyPr>
          <a:lstStyle/>
          <a:p>
            <a:pPr marL="0" indent="0">
              <a:buNone/>
            </a:pPr>
            <a:r>
              <a:rPr lang="en-US" sz="2400" dirty="0"/>
              <a:t>5. Given the following URL, what represents the path?</a:t>
            </a:r>
          </a:p>
          <a:p>
            <a:pPr marL="0" indent="0">
              <a:buNone/>
            </a:pPr>
            <a:r>
              <a:rPr lang="en-US" sz="2400" dirty="0"/>
              <a:t>    ‘https://www.csci1210.com/labs/lab5/images/favicon.png’</a:t>
            </a:r>
          </a:p>
          <a:p>
            <a:pPr marL="0" indent="0">
              <a:buNone/>
            </a:pPr>
            <a:r>
              <a:rPr lang="en-US" sz="2400" dirty="0"/>
              <a:t>    a. https://</a:t>
            </a:r>
          </a:p>
          <a:p>
            <a:pPr marL="0" indent="0">
              <a:buNone/>
            </a:pPr>
            <a:r>
              <a:rPr lang="en-US" sz="2400" dirty="0"/>
              <a:t>    b. https://www</a:t>
            </a:r>
          </a:p>
          <a:p>
            <a:pPr marL="0" indent="0">
              <a:buNone/>
            </a:pPr>
            <a:r>
              <a:rPr lang="en-US" sz="2400" dirty="0"/>
              <a:t>    c. csci1210.com/labs/lab5/images/favicon.png</a:t>
            </a:r>
          </a:p>
          <a:p>
            <a:pPr marL="0" indent="0">
              <a:buNone/>
            </a:pPr>
            <a:r>
              <a:rPr lang="en-US" sz="2400" dirty="0"/>
              <a:t>    d. csci1210.com</a:t>
            </a:r>
          </a:p>
          <a:p>
            <a:pPr marL="0" indent="0">
              <a:buNone/>
            </a:pPr>
            <a:r>
              <a:rPr lang="en-US" sz="2400" dirty="0"/>
              <a:t>    e. /labs/</a:t>
            </a:r>
          </a:p>
          <a:p>
            <a:pPr marL="0" indent="0">
              <a:buNone/>
            </a:pPr>
            <a:r>
              <a:rPr lang="en-US" sz="2400" dirty="0"/>
              <a:t>    f. /labs/lab5/images/favicon.png</a:t>
            </a:r>
          </a:p>
          <a:p>
            <a:pPr marL="0" indent="0">
              <a:buNone/>
            </a:pPr>
            <a:r>
              <a:rPr lang="en-US" dirty="0"/>
              <a:t>    </a:t>
            </a:r>
          </a:p>
        </p:txBody>
      </p:sp>
      <p:sp>
        <p:nvSpPr>
          <p:cNvPr id="4" name="Title 1">
            <a:extLst>
              <a:ext uri="{FF2B5EF4-FFF2-40B4-BE49-F238E27FC236}">
                <a16:creationId xmlns:a16="http://schemas.microsoft.com/office/drawing/2014/main" id="{8C478CCD-0C54-41B7-9FDE-DDF6EFC26D76}"/>
              </a:ext>
            </a:extLst>
          </p:cNvPr>
          <p:cNvSpPr txBox="1">
            <a:spLocks/>
          </p:cNvSpPr>
          <p:nvPr/>
        </p:nvSpPr>
        <p:spPr>
          <a:xfrm>
            <a:off x="838200" y="889001"/>
            <a:ext cx="10515600" cy="9398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t>Answer the following questions. Record your answers in a Word document and upload the document to D2L – ‘Lecture Quiz 1’:</a:t>
            </a:r>
          </a:p>
        </p:txBody>
      </p:sp>
    </p:spTree>
    <p:extLst>
      <p:ext uri="{BB962C8B-B14F-4D97-AF65-F5344CB8AC3E}">
        <p14:creationId xmlns:p14="http://schemas.microsoft.com/office/powerpoint/2010/main" val="2125461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15950"/>
          </a:xfrm>
        </p:spPr>
        <p:txBody>
          <a:bodyPr>
            <a:normAutofit fontScale="90000"/>
          </a:bodyPr>
          <a:lstStyle/>
          <a:p>
            <a:r>
              <a:rPr lang="en-US" dirty="0"/>
              <a:t>Lecture Quiz</a:t>
            </a:r>
          </a:p>
        </p:txBody>
      </p:sp>
      <p:sp>
        <p:nvSpPr>
          <p:cNvPr id="3" name="Content Placeholder 2"/>
          <p:cNvSpPr>
            <a:spLocks noGrp="1"/>
          </p:cNvSpPr>
          <p:nvPr>
            <p:ph idx="1"/>
          </p:nvPr>
        </p:nvSpPr>
        <p:spPr>
          <a:xfrm>
            <a:off x="3467100" y="1828801"/>
            <a:ext cx="8161482" cy="4351338"/>
          </a:xfrm>
        </p:spPr>
        <p:txBody>
          <a:bodyPr>
            <a:normAutofit/>
          </a:bodyPr>
          <a:lstStyle/>
          <a:p>
            <a:pPr marL="0" indent="0">
              <a:buNone/>
            </a:pPr>
            <a:r>
              <a:rPr lang="en-US" sz="2400" dirty="0"/>
              <a:t>6. Which protocol should you be sure to use when you're checking your account balance at the bank?</a:t>
            </a:r>
          </a:p>
          <a:p>
            <a:pPr marL="0" indent="0">
              <a:buNone/>
            </a:pPr>
            <a:r>
              <a:rPr lang="en-US" sz="2400" dirty="0"/>
              <a:t>    a. HTTP</a:t>
            </a:r>
          </a:p>
          <a:p>
            <a:pPr marL="0" indent="0">
              <a:buNone/>
            </a:pPr>
            <a:r>
              <a:rPr lang="en-US" sz="2400" dirty="0"/>
              <a:t>    b. FTP</a:t>
            </a:r>
          </a:p>
          <a:p>
            <a:pPr marL="0" indent="0">
              <a:buNone/>
            </a:pPr>
            <a:r>
              <a:rPr lang="en-US" sz="2400" dirty="0"/>
              <a:t>    c. HTTPS</a:t>
            </a:r>
          </a:p>
          <a:p>
            <a:pPr marL="0" indent="0">
              <a:buNone/>
            </a:pPr>
            <a:r>
              <a:rPr lang="en-US" sz="2400" dirty="0"/>
              <a:t>    d. SMTP</a:t>
            </a:r>
            <a:r>
              <a:rPr lang="en-US" dirty="0"/>
              <a:t>    </a:t>
            </a:r>
          </a:p>
        </p:txBody>
      </p:sp>
      <p:sp>
        <p:nvSpPr>
          <p:cNvPr id="4" name="Title 1">
            <a:extLst>
              <a:ext uri="{FF2B5EF4-FFF2-40B4-BE49-F238E27FC236}">
                <a16:creationId xmlns:a16="http://schemas.microsoft.com/office/drawing/2014/main" id="{8C478CCD-0C54-41B7-9FDE-DDF6EFC26D76}"/>
              </a:ext>
            </a:extLst>
          </p:cNvPr>
          <p:cNvSpPr txBox="1">
            <a:spLocks/>
          </p:cNvSpPr>
          <p:nvPr/>
        </p:nvSpPr>
        <p:spPr>
          <a:xfrm>
            <a:off x="838200" y="889001"/>
            <a:ext cx="10515600" cy="9398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t>Answer the following questions. Record your answers in a Word document and upload the document to D2L – ‘Lecture Quiz 1’:</a:t>
            </a:r>
          </a:p>
        </p:txBody>
      </p:sp>
    </p:spTree>
    <p:extLst>
      <p:ext uri="{BB962C8B-B14F-4D97-AF65-F5344CB8AC3E}">
        <p14:creationId xmlns:p14="http://schemas.microsoft.com/office/powerpoint/2010/main" val="79801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15950"/>
          </a:xfrm>
        </p:spPr>
        <p:txBody>
          <a:bodyPr>
            <a:normAutofit fontScale="90000"/>
          </a:bodyPr>
          <a:lstStyle/>
          <a:p>
            <a:r>
              <a:rPr lang="en-US" dirty="0"/>
              <a:t>Lecture Quiz</a:t>
            </a:r>
          </a:p>
        </p:txBody>
      </p:sp>
      <p:sp>
        <p:nvSpPr>
          <p:cNvPr id="3" name="Content Placeholder 2"/>
          <p:cNvSpPr>
            <a:spLocks noGrp="1"/>
          </p:cNvSpPr>
          <p:nvPr>
            <p:ph idx="1"/>
          </p:nvPr>
        </p:nvSpPr>
        <p:spPr>
          <a:xfrm>
            <a:off x="3467100" y="1828801"/>
            <a:ext cx="8161482" cy="4351338"/>
          </a:xfrm>
        </p:spPr>
        <p:txBody>
          <a:bodyPr>
            <a:normAutofit/>
          </a:bodyPr>
          <a:lstStyle/>
          <a:p>
            <a:pPr marL="0" indent="0">
              <a:buNone/>
            </a:pPr>
            <a:r>
              <a:rPr lang="en-US" sz="2400" dirty="0"/>
              <a:t>7. What is the name of the architecture that is used by the World Wide Web?</a:t>
            </a:r>
          </a:p>
          <a:p>
            <a:pPr marL="0" indent="0">
              <a:buNone/>
            </a:pPr>
            <a:r>
              <a:rPr lang="en-US" sz="2400" dirty="0"/>
              <a:t>    a. Peer-to-peer</a:t>
            </a:r>
          </a:p>
          <a:p>
            <a:pPr marL="0" indent="0">
              <a:buNone/>
            </a:pPr>
            <a:r>
              <a:rPr lang="en-US" sz="2400" dirty="0"/>
              <a:t>    b. Client/Server</a:t>
            </a:r>
          </a:p>
          <a:p>
            <a:pPr marL="0" indent="0">
              <a:buNone/>
            </a:pPr>
            <a:r>
              <a:rPr lang="en-US" sz="2400" dirty="0"/>
              <a:t>    c. Publisher/Subscriber</a:t>
            </a:r>
          </a:p>
          <a:p>
            <a:pPr marL="0" indent="0">
              <a:buNone/>
            </a:pPr>
            <a:r>
              <a:rPr lang="en-US" sz="2400" dirty="0"/>
              <a:t>    d. One-to-many</a:t>
            </a:r>
            <a:endParaRPr lang="en-US" dirty="0"/>
          </a:p>
        </p:txBody>
      </p:sp>
      <p:sp>
        <p:nvSpPr>
          <p:cNvPr id="4" name="Title 1">
            <a:extLst>
              <a:ext uri="{FF2B5EF4-FFF2-40B4-BE49-F238E27FC236}">
                <a16:creationId xmlns:a16="http://schemas.microsoft.com/office/drawing/2014/main" id="{8C478CCD-0C54-41B7-9FDE-DDF6EFC26D76}"/>
              </a:ext>
            </a:extLst>
          </p:cNvPr>
          <p:cNvSpPr txBox="1">
            <a:spLocks/>
          </p:cNvSpPr>
          <p:nvPr/>
        </p:nvSpPr>
        <p:spPr>
          <a:xfrm>
            <a:off x="838200" y="889001"/>
            <a:ext cx="10515600" cy="9398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t>Answer the following questions. Record your answers in a Word document and upload the document to D2L – ‘Lecture Quiz 1’:</a:t>
            </a:r>
          </a:p>
        </p:txBody>
      </p:sp>
    </p:spTree>
    <p:extLst>
      <p:ext uri="{BB962C8B-B14F-4D97-AF65-F5344CB8AC3E}">
        <p14:creationId xmlns:p14="http://schemas.microsoft.com/office/powerpoint/2010/main" val="2023362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EB7F4C29-A82C-4D4B-A43E-79749CD94A84}"/>
              </a:ext>
            </a:extLst>
          </p:cNvPr>
          <p:cNvSpPr/>
          <p:nvPr/>
        </p:nvSpPr>
        <p:spPr>
          <a:xfrm>
            <a:off x="4734684" y="8344"/>
            <a:ext cx="6858390" cy="6858390"/>
          </a:xfrm>
          <a:prstGeom prst="ellipse">
            <a:avLst/>
          </a:prstGeom>
          <a:solidFill>
            <a:srgbClr val="473AF6"/>
          </a:solidFill>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r>
              <a:rPr lang="en-US" sz="4400" dirty="0"/>
              <a:t>INTERNET</a:t>
            </a:r>
          </a:p>
        </p:txBody>
      </p:sp>
      <p:sp>
        <p:nvSpPr>
          <p:cNvPr id="2" name="Title 1"/>
          <p:cNvSpPr>
            <a:spLocks noGrp="1"/>
          </p:cNvSpPr>
          <p:nvPr>
            <p:ph type="title"/>
          </p:nvPr>
        </p:nvSpPr>
        <p:spPr/>
        <p:txBody>
          <a:bodyPr/>
          <a:lstStyle/>
          <a:p>
            <a:r>
              <a:rPr lang="en-US" dirty="0"/>
              <a:t>TECHNOLOGY</a:t>
            </a:r>
          </a:p>
        </p:txBody>
      </p:sp>
      <p:sp>
        <p:nvSpPr>
          <p:cNvPr id="5" name="Oval 4">
            <a:extLst>
              <a:ext uri="{FF2B5EF4-FFF2-40B4-BE49-F238E27FC236}">
                <a16:creationId xmlns:a16="http://schemas.microsoft.com/office/drawing/2014/main" id="{1B9C0183-D470-488A-BD7F-6B36FCD07614}"/>
              </a:ext>
            </a:extLst>
          </p:cNvPr>
          <p:cNvSpPr/>
          <p:nvPr/>
        </p:nvSpPr>
        <p:spPr>
          <a:xfrm>
            <a:off x="5585250" y="1721844"/>
            <a:ext cx="1559168" cy="1559168"/>
          </a:xfrm>
          <a:prstGeom prst="ellipse">
            <a:avLst/>
          </a:prstGeom>
          <a:solidFill>
            <a:srgbClr val="F83853">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WWW</a:t>
            </a:r>
            <a:endParaRPr lang="en-US" sz="1400" dirty="0"/>
          </a:p>
        </p:txBody>
      </p:sp>
      <p:sp>
        <p:nvSpPr>
          <p:cNvPr id="6" name="Oval 5">
            <a:extLst>
              <a:ext uri="{FF2B5EF4-FFF2-40B4-BE49-F238E27FC236}">
                <a16:creationId xmlns:a16="http://schemas.microsoft.com/office/drawing/2014/main" id="{31F2100A-4B4E-45EF-988C-5F71F868A25D}"/>
              </a:ext>
            </a:extLst>
          </p:cNvPr>
          <p:cNvSpPr/>
          <p:nvPr/>
        </p:nvSpPr>
        <p:spPr>
          <a:xfrm>
            <a:off x="7514869" y="1732621"/>
            <a:ext cx="1559168" cy="1559168"/>
          </a:xfrm>
          <a:prstGeom prst="ellipse">
            <a:avLst/>
          </a:prstGeom>
          <a:solidFill>
            <a:srgbClr val="F4E73C">
              <a:alpha val="6117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EMAIL</a:t>
            </a:r>
            <a:endParaRPr lang="en-US" dirty="0"/>
          </a:p>
        </p:txBody>
      </p:sp>
      <p:sp>
        <p:nvSpPr>
          <p:cNvPr id="7" name="Oval 6">
            <a:extLst>
              <a:ext uri="{FF2B5EF4-FFF2-40B4-BE49-F238E27FC236}">
                <a16:creationId xmlns:a16="http://schemas.microsoft.com/office/drawing/2014/main" id="{6DDD1139-AC4A-4170-B9A2-D7EFFEBEA334}"/>
              </a:ext>
            </a:extLst>
          </p:cNvPr>
          <p:cNvSpPr/>
          <p:nvPr/>
        </p:nvSpPr>
        <p:spPr>
          <a:xfrm>
            <a:off x="4901524" y="3180446"/>
            <a:ext cx="1559168" cy="1559168"/>
          </a:xfrm>
          <a:prstGeom prst="ellipse">
            <a:avLst/>
          </a:prstGeom>
          <a:solidFill>
            <a:srgbClr val="5AD68C">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VOIP</a:t>
            </a:r>
            <a:endParaRPr lang="en-US" sz="1400" dirty="0"/>
          </a:p>
        </p:txBody>
      </p:sp>
      <p:sp>
        <p:nvSpPr>
          <p:cNvPr id="11" name="Oval 10">
            <a:extLst>
              <a:ext uri="{FF2B5EF4-FFF2-40B4-BE49-F238E27FC236}">
                <a16:creationId xmlns:a16="http://schemas.microsoft.com/office/drawing/2014/main" id="{F4780D2F-5101-4465-9909-FA0484959D76}"/>
              </a:ext>
            </a:extLst>
          </p:cNvPr>
          <p:cNvSpPr/>
          <p:nvPr/>
        </p:nvSpPr>
        <p:spPr>
          <a:xfrm>
            <a:off x="6564444" y="3020510"/>
            <a:ext cx="1559168" cy="1559168"/>
          </a:xfrm>
          <a:prstGeom prst="ellipse">
            <a:avLst/>
          </a:prstGeom>
          <a:solidFill>
            <a:schemeClr val="accent4">
              <a:lumMod val="75000"/>
              <a:alpha val="6117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SSH</a:t>
            </a:r>
            <a:endParaRPr lang="en-US" dirty="0"/>
          </a:p>
        </p:txBody>
      </p:sp>
      <p:sp>
        <p:nvSpPr>
          <p:cNvPr id="12" name="Oval 11">
            <a:extLst>
              <a:ext uri="{FF2B5EF4-FFF2-40B4-BE49-F238E27FC236}">
                <a16:creationId xmlns:a16="http://schemas.microsoft.com/office/drawing/2014/main" id="{DC2D5275-BDA6-49EB-A68D-6EA776E28EAD}"/>
              </a:ext>
            </a:extLst>
          </p:cNvPr>
          <p:cNvSpPr/>
          <p:nvPr/>
        </p:nvSpPr>
        <p:spPr>
          <a:xfrm>
            <a:off x="9200274" y="1492774"/>
            <a:ext cx="1559168" cy="1559168"/>
          </a:xfrm>
          <a:prstGeom prst="ellipse">
            <a:avLst/>
          </a:prstGeom>
          <a:solidFill>
            <a:schemeClr val="accent1">
              <a:lumMod val="20000"/>
              <a:lumOff val="80000"/>
              <a:alpha val="6117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FTP</a:t>
            </a:r>
            <a:endParaRPr lang="en-US" dirty="0"/>
          </a:p>
        </p:txBody>
      </p:sp>
      <p:sp>
        <p:nvSpPr>
          <p:cNvPr id="13" name="Oval 12">
            <a:extLst>
              <a:ext uri="{FF2B5EF4-FFF2-40B4-BE49-F238E27FC236}">
                <a16:creationId xmlns:a16="http://schemas.microsoft.com/office/drawing/2014/main" id="{63FA0E18-97A9-4F02-953D-F6B180EE8F22}"/>
              </a:ext>
            </a:extLst>
          </p:cNvPr>
          <p:cNvSpPr/>
          <p:nvPr/>
        </p:nvSpPr>
        <p:spPr>
          <a:xfrm>
            <a:off x="8144687" y="3206128"/>
            <a:ext cx="1559168" cy="1559168"/>
          </a:xfrm>
          <a:prstGeom prst="ellipse">
            <a:avLst/>
          </a:prstGeom>
          <a:solidFill>
            <a:srgbClr val="7030A0">
              <a:alpha val="4117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RDP</a:t>
            </a:r>
            <a:endParaRPr lang="en-US" dirty="0"/>
          </a:p>
        </p:txBody>
      </p:sp>
      <p:sp>
        <p:nvSpPr>
          <p:cNvPr id="14" name="Oval 13">
            <a:extLst>
              <a:ext uri="{FF2B5EF4-FFF2-40B4-BE49-F238E27FC236}">
                <a16:creationId xmlns:a16="http://schemas.microsoft.com/office/drawing/2014/main" id="{A77B7FEA-B243-4574-A45F-35790304DF4D}"/>
              </a:ext>
            </a:extLst>
          </p:cNvPr>
          <p:cNvSpPr/>
          <p:nvPr/>
        </p:nvSpPr>
        <p:spPr>
          <a:xfrm>
            <a:off x="5877064" y="4479112"/>
            <a:ext cx="1559168" cy="1559168"/>
          </a:xfrm>
          <a:prstGeom prst="ellipse">
            <a:avLst/>
          </a:prstGeom>
          <a:solidFill>
            <a:srgbClr val="F1CB3F">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IM</a:t>
            </a:r>
            <a:endParaRPr lang="en-US" dirty="0"/>
          </a:p>
        </p:txBody>
      </p:sp>
      <p:sp>
        <p:nvSpPr>
          <p:cNvPr id="15" name="Oval 14">
            <a:extLst>
              <a:ext uri="{FF2B5EF4-FFF2-40B4-BE49-F238E27FC236}">
                <a16:creationId xmlns:a16="http://schemas.microsoft.com/office/drawing/2014/main" id="{460F372C-C0C4-4CEA-9314-618BA50FDCC5}"/>
              </a:ext>
            </a:extLst>
          </p:cNvPr>
          <p:cNvSpPr/>
          <p:nvPr/>
        </p:nvSpPr>
        <p:spPr>
          <a:xfrm>
            <a:off x="9293641" y="4339276"/>
            <a:ext cx="1559168" cy="1559168"/>
          </a:xfrm>
          <a:prstGeom prst="ellipse">
            <a:avLst/>
          </a:prstGeom>
          <a:solidFill>
            <a:srgbClr val="36FA98">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SOCIAL MEDIA</a:t>
            </a:r>
            <a:endParaRPr lang="en-US" dirty="0"/>
          </a:p>
        </p:txBody>
      </p:sp>
      <p:sp>
        <p:nvSpPr>
          <p:cNvPr id="16" name="Oval 15">
            <a:extLst>
              <a:ext uri="{FF2B5EF4-FFF2-40B4-BE49-F238E27FC236}">
                <a16:creationId xmlns:a16="http://schemas.microsoft.com/office/drawing/2014/main" id="{DD8D70A3-4DFB-4936-B462-71446D881DFE}"/>
              </a:ext>
            </a:extLst>
          </p:cNvPr>
          <p:cNvSpPr/>
          <p:nvPr/>
        </p:nvSpPr>
        <p:spPr>
          <a:xfrm>
            <a:off x="7409032" y="4844176"/>
            <a:ext cx="2005480" cy="2005480"/>
          </a:xfrm>
          <a:prstGeom prst="ellipse">
            <a:avLst/>
          </a:prstGeom>
          <a:solidFill>
            <a:srgbClr val="FF0000">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OTHERS…</a:t>
            </a:r>
            <a:endParaRPr lang="en-US" sz="2000" dirty="0"/>
          </a:p>
        </p:txBody>
      </p:sp>
      <p:sp>
        <p:nvSpPr>
          <p:cNvPr id="17" name="Oval 16">
            <a:extLst>
              <a:ext uri="{FF2B5EF4-FFF2-40B4-BE49-F238E27FC236}">
                <a16:creationId xmlns:a16="http://schemas.microsoft.com/office/drawing/2014/main" id="{6D52E256-75CD-4D17-B361-DE18C928713A}"/>
              </a:ext>
            </a:extLst>
          </p:cNvPr>
          <p:cNvSpPr/>
          <p:nvPr/>
        </p:nvSpPr>
        <p:spPr>
          <a:xfrm>
            <a:off x="10033906" y="2919944"/>
            <a:ext cx="1559168" cy="1559168"/>
          </a:xfrm>
          <a:prstGeom prst="ellipse">
            <a:avLst/>
          </a:prstGeom>
          <a:solidFill>
            <a:schemeClr val="accent1">
              <a:lumMod val="20000"/>
              <a:lumOff val="80000"/>
              <a:alpha val="6117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SQL</a:t>
            </a:r>
            <a:endParaRPr lang="en-US" dirty="0"/>
          </a:p>
        </p:txBody>
      </p:sp>
      <p:sp>
        <p:nvSpPr>
          <p:cNvPr id="18" name="TextBox 17">
            <a:extLst>
              <a:ext uri="{FF2B5EF4-FFF2-40B4-BE49-F238E27FC236}">
                <a16:creationId xmlns:a16="http://schemas.microsoft.com/office/drawing/2014/main" id="{9674F564-9CB9-4377-AE21-3DCDE69E4050}"/>
              </a:ext>
            </a:extLst>
          </p:cNvPr>
          <p:cNvSpPr txBox="1"/>
          <p:nvPr/>
        </p:nvSpPr>
        <p:spPr>
          <a:xfrm>
            <a:off x="217967" y="1732621"/>
            <a:ext cx="4313106" cy="3385542"/>
          </a:xfrm>
          <a:prstGeom prst="rect">
            <a:avLst/>
          </a:prstGeom>
          <a:noFill/>
        </p:spPr>
        <p:txBody>
          <a:bodyPr wrap="square" rtlCol="0">
            <a:spAutoFit/>
          </a:bodyPr>
          <a:lstStyle/>
          <a:p>
            <a:r>
              <a:rPr lang="en-US" sz="2800" dirty="0">
                <a:latin typeface="Corbel Light" panose="020B0303020204020204" pitchFamily="34" charset="0"/>
              </a:rPr>
              <a:t>This is a little simplistic … and ignores the fact that there’s a lot of overlap of technologies -- ‘Social Media,’ for example, uses many more basic technologies to do its thing</a:t>
            </a:r>
          </a:p>
          <a:p>
            <a:endParaRPr lang="en-US" dirty="0"/>
          </a:p>
        </p:txBody>
      </p:sp>
    </p:spTree>
    <p:extLst>
      <p:ext uri="{BB962C8B-B14F-4D97-AF65-F5344CB8AC3E}">
        <p14:creationId xmlns:p14="http://schemas.microsoft.com/office/powerpoint/2010/main" val="1839711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p:stCondLst>
                              <p:cond delay="35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4000"/>
                            </p:stCondLst>
                            <p:childTnLst>
                              <p:par>
                                <p:cTn id="29" presetID="10"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par>
                          <p:cTn id="32" fill="hold">
                            <p:stCondLst>
                              <p:cond delay="4500"/>
                            </p:stCondLst>
                            <p:childTnLst>
                              <p:par>
                                <p:cTn id="33" presetID="10"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par>
                          <p:cTn id="36" fill="hold">
                            <p:stCondLst>
                              <p:cond delay="5000"/>
                            </p:stCondLst>
                            <p:childTnLst>
                              <p:par>
                                <p:cTn id="37" presetID="10" presetClass="entr" presetSubtype="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par>
                          <p:cTn id="40" fill="hold">
                            <p:stCondLst>
                              <p:cond delay="5500"/>
                            </p:stCondLst>
                            <p:childTnLst>
                              <p:par>
                                <p:cTn id="41" presetID="10"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par>
                          <p:cTn id="44" fill="hold">
                            <p:stCondLst>
                              <p:cond delay="6000"/>
                            </p:stCondLst>
                            <p:childTnLst>
                              <p:par>
                                <p:cTn id="45" presetID="10" presetClass="entr" presetSubtype="0" fill="hold" grpId="0" nodeType="afterEffect">
                                  <p:stCondLst>
                                    <p:cond delay="250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par>
                          <p:cTn id="48" fill="hold">
                            <p:stCondLst>
                              <p:cond delay="9000"/>
                            </p:stCondLst>
                            <p:childTnLst>
                              <p:par>
                                <p:cTn id="49" presetID="27" presetClass="emph" presetSubtype="0" repeatCount="indefinite" fill="remove" grpId="1" nodeType="afterEffect">
                                  <p:stCondLst>
                                    <p:cond delay="500"/>
                                  </p:stCondLst>
                                  <p:endCondLst>
                                    <p:cond evt="onNext" delay="0">
                                      <p:tgtEl>
                                        <p:sldTgt/>
                                      </p:tgtEl>
                                    </p:cond>
                                  </p:endCondLst>
                                  <p:childTnLst>
                                    <p:animClr clrSpc="rgb" dir="cw">
                                      <p:cBhvr override="childStyle">
                                        <p:cTn id="50" dur="250" autoRev="1" fill="remove"/>
                                        <p:tgtEl>
                                          <p:spTgt spid="5"/>
                                        </p:tgtEl>
                                        <p:attrNameLst>
                                          <p:attrName>style.color</p:attrName>
                                        </p:attrNameLst>
                                      </p:cBhvr>
                                      <p:to>
                                        <a:schemeClr val="bg1"/>
                                      </p:to>
                                    </p:animClr>
                                    <p:animClr clrSpc="rgb" dir="cw">
                                      <p:cBhvr>
                                        <p:cTn id="51" dur="250" autoRev="1" fill="remove"/>
                                        <p:tgtEl>
                                          <p:spTgt spid="5"/>
                                        </p:tgtEl>
                                        <p:attrNameLst>
                                          <p:attrName>fillcolor</p:attrName>
                                        </p:attrNameLst>
                                      </p:cBhvr>
                                      <p:to>
                                        <a:schemeClr val="bg1"/>
                                      </p:to>
                                    </p:animClr>
                                    <p:set>
                                      <p:cBhvr>
                                        <p:cTn id="52" dur="250" autoRev="1" fill="remove"/>
                                        <p:tgtEl>
                                          <p:spTgt spid="5"/>
                                        </p:tgtEl>
                                        <p:attrNameLst>
                                          <p:attrName>fill.type</p:attrName>
                                        </p:attrNameLst>
                                      </p:cBhvr>
                                      <p:to>
                                        <p:strVal val="solid"/>
                                      </p:to>
                                    </p:set>
                                    <p:set>
                                      <p:cBhvr>
                                        <p:cTn id="53" dur="250" autoRev="1" fill="remove"/>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5" grpId="1" animBg="1"/>
      <p:bldP spid="6" grpId="0" animBg="1"/>
      <p:bldP spid="7" grpId="0" animBg="1"/>
      <p:bldP spid="11" grpId="0" animBg="1"/>
      <p:bldP spid="12" grpId="0" animBg="1"/>
      <p:bldP spid="13" grpId="0" animBg="1"/>
      <p:bldP spid="14" grpId="0" animBg="1"/>
      <p:bldP spid="15" grpId="0" animBg="1"/>
      <p:bldP spid="16" grpId="0" animBg="1"/>
      <p:bldP spid="17"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15950"/>
          </a:xfrm>
        </p:spPr>
        <p:txBody>
          <a:bodyPr>
            <a:normAutofit fontScale="90000"/>
          </a:bodyPr>
          <a:lstStyle/>
          <a:p>
            <a:r>
              <a:rPr lang="en-US" dirty="0"/>
              <a:t>Lecture Quiz</a:t>
            </a:r>
          </a:p>
        </p:txBody>
      </p:sp>
      <p:sp>
        <p:nvSpPr>
          <p:cNvPr id="3" name="Content Placeholder 2"/>
          <p:cNvSpPr>
            <a:spLocks noGrp="1"/>
          </p:cNvSpPr>
          <p:nvPr>
            <p:ph idx="1"/>
          </p:nvPr>
        </p:nvSpPr>
        <p:spPr>
          <a:xfrm>
            <a:off x="3467100" y="1828801"/>
            <a:ext cx="8161482" cy="4351338"/>
          </a:xfrm>
        </p:spPr>
        <p:txBody>
          <a:bodyPr>
            <a:normAutofit/>
          </a:bodyPr>
          <a:lstStyle/>
          <a:p>
            <a:pPr marL="0" indent="0">
              <a:buNone/>
            </a:pPr>
            <a:r>
              <a:rPr lang="en-US" sz="2400" dirty="0"/>
              <a:t>8. Which of the following is an example of Web client software?</a:t>
            </a:r>
          </a:p>
          <a:p>
            <a:pPr marL="0" indent="0">
              <a:buNone/>
            </a:pPr>
            <a:r>
              <a:rPr lang="en-US" sz="2400" dirty="0"/>
              <a:t>    a. Chrome</a:t>
            </a:r>
          </a:p>
          <a:p>
            <a:pPr marL="0" indent="0">
              <a:buNone/>
            </a:pPr>
            <a:r>
              <a:rPr lang="en-US" sz="2400" dirty="0"/>
              <a:t>    b. Firefox</a:t>
            </a:r>
          </a:p>
          <a:p>
            <a:pPr marL="0" indent="0">
              <a:buNone/>
            </a:pPr>
            <a:r>
              <a:rPr lang="en-US" sz="2400" dirty="0"/>
              <a:t>    c. FileZilla</a:t>
            </a:r>
          </a:p>
          <a:p>
            <a:pPr marL="0" indent="0">
              <a:buNone/>
            </a:pPr>
            <a:r>
              <a:rPr lang="en-US" sz="2400" dirty="0"/>
              <a:t>    d. Internet Explorer</a:t>
            </a:r>
          </a:p>
          <a:p>
            <a:pPr marL="0" indent="0">
              <a:buNone/>
            </a:pPr>
            <a:r>
              <a:rPr lang="en-US" sz="2400" dirty="0"/>
              <a:t>    e. Opera</a:t>
            </a:r>
          </a:p>
          <a:p>
            <a:pPr marL="0" indent="0">
              <a:buNone/>
            </a:pPr>
            <a:r>
              <a:rPr lang="en-US" sz="2400" dirty="0"/>
              <a:t>    f. Safari</a:t>
            </a:r>
          </a:p>
          <a:p>
            <a:pPr marL="0" indent="0">
              <a:buNone/>
            </a:pPr>
            <a:r>
              <a:rPr lang="en-US" sz="2400" dirty="0"/>
              <a:t>    g. Everything but c.</a:t>
            </a:r>
            <a:endParaRPr lang="en-US" dirty="0"/>
          </a:p>
        </p:txBody>
      </p:sp>
      <p:sp>
        <p:nvSpPr>
          <p:cNvPr id="4" name="Title 1">
            <a:extLst>
              <a:ext uri="{FF2B5EF4-FFF2-40B4-BE49-F238E27FC236}">
                <a16:creationId xmlns:a16="http://schemas.microsoft.com/office/drawing/2014/main" id="{8C478CCD-0C54-41B7-9FDE-DDF6EFC26D76}"/>
              </a:ext>
            </a:extLst>
          </p:cNvPr>
          <p:cNvSpPr txBox="1">
            <a:spLocks/>
          </p:cNvSpPr>
          <p:nvPr/>
        </p:nvSpPr>
        <p:spPr>
          <a:xfrm>
            <a:off x="838200" y="889001"/>
            <a:ext cx="10515600" cy="9398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t>Answer the following questions. Record your answers in a Word document and upload the document to D2L – ‘Lecture Quiz 1’:</a:t>
            </a:r>
          </a:p>
        </p:txBody>
      </p:sp>
    </p:spTree>
    <p:extLst>
      <p:ext uri="{BB962C8B-B14F-4D97-AF65-F5344CB8AC3E}">
        <p14:creationId xmlns:p14="http://schemas.microsoft.com/office/powerpoint/2010/main" val="3326339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15950"/>
          </a:xfrm>
        </p:spPr>
        <p:txBody>
          <a:bodyPr>
            <a:normAutofit fontScale="90000"/>
          </a:bodyPr>
          <a:lstStyle/>
          <a:p>
            <a:r>
              <a:rPr lang="en-US" dirty="0"/>
              <a:t>Lecture Quiz</a:t>
            </a:r>
          </a:p>
        </p:txBody>
      </p:sp>
      <p:sp>
        <p:nvSpPr>
          <p:cNvPr id="3" name="Content Placeholder 2"/>
          <p:cNvSpPr>
            <a:spLocks noGrp="1"/>
          </p:cNvSpPr>
          <p:nvPr>
            <p:ph idx="1"/>
          </p:nvPr>
        </p:nvSpPr>
        <p:spPr>
          <a:xfrm>
            <a:off x="3467100" y="1828801"/>
            <a:ext cx="8161482" cy="4351338"/>
          </a:xfrm>
        </p:spPr>
        <p:txBody>
          <a:bodyPr>
            <a:normAutofit/>
          </a:bodyPr>
          <a:lstStyle/>
          <a:p>
            <a:pPr marL="0" indent="0">
              <a:buNone/>
            </a:pPr>
            <a:r>
              <a:rPr lang="en-US" sz="2400" dirty="0"/>
              <a:t>9. (T/F) Designing an effective commercial website is a fairly trivial exercise</a:t>
            </a:r>
          </a:p>
          <a:p>
            <a:pPr marL="0" indent="0">
              <a:buNone/>
            </a:pPr>
            <a:r>
              <a:rPr lang="en-US" sz="2400" dirty="0"/>
              <a:t>    a. True</a:t>
            </a:r>
          </a:p>
          <a:p>
            <a:pPr marL="0" indent="0">
              <a:buNone/>
            </a:pPr>
            <a:r>
              <a:rPr lang="en-US" sz="2400" dirty="0"/>
              <a:t>    b. False</a:t>
            </a:r>
            <a:endParaRPr lang="en-US" dirty="0"/>
          </a:p>
        </p:txBody>
      </p:sp>
      <p:sp>
        <p:nvSpPr>
          <p:cNvPr id="4" name="Title 1">
            <a:extLst>
              <a:ext uri="{FF2B5EF4-FFF2-40B4-BE49-F238E27FC236}">
                <a16:creationId xmlns:a16="http://schemas.microsoft.com/office/drawing/2014/main" id="{8C478CCD-0C54-41B7-9FDE-DDF6EFC26D76}"/>
              </a:ext>
            </a:extLst>
          </p:cNvPr>
          <p:cNvSpPr txBox="1">
            <a:spLocks/>
          </p:cNvSpPr>
          <p:nvPr/>
        </p:nvSpPr>
        <p:spPr>
          <a:xfrm>
            <a:off x="838200" y="889001"/>
            <a:ext cx="10515600" cy="9398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t>Answer the following questions. Record your answers in a Word document and upload the document to D2L – ‘Lecture Quiz 1’:</a:t>
            </a:r>
          </a:p>
        </p:txBody>
      </p:sp>
    </p:spTree>
    <p:extLst>
      <p:ext uri="{BB962C8B-B14F-4D97-AF65-F5344CB8AC3E}">
        <p14:creationId xmlns:p14="http://schemas.microsoft.com/office/powerpoint/2010/main" val="255796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15950"/>
          </a:xfrm>
        </p:spPr>
        <p:txBody>
          <a:bodyPr>
            <a:normAutofit fontScale="90000"/>
          </a:bodyPr>
          <a:lstStyle/>
          <a:p>
            <a:r>
              <a:rPr lang="en-US" dirty="0"/>
              <a:t>Lecture Quiz</a:t>
            </a:r>
          </a:p>
        </p:txBody>
      </p:sp>
      <p:sp>
        <p:nvSpPr>
          <p:cNvPr id="3" name="Content Placeholder 2"/>
          <p:cNvSpPr>
            <a:spLocks noGrp="1"/>
          </p:cNvSpPr>
          <p:nvPr>
            <p:ph idx="1"/>
          </p:nvPr>
        </p:nvSpPr>
        <p:spPr>
          <a:xfrm>
            <a:off x="3467100" y="1828801"/>
            <a:ext cx="8161482" cy="4351338"/>
          </a:xfrm>
        </p:spPr>
        <p:txBody>
          <a:bodyPr>
            <a:normAutofit/>
          </a:bodyPr>
          <a:lstStyle/>
          <a:p>
            <a:pPr marL="0" indent="0">
              <a:buNone/>
            </a:pPr>
            <a:r>
              <a:rPr lang="en-US" sz="2400" dirty="0"/>
              <a:t>10. Which of the following are some of the design considerations associated with Web Design?</a:t>
            </a:r>
          </a:p>
          <a:p>
            <a:pPr marL="0" indent="0">
              <a:buNone/>
            </a:pPr>
            <a:r>
              <a:rPr lang="en-US" sz="2400" dirty="0"/>
              <a:t>    a. Graphic design</a:t>
            </a:r>
          </a:p>
          <a:p>
            <a:pPr marL="0" indent="0">
              <a:buNone/>
            </a:pPr>
            <a:r>
              <a:rPr lang="en-US" sz="2400" dirty="0"/>
              <a:t>    b. Interface design</a:t>
            </a:r>
          </a:p>
          <a:p>
            <a:pPr marL="0" indent="0">
              <a:buNone/>
            </a:pPr>
            <a:r>
              <a:rPr lang="en-US" sz="2400" dirty="0"/>
              <a:t>    c. Information design</a:t>
            </a:r>
          </a:p>
          <a:p>
            <a:pPr marL="0" indent="0">
              <a:buNone/>
            </a:pPr>
            <a:r>
              <a:rPr lang="en-US" sz="2400" dirty="0"/>
              <a:t>    d. HTML production</a:t>
            </a:r>
          </a:p>
          <a:p>
            <a:pPr marL="0" indent="0">
              <a:buNone/>
            </a:pPr>
            <a:r>
              <a:rPr lang="en-US" sz="2400" dirty="0"/>
              <a:t>    e. Programming</a:t>
            </a:r>
          </a:p>
          <a:p>
            <a:pPr marL="0" indent="0">
              <a:buNone/>
            </a:pPr>
            <a:r>
              <a:rPr lang="en-US" sz="2400" dirty="0"/>
              <a:t>    f. Multimedia</a:t>
            </a:r>
          </a:p>
          <a:p>
            <a:pPr marL="0" indent="0">
              <a:buNone/>
            </a:pPr>
            <a:r>
              <a:rPr lang="en-US" sz="2400" dirty="0"/>
              <a:t>    g. All of the above</a:t>
            </a:r>
            <a:endParaRPr lang="en-US" dirty="0"/>
          </a:p>
        </p:txBody>
      </p:sp>
      <p:sp>
        <p:nvSpPr>
          <p:cNvPr id="4" name="Title 1">
            <a:extLst>
              <a:ext uri="{FF2B5EF4-FFF2-40B4-BE49-F238E27FC236}">
                <a16:creationId xmlns:a16="http://schemas.microsoft.com/office/drawing/2014/main" id="{8C478CCD-0C54-41B7-9FDE-DDF6EFC26D76}"/>
              </a:ext>
            </a:extLst>
          </p:cNvPr>
          <p:cNvSpPr txBox="1">
            <a:spLocks/>
          </p:cNvSpPr>
          <p:nvPr/>
        </p:nvSpPr>
        <p:spPr>
          <a:xfrm>
            <a:off x="838200" y="889001"/>
            <a:ext cx="10515600" cy="9398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t>Answer the following questions. Record your answers in a Word document and upload the document to D2L – ‘Lecture Quiz 1’:</a:t>
            </a:r>
          </a:p>
        </p:txBody>
      </p:sp>
    </p:spTree>
    <p:extLst>
      <p:ext uri="{BB962C8B-B14F-4D97-AF65-F5344CB8AC3E}">
        <p14:creationId xmlns:p14="http://schemas.microsoft.com/office/powerpoint/2010/main" val="107583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15950"/>
          </a:xfrm>
        </p:spPr>
        <p:txBody>
          <a:bodyPr>
            <a:normAutofit fontScale="90000"/>
          </a:bodyPr>
          <a:lstStyle/>
          <a:p>
            <a:r>
              <a:rPr lang="en-US" dirty="0"/>
              <a:t>Lecture Quiz</a:t>
            </a:r>
          </a:p>
        </p:txBody>
      </p:sp>
      <p:sp>
        <p:nvSpPr>
          <p:cNvPr id="4" name="Title 1">
            <a:extLst>
              <a:ext uri="{FF2B5EF4-FFF2-40B4-BE49-F238E27FC236}">
                <a16:creationId xmlns:a16="http://schemas.microsoft.com/office/drawing/2014/main" id="{8C478CCD-0C54-41B7-9FDE-DDF6EFC26D76}"/>
              </a:ext>
            </a:extLst>
          </p:cNvPr>
          <p:cNvSpPr txBox="1">
            <a:spLocks/>
          </p:cNvSpPr>
          <p:nvPr/>
        </p:nvSpPr>
        <p:spPr>
          <a:xfrm>
            <a:off x="838200" y="889001"/>
            <a:ext cx="10515600" cy="9398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t>Your uploaded file should look something like this (and, no, the answers in this screen shot are not necessarily the correct answers to the quiz!):</a:t>
            </a:r>
          </a:p>
        </p:txBody>
      </p:sp>
      <p:pic>
        <p:nvPicPr>
          <p:cNvPr id="6" name="Picture 5">
            <a:extLst>
              <a:ext uri="{FF2B5EF4-FFF2-40B4-BE49-F238E27FC236}">
                <a16:creationId xmlns:a16="http://schemas.microsoft.com/office/drawing/2014/main" id="{D8EAB1FC-4074-4713-BCB7-17EF22E338E1}"/>
              </a:ext>
            </a:extLst>
          </p:cNvPr>
          <p:cNvPicPr>
            <a:picLocks noChangeAspect="1"/>
          </p:cNvPicPr>
          <p:nvPr/>
        </p:nvPicPr>
        <p:blipFill>
          <a:blip r:embed="rId2"/>
          <a:stretch>
            <a:fillRect/>
          </a:stretch>
        </p:blipFill>
        <p:spPr>
          <a:xfrm>
            <a:off x="5393531" y="2174474"/>
            <a:ext cx="1404938" cy="196134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06136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a:t>
            </a:r>
          </a:p>
        </p:txBody>
      </p:sp>
      <p:sp>
        <p:nvSpPr>
          <p:cNvPr id="3" name="Content Placeholder 2"/>
          <p:cNvSpPr>
            <a:spLocks noGrp="1"/>
          </p:cNvSpPr>
          <p:nvPr>
            <p:ph idx="1"/>
          </p:nvPr>
        </p:nvSpPr>
        <p:spPr/>
        <p:txBody>
          <a:bodyPr/>
          <a:lstStyle/>
          <a:p>
            <a:pPr marL="0" indent="0">
              <a:buNone/>
            </a:pPr>
            <a:r>
              <a:rPr lang="en-US" dirty="0"/>
              <a:t>Introduction to HTML</a:t>
            </a:r>
          </a:p>
          <a:p>
            <a:pPr marL="0" indent="0">
              <a:buNone/>
            </a:pPr>
            <a:endParaRPr lang="en-US" dirty="0"/>
          </a:p>
          <a:p>
            <a:pPr marL="0" indent="0">
              <a:buNone/>
            </a:pPr>
            <a:r>
              <a:rPr lang="en-US" dirty="0"/>
              <a:t>Lab 0 (Intro to Tools)</a:t>
            </a:r>
          </a:p>
          <a:p>
            <a:pPr marL="0" indent="0">
              <a:buNone/>
            </a:pPr>
            <a:r>
              <a:rPr lang="en-US" dirty="0"/>
              <a:t>Lab 1 (Maybe - Intro to HTML)</a:t>
            </a:r>
          </a:p>
          <a:p>
            <a:pPr marL="0" indent="0">
              <a:buNone/>
            </a:pPr>
            <a:endParaRPr lang="en-US" dirty="0"/>
          </a:p>
          <a:p>
            <a:pPr marL="0" indent="0">
              <a:buNone/>
            </a:pPr>
            <a:r>
              <a:rPr lang="en-US" dirty="0"/>
              <a:t>Homework 1 – The Good, the Bad, and the Ugly</a:t>
            </a:r>
          </a:p>
        </p:txBody>
      </p:sp>
    </p:spTree>
    <p:extLst>
      <p:ext uri="{BB962C8B-B14F-4D97-AF65-F5344CB8AC3E}">
        <p14:creationId xmlns:p14="http://schemas.microsoft.com/office/powerpoint/2010/main" val="552353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Sources</a:t>
            </a:r>
          </a:p>
        </p:txBody>
      </p:sp>
      <p:sp>
        <p:nvSpPr>
          <p:cNvPr id="6" name="Content Placeholder 5"/>
          <p:cNvSpPr>
            <a:spLocks noGrp="1"/>
          </p:cNvSpPr>
          <p:nvPr>
            <p:ph idx="1"/>
          </p:nvPr>
        </p:nvSpPr>
        <p:spPr>
          <a:xfrm>
            <a:off x="2153918" y="1357951"/>
            <a:ext cx="9199881" cy="4586439"/>
          </a:xfrm>
        </p:spPr>
        <p:txBody>
          <a:bodyPr>
            <a:noAutofit/>
          </a:bodyPr>
          <a:lstStyle/>
          <a:p>
            <a:pPr marL="282575" indent="-282575"/>
            <a:r>
              <a:rPr lang="en-US" sz="1400" dirty="0"/>
              <a:t>“Biography of Tim Berners-Lee”, World Wide Web Consortium, Retrieved from http://www.w3.org/People/Berners-Lee/</a:t>
            </a:r>
          </a:p>
          <a:p>
            <a:pPr marL="282575" indent="-282575"/>
            <a:r>
              <a:rPr lang="en-US" sz="1400" dirty="0"/>
              <a:t>“History of the Web”, World Wide Web Foundation, Retrieved from http://webfoundation.org/about/vision/history-of-the-web/</a:t>
            </a:r>
          </a:p>
          <a:p>
            <a:pPr marL="282575" indent="-282575"/>
            <a:r>
              <a:rPr lang="en-US" sz="1400" dirty="0"/>
              <a:t>“ICANN New </a:t>
            </a:r>
            <a:r>
              <a:rPr lang="en-US" sz="1400" dirty="0" err="1"/>
              <a:t>gTLDs</a:t>
            </a:r>
            <a:r>
              <a:rPr lang="en-US" sz="1400" dirty="0"/>
              <a:t>”, The Internet Corporation for Assigned Names and Numbers, Retrieved from http://newgtlds.icann.org/en/</a:t>
            </a:r>
          </a:p>
          <a:p>
            <a:pPr marL="282575" indent="-282575"/>
            <a:r>
              <a:rPr lang="en-US" sz="1400" dirty="0" err="1"/>
              <a:t>Licklider</a:t>
            </a:r>
            <a:r>
              <a:rPr lang="en-US" sz="1400" dirty="0"/>
              <a:t>, J.C.R., &amp; Taylor, R. (April 1968). The Computer as a Communication Device.</a:t>
            </a:r>
            <a:r>
              <a:rPr lang="en-US" sz="1400" b="1" i="1" dirty="0"/>
              <a:t> </a:t>
            </a:r>
            <a:r>
              <a:rPr lang="en-US" sz="1400" i="1" dirty="0"/>
              <a:t>Science and Technology, 76,</a:t>
            </a:r>
            <a:r>
              <a:rPr lang="en-US" sz="1400" dirty="0"/>
              <a:t> 21-31.</a:t>
            </a:r>
          </a:p>
          <a:p>
            <a:pPr marL="282575" indent="-282575"/>
            <a:r>
              <a:rPr lang="en-US" sz="1400" dirty="0"/>
              <a:t>Krug, Steve author. (2014). Don't make me think, revisited : a common sense approach to Web usability. [Berkeley, Calif.] :New Riders</a:t>
            </a:r>
          </a:p>
          <a:p>
            <a:pPr marL="282575" indent="-282575"/>
            <a:r>
              <a:rPr lang="en-US" sz="1400" dirty="0"/>
              <a:t>"Percentage of Individuals using the Internet 2000-2012", International Telecommunications Union (Geneva), June 2013, Retrieved from http://www.itu.int/en/ITU-D/Statistics/Documents/statistics/2013/Individuals_Internet_2000-2012.xls</a:t>
            </a:r>
          </a:p>
          <a:p>
            <a:pPr marL="282575" indent="-282575"/>
            <a:r>
              <a:rPr lang="en-US" sz="1400" dirty="0" err="1"/>
              <a:t>Leiner</a:t>
            </a:r>
            <a:r>
              <a:rPr lang="en-US" sz="1400" dirty="0"/>
              <a:t>, B., Cerf, V., Clark, D., et. al. (2105).  </a:t>
            </a:r>
            <a:r>
              <a:rPr lang="en-US" sz="1400" i="1" dirty="0"/>
              <a:t>Brief History of the Internet. </a:t>
            </a:r>
            <a:r>
              <a:rPr lang="en-US" sz="1400" dirty="0"/>
              <a:t>Retrieved from </a:t>
            </a:r>
            <a:r>
              <a:rPr lang="en-US" sz="1400" dirty="0">
                <a:hlinkClick r:id="rId2"/>
              </a:rPr>
              <a:t>http://www.internetsociety.org/internet/what-internet/history-internet/brief-history-internet#concepts</a:t>
            </a:r>
            <a:r>
              <a:rPr lang="en-US" sz="1400" dirty="0"/>
              <a:t>. </a:t>
            </a:r>
          </a:p>
          <a:p>
            <a:pPr marL="282575" indent="-282575"/>
            <a:r>
              <a:rPr lang="en-US" sz="1400" dirty="0"/>
              <a:t>Copeland, L. (2000). Packet-Switched vs. Circuit-Switched Networks. </a:t>
            </a:r>
            <a:r>
              <a:rPr lang="en-US" sz="1400" dirty="0" err="1"/>
              <a:t>ComputerWorld</a:t>
            </a:r>
            <a:r>
              <a:rPr lang="en-US" sz="1400" dirty="0"/>
              <a:t>. Retrieved from </a:t>
            </a:r>
            <a:r>
              <a:rPr lang="en-US" sz="1400" dirty="0">
                <a:hlinkClick r:id="rId3"/>
              </a:rPr>
              <a:t>http://www.computerworld.com/article/2593382/networking/packet-switched-vs--circuit-switched-networks.html</a:t>
            </a:r>
            <a:r>
              <a:rPr lang="en-US" sz="1400" dirty="0"/>
              <a:t>. </a:t>
            </a:r>
          </a:p>
          <a:p>
            <a:endParaRPr lang="en-US" sz="1400" dirty="0"/>
          </a:p>
        </p:txBody>
      </p:sp>
    </p:spTree>
    <p:extLst>
      <p:ext uri="{BB962C8B-B14F-4D97-AF65-F5344CB8AC3E}">
        <p14:creationId xmlns:p14="http://schemas.microsoft.com/office/powerpoint/2010/main" val="3619607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500"/>
                                        <p:tgtEl>
                                          <p:spTgt spid="6">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fade">
                                      <p:cBhvr>
                                        <p:cTn id="20" dur="500"/>
                                        <p:tgtEl>
                                          <p:spTgt spid="6">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fade">
                                      <p:cBhvr>
                                        <p:cTn id="26" dur="500"/>
                                        <p:tgtEl>
                                          <p:spTgt spid="6">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fade">
                                      <p:cBhvr>
                                        <p:cTn id="31" dur="500"/>
                                        <p:tgtEl>
                                          <p:spTgt spid="6">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xEl>
                                              <p:pRg st="7" end="7"/>
                                            </p:txEl>
                                          </p:spTgt>
                                        </p:tgtEl>
                                        <p:attrNameLst>
                                          <p:attrName>style.visibility</p:attrName>
                                        </p:attrNameLst>
                                      </p:cBhvr>
                                      <p:to>
                                        <p:strVal val="visible"/>
                                      </p:to>
                                    </p:set>
                                    <p:animEffect transition="in" filter="fade">
                                      <p:cBhvr>
                                        <p:cTn id="36"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3768"/>
            <a:ext cx="10515600" cy="701675"/>
          </a:xfrm>
        </p:spPr>
        <p:txBody>
          <a:bodyPr/>
          <a:lstStyle/>
          <a:p>
            <a:r>
              <a:rPr lang="en-US" dirty="0"/>
              <a:t>Copyrights</a:t>
            </a:r>
          </a:p>
        </p:txBody>
      </p:sp>
      <p:sp>
        <p:nvSpPr>
          <p:cNvPr id="3" name="Content Placeholder 2"/>
          <p:cNvSpPr>
            <a:spLocks noGrp="1"/>
          </p:cNvSpPr>
          <p:nvPr>
            <p:ph sz="quarter" idx="1"/>
          </p:nvPr>
        </p:nvSpPr>
        <p:spPr>
          <a:xfrm>
            <a:off x="179942" y="2038120"/>
            <a:ext cx="11832115" cy="3371161"/>
          </a:xfrm>
        </p:spPr>
        <p:txBody>
          <a:bodyPr>
            <a:noAutofit/>
          </a:bodyPr>
          <a:lstStyle/>
          <a:p>
            <a:pPr marL="0" indent="0">
              <a:spcBef>
                <a:spcPct val="50000"/>
              </a:spcBef>
            </a:pPr>
            <a:r>
              <a:rPr lang="en-GB" sz="1100" dirty="0"/>
              <a:t>Microsoft, Windows, Excel, Outlook, and PowerPoint are registered trademarks of Microsoft Corporation. </a:t>
            </a:r>
            <a:endParaRPr lang="de-DE" sz="1100" dirty="0"/>
          </a:p>
          <a:p>
            <a:pPr marL="0" indent="0">
              <a:spcBef>
                <a:spcPct val="50000"/>
              </a:spcBef>
            </a:pPr>
            <a:r>
              <a:rPr lang="en-GB" sz="1100" dirty="0"/>
              <a:t>IBM, DB2, DB2 Universal Database, System </a:t>
            </a:r>
            <a:r>
              <a:rPr lang="en-GB" sz="1100" dirty="0" err="1"/>
              <a:t>i</a:t>
            </a:r>
            <a:r>
              <a:rPr lang="en-GB" sz="1100" dirty="0"/>
              <a:t>, System i5, System p, System p5, System x, System z, System z10, System z9, z10, z9, </a:t>
            </a:r>
            <a:r>
              <a:rPr lang="en-GB" sz="1100" dirty="0" err="1"/>
              <a:t>iSeries</a:t>
            </a:r>
            <a:r>
              <a:rPr lang="en-GB" sz="1100" dirty="0"/>
              <a:t>, </a:t>
            </a:r>
            <a:r>
              <a:rPr lang="en-GB" sz="1100" dirty="0" err="1"/>
              <a:t>pSeries</a:t>
            </a:r>
            <a:r>
              <a:rPr lang="en-GB" sz="1100" dirty="0"/>
              <a:t>, </a:t>
            </a:r>
            <a:r>
              <a:rPr lang="en-GB" sz="1100" dirty="0" err="1"/>
              <a:t>xSeries</a:t>
            </a:r>
            <a:r>
              <a:rPr lang="en-GB" sz="1100" dirty="0"/>
              <a:t>, </a:t>
            </a:r>
            <a:r>
              <a:rPr lang="en-GB" sz="1100" dirty="0" err="1"/>
              <a:t>zSeries</a:t>
            </a:r>
            <a:r>
              <a:rPr lang="en-GB" sz="1100" dirty="0"/>
              <a:t>, </a:t>
            </a:r>
            <a:r>
              <a:rPr lang="en-GB" sz="1100" dirty="0" err="1"/>
              <a:t>eServer</a:t>
            </a:r>
            <a:r>
              <a:rPr lang="en-GB" sz="1100" dirty="0"/>
              <a:t>, z/VM, z/OS, i5/OS, S/390, OS/390, OS/400, AS/400, S/390 Parallel Enterprise Server, </a:t>
            </a:r>
            <a:r>
              <a:rPr lang="en-GB" sz="1100" dirty="0" err="1"/>
              <a:t>PowerVM</a:t>
            </a:r>
            <a:r>
              <a:rPr lang="en-GB" sz="1100" dirty="0"/>
              <a:t>, Power Architecture, POWER6+, POWER6, POWER5+, POWER5, POWER, </a:t>
            </a:r>
            <a:r>
              <a:rPr lang="en-GB" sz="1100" dirty="0" err="1"/>
              <a:t>OpenPower</a:t>
            </a:r>
            <a:r>
              <a:rPr lang="en-GB" sz="1100" dirty="0"/>
              <a:t>, PowerPC, </a:t>
            </a:r>
            <a:r>
              <a:rPr lang="en-GB" sz="1100" dirty="0" err="1"/>
              <a:t>BatchPipes</a:t>
            </a:r>
            <a:r>
              <a:rPr lang="en-GB" sz="1100" dirty="0"/>
              <a:t>, </a:t>
            </a:r>
            <a:r>
              <a:rPr lang="en-GB" sz="1100" dirty="0" err="1"/>
              <a:t>BladeCenter</a:t>
            </a:r>
            <a:r>
              <a:rPr lang="en-GB" sz="1100" dirty="0"/>
              <a:t>, System Storage, GPFS, HACMP, RETAIN, DB2 Connect, RACF, Redbooks, OS/2, Parallel </a:t>
            </a:r>
            <a:r>
              <a:rPr lang="en-GB" sz="1100" dirty="0" err="1"/>
              <a:t>Sysplex</a:t>
            </a:r>
            <a:r>
              <a:rPr lang="en-GB" sz="1100" dirty="0"/>
              <a:t>, MVS/ESA, AIX, Intelligent Miner, </a:t>
            </a:r>
            <a:r>
              <a:rPr lang="en-GB" sz="1100" dirty="0" err="1"/>
              <a:t>WebSphere</a:t>
            </a:r>
            <a:r>
              <a:rPr lang="en-GB" sz="1100" dirty="0"/>
              <a:t>, </a:t>
            </a:r>
            <a:r>
              <a:rPr lang="en-GB" sz="1100" dirty="0" err="1"/>
              <a:t>Netfinity</a:t>
            </a:r>
            <a:r>
              <a:rPr lang="en-GB" sz="1100" dirty="0"/>
              <a:t>, Tivoli and Informix are trademarks or registered trademarks of IBM Corporation.</a:t>
            </a:r>
            <a:endParaRPr lang="de-DE" sz="1100" dirty="0"/>
          </a:p>
          <a:p>
            <a:pPr marL="0" indent="0">
              <a:spcBef>
                <a:spcPct val="50000"/>
              </a:spcBef>
            </a:pPr>
            <a:r>
              <a:rPr lang="en-GB" sz="1100" dirty="0"/>
              <a:t>Linux is the registered trademark of </a:t>
            </a:r>
            <a:r>
              <a:rPr lang="en-GB" sz="1100" dirty="0" err="1"/>
              <a:t>Linus</a:t>
            </a:r>
            <a:r>
              <a:rPr lang="en-GB" sz="1100" dirty="0"/>
              <a:t> </a:t>
            </a:r>
            <a:r>
              <a:rPr lang="en-GB" sz="1100" dirty="0" err="1"/>
              <a:t>Torvalds</a:t>
            </a:r>
            <a:r>
              <a:rPr lang="en-GB" sz="1100" dirty="0"/>
              <a:t> in the U.S. and other countries.</a:t>
            </a:r>
            <a:endParaRPr lang="de-DE" sz="1100" dirty="0"/>
          </a:p>
          <a:p>
            <a:pPr marL="0" indent="0">
              <a:spcBef>
                <a:spcPct val="50000"/>
              </a:spcBef>
            </a:pPr>
            <a:r>
              <a:rPr lang="en-GB" sz="1100" dirty="0"/>
              <a:t>Oracle is a registered trademark of Oracle Corporation. </a:t>
            </a:r>
            <a:endParaRPr lang="de-DE" sz="1100" dirty="0"/>
          </a:p>
          <a:p>
            <a:pPr marL="0" indent="0">
              <a:spcBef>
                <a:spcPct val="50000"/>
              </a:spcBef>
            </a:pPr>
            <a:r>
              <a:rPr lang="en-GB" sz="1100" dirty="0"/>
              <a:t>HTML, XML, XHTML and W3C are trademarks or registered trademarks of W3C®, World Wide Web Consortium, Massachusetts Institute of Technology.</a:t>
            </a:r>
            <a:endParaRPr lang="de-DE" sz="1100" dirty="0"/>
          </a:p>
          <a:p>
            <a:pPr marL="0" indent="0">
              <a:spcBef>
                <a:spcPct val="50000"/>
              </a:spcBef>
            </a:pPr>
            <a:r>
              <a:rPr lang="en-GB" sz="1100" dirty="0"/>
              <a:t>Java is a registered trademark of Sun Microsystems, Inc.</a:t>
            </a:r>
            <a:endParaRPr lang="de-DE" sz="1100" dirty="0"/>
          </a:p>
          <a:p>
            <a:pPr marL="0" indent="0">
              <a:spcBef>
                <a:spcPct val="50000"/>
              </a:spcBef>
            </a:pPr>
            <a:r>
              <a:rPr lang="en-GB" sz="1100" dirty="0"/>
              <a:t>JavaScript is a registered trademark of Sun Microsystems, Inc., used under license for technology invented and implemented by Netscape. </a:t>
            </a:r>
            <a:endParaRPr lang="de-DE" sz="1100" dirty="0"/>
          </a:p>
          <a:p>
            <a:pPr marL="0" indent="0">
              <a:spcBef>
                <a:spcPct val="50000"/>
              </a:spcBef>
            </a:pPr>
            <a:r>
              <a:rPr lang="en-GB" sz="1100" dirty="0"/>
              <a:t>SAP, R/3, SAP NetWeaver, Duet, </a:t>
            </a:r>
            <a:r>
              <a:rPr lang="en-GB" sz="1100" dirty="0" err="1"/>
              <a:t>PartnerEdge</a:t>
            </a:r>
            <a:r>
              <a:rPr lang="en-GB" sz="1100" dirty="0"/>
              <a:t>, </a:t>
            </a:r>
            <a:r>
              <a:rPr lang="en-GB" sz="1100" dirty="0" err="1"/>
              <a:t>ByDesign</a:t>
            </a:r>
            <a:r>
              <a:rPr lang="en-GB" sz="1100" dirty="0"/>
              <a:t>, SAP Business </a:t>
            </a:r>
            <a:r>
              <a:rPr lang="en-GB" sz="1100" dirty="0" err="1"/>
              <a:t>ByDesign</a:t>
            </a:r>
            <a:r>
              <a:rPr lang="en-GB" sz="1100" dirty="0"/>
              <a:t>, and other SAP products and services mentioned herein as well as their respective logos are trademarks or registered trademarks of SAP AG in Germany and other countries. </a:t>
            </a:r>
            <a:endParaRPr lang="de-DE" sz="1100" dirty="0"/>
          </a:p>
          <a:p>
            <a:pPr marL="0" indent="0">
              <a:spcBef>
                <a:spcPct val="50000"/>
              </a:spcBef>
            </a:pPr>
            <a:r>
              <a:rPr lang="en-GB" sz="1100" dirty="0"/>
              <a:t>Business Objects and the Business Objects logo, </a:t>
            </a:r>
            <a:r>
              <a:rPr lang="en-GB" sz="1100" dirty="0" err="1"/>
              <a:t>BusinessObjects</a:t>
            </a:r>
            <a:r>
              <a:rPr lang="en-GB" sz="1100" dirty="0"/>
              <a:t>, Crystal Reports, Crystal Decisions, Web Intelligence, </a:t>
            </a:r>
            <a:r>
              <a:rPr lang="en-GB" sz="1100" dirty="0" err="1"/>
              <a:t>Xcelsius</a:t>
            </a:r>
            <a:r>
              <a:rPr lang="en-GB" sz="1100" dirty="0"/>
              <a:t>, and other Business Objects products and services mentioned herein as well as their respective logos are trademarks or registered trademarks of Business Objects S.A. in the United States and in other countries. Business Objects is an SAP company.</a:t>
            </a:r>
          </a:p>
          <a:p>
            <a:pPr marL="0" indent="0">
              <a:spcBef>
                <a:spcPct val="50000"/>
              </a:spcBef>
            </a:pPr>
            <a:r>
              <a:rPr lang="en-GB" sz="1100" dirty="0" err="1"/>
              <a:t>ERPsim</a:t>
            </a:r>
            <a:r>
              <a:rPr lang="en-GB" sz="1100" dirty="0"/>
              <a:t> is a registered copyright of </a:t>
            </a:r>
            <a:r>
              <a:rPr lang="en-GB" sz="1100" dirty="0" err="1"/>
              <a:t>ERPsim</a:t>
            </a:r>
            <a:r>
              <a:rPr lang="en-GB" sz="1100" dirty="0"/>
              <a:t> Labs, HEC Montreal.</a:t>
            </a:r>
          </a:p>
          <a:p>
            <a:pPr marL="0" indent="0">
              <a:spcBef>
                <a:spcPct val="50000"/>
              </a:spcBef>
            </a:pPr>
            <a:r>
              <a:rPr lang="de-DE" sz="1100" dirty="0"/>
              <a:t>Other products mentioned in this presentation are trademarks of their respective owners.</a:t>
            </a:r>
            <a:endParaRPr lang="en-GB" sz="1100" dirty="0"/>
          </a:p>
        </p:txBody>
      </p:sp>
      <p:sp>
        <p:nvSpPr>
          <p:cNvPr id="4" name="Content Placeholder 6"/>
          <p:cNvSpPr txBox="1">
            <a:spLocks/>
          </p:cNvSpPr>
          <p:nvPr/>
        </p:nvSpPr>
        <p:spPr>
          <a:xfrm>
            <a:off x="3200400" y="835443"/>
            <a:ext cx="5791200" cy="993354"/>
          </a:xfrm>
          <a:prstGeom prst="rect">
            <a:avLst/>
          </a:prstGeom>
        </p:spPr>
        <p:txBody>
          <a:bodyPr vert="horz">
            <a:normAutofit/>
          </a:bodyPr>
          <a:lstStyle/>
          <a:p>
            <a:pPr marL="228600" indent="-228600" algn="ctr">
              <a:spcAft>
                <a:spcPts val="300"/>
              </a:spcAft>
              <a:buClr>
                <a:schemeClr val="accent2"/>
              </a:buClr>
              <a:buSzPct val="90000"/>
              <a:defRPr/>
            </a:pPr>
            <a:r>
              <a:rPr lang="en-US" dirty="0">
                <a:latin typeface="Calibri" pitchFamily="34" charset="0"/>
              </a:rPr>
              <a:t>Presentation prepared by and copyright of John Ramsey, East Tennessee State University, Department of Computing . (</a:t>
            </a:r>
            <a:r>
              <a:rPr lang="en-US" dirty="0">
                <a:latin typeface="Calibri" pitchFamily="34" charset="0"/>
                <a:hlinkClick r:id="rId3"/>
              </a:rPr>
              <a:t>ramseyjw@etsu.edu</a:t>
            </a:r>
            <a:r>
              <a:rPr lang="en-US" dirty="0">
                <a:latin typeface="Calibri" pitchFamily="34" charset="0"/>
              </a:rPr>
              <a:t>)</a:t>
            </a:r>
          </a:p>
        </p:txBody>
      </p:sp>
      <p:pic>
        <p:nvPicPr>
          <p:cNvPr id="6" name="Picture 5" descr="sm-C&amp;IS-Logo.jpg"/>
          <p:cNvPicPr>
            <a:picLocks noChangeAspect="1"/>
          </p:cNvPicPr>
          <p:nvPr/>
        </p:nvPicPr>
        <p:blipFill>
          <a:blip r:embed="rId4" cstate="print"/>
          <a:stretch>
            <a:fillRect/>
          </a:stretch>
        </p:blipFill>
        <p:spPr>
          <a:xfrm>
            <a:off x="9551454" y="759243"/>
            <a:ext cx="945096" cy="1197121"/>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30200" t="23395" r="33350" b="20101"/>
          <a:stretch/>
        </p:blipFill>
        <p:spPr>
          <a:xfrm>
            <a:off x="882771" y="835443"/>
            <a:ext cx="1221451" cy="1120921"/>
          </a:xfrm>
          <a:prstGeom prst="rect">
            <a:avLst/>
          </a:prstGeom>
          <a:effectLst>
            <a:glow rad="101600">
              <a:schemeClr val="accent1">
                <a:satMod val="175000"/>
                <a:alpha val="40000"/>
              </a:schemeClr>
            </a:glow>
          </a:effectLst>
        </p:spPr>
      </p:pic>
    </p:spTree>
    <p:extLst>
      <p:ext uri="{BB962C8B-B14F-4D97-AF65-F5344CB8AC3E}">
        <p14:creationId xmlns:p14="http://schemas.microsoft.com/office/powerpoint/2010/main" val="422606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1534</TotalTime>
  <Words>7218</Words>
  <Application>Microsoft Office PowerPoint</Application>
  <PresentationFormat>Widescreen</PresentationFormat>
  <Paragraphs>643</Paragraphs>
  <Slides>96</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96</vt:i4>
      </vt:variant>
    </vt:vector>
  </HeadingPairs>
  <TitlesOfParts>
    <vt:vector size="104" baseType="lpstr">
      <vt:lpstr>Arial</vt:lpstr>
      <vt:lpstr>Britannic Bold</vt:lpstr>
      <vt:lpstr>Calibri</vt:lpstr>
      <vt:lpstr>Calibri Light</vt:lpstr>
      <vt:lpstr>Century Gothic</vt:lpstr>
      <vt:lpstr>Corbel Light</vt:lpstr>
      <vt:lpstr>Wingdings</vt:lpstr>
      <vt:lpstr>Office Theme</vt:lpstr>
      <vt:lpstr>Web 101</vt:lpstr>
      <vt:lpstr>Welcome to the Course</vt:lpstr>
      <vt:lpstr>Syllabus Review</vt:lpstr>
      <vt:lpstr>Course Outline Review</vt:lpstr>
      <vt:lpstr>What We’re Here to Learn</vt:lpstr>
      <vt:lpstr>TECHNOLOGY</vt:lpstr>
      <vt:lpstr>TECHNOLOGY</vt:lpstr>
      <vt:lpstr>TECHNOLOGY</vt:lpstr>
      <vt:lpstr>TECHNOLOGY</vt:lpstr>
      <vt:lpstr>TECHNOLOGY</vt:lpstr>
      <vt:lpstr>TECHNOLOGY</vt:lpstr>
      <vt:lpstr>TECHNOLOGY</vt:lpstr>
      <vt:lpstr>TECHNOLOGY</vt:lpstr>
      <vt:lpstr>TECHNOLOGY</vt:lpstr>
      <vt:lpstr>TECHNOLOGY</vt:lpstr>
      <vt:lpstr>History and Terms</vt:lpstr>
      <vt:lpstr>We are entering a technological age in which we will be able to interact with the richness of living information – not merely in the passive way that we have been accustomed to using books and libraries, but as active participants in an ongoing process, bringing something to it through our interaction with it, and not simply receiving something from it by our connection to it</vt:lpstr>
      <vt:lpstr>Origins…</vt:lpstr>
      <vt:lpstr>Origins…</vt:lpstr>
      <vt:lpstr>Which Came First, the Web or the Internet? </vt:lpstr>
      <vt:lpstr>Which Came First, the Web or the Internet? </vt:lpstr>
      <vt:lpstr>Which Came First, the Web or the Internet? </vt:lpstr>
      <vt:lpstr>Which Came First?</vt:lpstr>
      <vt:lpstr>Back on Slide 10, You Mentioned Packet Switching…What the Heck is That?</vt:lpstr>
      <vt:lpstr>PowerPoint Presentation</vt:lpstr>
      <vt:lpstr>Our Favorite Part of the Internet…</vt:lpstr>
      <vt:lpstr>Our Favorite Part of the Internet…</vt:lpstr>
      <vt:lpstr>Our Favorite Part of the Internet…</vt:lpstr>
      <vt:lpstr>Some Terms to Help</vt:lpstr>
      <vt:lpstr>Some Terms to Help</vt:lpstr>
      <vt:lpstr>If I cannot remember a phone number…</vt:lpstr>
      <vt:lpstr>If I cannot remember a phone number…</vt:lpstr>
      <vt:lpstr>If I cannot remember a phone number…</vt:lpstr>
      <vt:lpstr>If I cannot remember a phone number…</vt:lpstr>
      <vt:lpstr>Translate Domain to IP</vt:lpstr>
      <vt:lpstr>Translate Domain to IP</vt:lpstr>
      <vt:lpstr>PowerPoint Presentation</vt:lpstr>
      <vt:lpstr>Parts of a URL</vt:lpstr>
      <vt:lpstr>But Wait…</vt:lpstr>
      <vt:lpstr>But Wait…</vt:lpstr>
      <vt:lpstr>Protocols</vt:lpstr>
      <vt:lpstr>(More) Terms</vt:lpstr>
      <vt:lpstr>(More) Terms</vt:lpstr>
      <vt:lpstr>PowerPoint Presentation</vt:lpstr>
      <vt:lpstr>(More) Terms Client/Server Architecture</vt:lpstr>
      <vt:lpstr>Terms (sigh)</vt:lpstr>
      <vt:lpstr>Terms (sigh)</vt:lpstr>
      <vt:lpstr>Summary of Terms</vt:lpstr>
      <vt:lpstr>Summary Summary</vt:lpstr>
      <vt:lpstr>Summary Summary</vt:lpstr>
      <vt:lpstr>INTERMISSION</vt:lpstr>
      <vt:lpstr>What is Web Design?</vt:lpstr>
      <vt:lpstr>What is web design?</vt:lpstr>
      <vt:lpstr>What is web design?</vt:lpstr>
      <vt:lpstr>PowerPoint Presentation</vt:lpstr>
      <vt:lpstr>PowerPoint Presentation</vt:lpstr>
      <vt:lpstr>PowerPoint Presentation</vt:lpstr>
      <vt:lpstr>Need for Design Methadology</vt:lpstr>
      <vt:lpstr>Usefulness and Usability</vt:lpstr>
      <vt:lpstr>Content</vt:lpstr>
      <vt:lpstr>Usability Elements</vt:lpstr>
      <vt:lpstr>Usability Elements</vt:lpstr>
      <vt:lpstr>Usability Elements</vt:lpstr>
      <vt:lpstr>Usability Elements</vt:lpstr>
      <vt:lpstr>Usability Elements</vt:lpstr>
      <vt:lpstr>Usability Elements</vt:lpstr>
      <vt:lpstr>Usability Elements</vt:lpstr>
      <vt:lpstr>Usability Elements</vt:lpstr>
      <vt:lpstr>How users judge a site</vt:lpstr>
      <vt:lpstr>How users judge a site</vt:lpstr>
      <vt:lpstr>What Website Users Want</vt:lpstr>
      <vt:lpstr>How Users Use a Site</vt:lpstr>
      <vt:lpstr>How Users Use a Site</vt:lpstr>
      <vt:lpstr>Enhancing Usability</vt:lpstr>
      <vt:lpstr>Can only hit a known target</vt:lpstr>
      <vt:lpstr>Can only hit a known target</vt:lpstr>
      <vt:lpstr>Can only hit a known target</vt:lpstr>
      <vt:lpstr>Can only hit a known target</vt:lpstr>
      <vt:lpstr>User-Centered Web Development Life Cycle</vt:lpstr>
      <vt:lpstr>PowerPoint Presentation</vt:lpstr>
      <vt:lpstr>Design Summary</vt:lpstr>
      <vt:lpstr>Remember:</vt:lpstr>
      <vt:lpstr>Lecture Quiz</vt:lpstr>
      <vt:lpstr>Lecture Quiz</vt:lpstr>
      <vt:lpstr>Lecture Quiz</vt:lpstr>
      <vt:lpstr>Lecture Quiz</vt:lpstr>
      <vt:lpstr>Lecture Quiz</vt:lpstr>
      <vt:lpstr>Lecture Quiz</vt:lpstr>
      <vt:lpstr>Lecture Quiz</vt:lpstr>
      <vt:lpstr>Lecture Quiz</vt:lpstr>
      <vt:lpstr>Lecture Quiz</vt:lpstr>
      <vt:lpstr>Lecture Quiz</vt:lpstr>
      <vt:lpstr>Lecture Quiz</vt:lpstr>
      <vt:lpstr>Next</vt:lpstr>
      <vt:lpstr>Sources</vt:lpstr>
      <vt:lpstr>Copyrights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101</dc:title>
  <dc:creator>Jack Ramsey</dc:creator>
  <cp:lastModifiedBy>Jack Ramsey</cp:lastModifiedBy>
  <cp:revision>44</cp:revision>
  <dcterms:created xsi:type="dcterms:W3CDTF">2020-05-16T21:26:40Z</dcterms:created>
  <dcterms:modified xsi:type="dcterms:W3CDTF">2023-08-19T17:03:50Z</dcterms:modified>
</cp:coreProperties>
</file>